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311" r:id="rId4"/>
    <p:sldId id="261" r:id="rId5"/>
    <p:sldId id="313" r:id="rId6"/>
    <p:sldId id="290" r:id="rId7"/>
    <p:sldId id="308" r:id="rId8"/>
    <p:sldId id="298" r:id="rId9"/>
    <p:sldId id="299" r:id="rId10"/>
    <p:sldId id="293" r:id="rId11"/>
    <p:sldId id="310" r:id="rId12"/>
    <p:sldId id="294" r:id="rId13"/>
    <p:sldId id="305" r:id="rId14"/>
    <p:sldId id="295" r:id="rId15"/>
    <p:sldId id="279" r:id="rId16"/>
    <p:sldId id="285" r:id="rId17"/>
    <p:sldId id="303" r:id="rId18"/>
    <p:sldId id="280" r:id="rId19"/>
    <p:sldId id="284" r:id="rId20"/>
    <p:sldId id="281" r:id="rId21"/>
    <p:sldId id="306" r:id="rId22"/>
    <p:sldId id="314" r:id="rId23"/>
    <p:sldId id="301" r:id="rId24"/>
    <p:sldId id="309" r:id="rId25"/>
    <p:sldId id="315" r:id="rId26"/>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7575"/>
    <a:srgbClr val="EC931C"/>
    <a:srgbClr val="2F5597"/>
    <a:srgbClr val="135D95"/>
    <a:srgbClr val="FFFFFF"/>
    <a:srgbClr val="333F50"/>
    <a:srgbClr val="002060"/>
    <a:srgbClr val="0079BC"/>
    <a:srgbClr val="D15730"/>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63" autoAdjust="0"/>
    <p:restoredTop sz="94660"/>
  </p:normalViewPr>
  <p:slideViewPr>
    <p:cSldViewPr snapToGrid="0">
      <p:cViewPr>
        <p:scale>
          <a:sx n="75" d="100"/>
          <a:sy n="75" d="100"/>
        </p:scale>
        <p:origin x="828" y="3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78427" cy="513508"/>
          </a:xfrm>
          <a:prstGeom prst="rect">
            <a:avLst/>
          </a:prstGeom>
        </p:spPr>
        <p:txBody>
          <a:bodyPr vert="horz" lIns="99048" tIns="49524" rIns="99048" bIns="49524" rtlCol="0"/>
          <a:lstStyle>
            <a:lvl1pPr algn="l">
              <a:defRPr sz="1300"/>
            </a:lvl1pPr>
          </a:lstStyle>
          <a:p>
            <a:endParaRPr lang="ko-KR" altLang="en-US"/>
          </a:p>
        </p:txBody>
      </p:sp>
      <p:sp>
        <p:nvSpPr>
          <p:cNvPr id="3" name="날짜 개체 틀 2"/>
          <p:cNvSpPr>
            <a:spLocks noGrp="1"/>
          </p:cNvSpPr>
          <p:nvPr>
            <p:ph type="dt" idx="1"/>
          </p:nvPr>
        </p:nvSpPr>
        <p:spPr>
          <a:xfrm>
            <a:off x="4023992" y="0"/>
            <a:ext cx="3078427" cy="513508"/>
          </a:xfrm>
          <a:prstGeom prst="rect">
            <a:avLst/>
          </a:prstGeom>
        </p:spPr>
        <p:txBody>
          <a:bodyPr vert="horz" lIns="99048" tIns="49524" rIns="99048" bIns="49524" rtlCol="0"/>
          <a:lstStyle>
            <a:lvl1pPr algn="r">
              <a:defRPr sz="1300"/>
            </a:lvl1pPr>
          </a:lstStyle>
          <a:p>
            <a:fld id="{DC35C496-0BC5-4082-9F8C-5D2A7088726A}" type="datetimeFigureOut">
              <a:rPr lang="ko-KR" altLang="en-US" smtClean="0"/>
              <a:t>2021-04-22</a:t>
            </a:fld>
            <a:endParaRPr lang="ko-KR" altLang="en-US"/>
          </a:p>
        </p:txBody>
      </p:sp>
      <p:sp>
        <p:nvSpPr>
          <p:cNvPr id="4" name="슬라이드 이미지 개체 틀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48" tIns="49524" rIns="99048" bIns="49524" rtlCol="0" anchor="ctr"/>
          <a:lstStyle/>
          <a:p>
            <a:endParaRPr lang="ko-KR" altLang="en-US"/>
          </a:p>
        </p:txBody>
      </p:sp>
      <p:sp>
        <p:nvSpPr>
          <p:cNvPr id="5" name="슬라이드 노트 개체 틀 4"/>
          <p:cNvSpPr>
            <a:spLocks noGrp="1"/>
          </p:cNvSpPr>
          <p:nvPr>
            <p:ph type="body" sz="quarter" idx="3"/>
          </p:nvPr>
        </p:nvSpPr>
        <p:spPr>
          <a:xfrm>
            <a:off x="710407" y="4925408"/>
            <a:ext cx="5683250" cy="4029879"/>
          </a:xfrm>
          <a:prstGeom prst="rect">
            <a:avLst/>
          </a:prstGeom>
        </p:spPr>
        <p:txBody>
          <a:bodyPr vert="horz" lIns="99048" tIns="49524" rIns="99048" bIns="49524"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721108"/>
            <a:ext cx="3078427" cy="513507"/>
          </a:xfrm>
          <a:prstGeom prst="rect">
            <a:avLst/>
          </a:prstGeom>
        </p:spPr>
        <p:txBody>
          <a:bodyPr vert="horz" lIns="99048" tIns="49524" rIns="99048" bIns="49524" rtlCol="0" anchor="b"/>
          <a:lstStyle>
            <a:lvl1pPr algn="l">
              <a:defRPr sz="1300"/>
            </a:lvl1pPr>
          </a:lstStyle>
          <a:p>
            <a:endParaRPr lang="ko-KR" altLang="en-US"/>
          </a:p>
        </p:txBody>
      </p:sp>
      <p:sp>
        <p:nvSpPr>
          <p:cNvPr id="7" name="슬라이드 번호 개체 틀 6"/>
          <p:cNvSpPr>
            <a:spLocks noGrp="1"/>
          </p:cNvSpPr>
          <p:nvPr>
            <p:ph type="sldNum" sz="quarter" idx="5"/>
          </p:nvPr>
        </p:nvSpPr>
        <p:spPr>
          <a:xfrm>
            <a:off x="4023992" y="9721108"/>
            <a:ext cx="3078427" cy="513507"/>
          </a:xfrm>
          <a:prstGeom prst="rect">
            <a:avLst/>
          </a:prstGeom>
        </p:spPr>
        <p:txBody>
          <a:bodyPr vert="horz" lIns="99048" tIns="49524" rIns="99048" bIns="49524" rtlCol="0" anchor="b"/>
          <a:lstStyle>
            <a:lvl1pPr algn="r">
              <a:defRPr sz="1300"/>
            </a:lvl1pPr>
          </a:lstStyle>
          <a:p>
            <a:fld id="{F3C9AD19-5FAC-487E-B557-599EBAE38EB0}" type="slidenum">
              <a:rPr lang="ko-KR" altLang="en-US" smtClean="0"/>
              <a:t>‹#›</a:t>
            </a:fld>
            <a:endParaRPr lang="ko-KR" altLang="en-US"/>
          </a:p>
        </p:txBody>
      </p:sp>
    </p:spTree>
    <p:extLst>
      <p:ext uri="{BB962C8B-B14F-4D97-AF65-F5344CB8AC3E}">
        <p14:creationId xmlns:p14="http://schemas.microsoft.com/office/powerpoint/2010/main" val="83566195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49363" y="1279525"/>
            <a:ext cx="4605337" cy="3454400"/>
          </a:xfrm>
        </p:spPr>
      </p:sp>
      <p:sp>
        <p:nvSpPr>
          <p:cNvPr id="3" name="슬라이드 노트 개체 틀 2"/>
          <p:cNvSpPr>
            <a:spLocks noGrp="1"/>
          </p:cNvSpPr>
          <p:nvPr>
            <p:ph type="body" idx="1"/>
          </p:nvPr>
        </p:nvSpPr>
        <p:spPr/>
        <p:txBody>
          <a:bodyPr/>
          <a:lstStyle/>
          <a:p>
            <a:pPr latinLnBrk="1"/>
            <a:r>
              <a:rPr lang="en-US" altLang="ko-KR" sz="1400" i="1" dirty="0"/>
              <a:t>Then, we wondered whether we can detect false gene loss from the previous low-quality assembly if we have more complete, VGP assembly of the same species.</a:t>
            </a:r>
            <a:endParaRPr lang="ko-KR" altLang="ko-KR" sz="1400" dirty="0"/>
          </a:p>
          <a:p>
            <a:pPr latinLnBrk="1"/>
            <a:r>
              <a:rPr lang="en-US" altLang="ko-KR" sz="1400" i="1" dirty="0"/>
              <a:t>So in this time, we focused on the BUSCO genes lost in previous sanger assembly of platypus and zebra finch. </a:t>
            </a:r>
            <a:endParaRPr lang="ko-KR" altLang="ko-KR" sz="1400" dirty="0"/>
          </a:p>
          <a:p>
            <a:pPr latinLnBrk="1"/>
            <a:r>
              <a:rPr lang="en-US" altLang="ko-KR" sz="1400" i="1" dirty="0"/>
              <a:t>As BUSCO genes are defined as lineage universal single-copy </a:t>
            </a:r>
            <a:r>
              <a:rPr lang="en-US" altLang="ko-KR" sz="1400" i="1" dirty="0" err="1"/>
              <a:t>orthlogues</a:t>
            </a:r>
            <a:r>
              <a:rPr lang="en-US" altLang="ko-KR" sz="1400" i="1" dirty="0"/>
              <a:t>, we expected that BUSCO genes would be unlikely to be lost. </a:t>
            </a:r>
            <a:endParaRPr lang="ko-KR" altLang="ko-KR" sz="1400" dirty="0"/>
          </a:p>
          <a:p>
            <a:pPr latinLnBrk="1"/>
            <a:r>
              <a:rPr lang="en-US" altLang="ko-KR" sz="1400" i="1" dirty="0"/>
              <a:t>What it means is that if we can find lost BUSCO genes, then some of them would be likely to be lost because of assembly error, not because of the real gene loss.</a:t>
            </a:r>
            <a:endParaRPr lang="ko-KR" altLang="ko-KR" sz="1400" dirty="0"/>
          </a:p>
          <a:p>
            <a:pPr latinLnBrk="1"/>
            <a:r>
              <a:rPr lang="en-US" altLang="ko-KR" sz="1400" i="1" dirty="0"/>
              <a:t>In the platypus and zebra finch, we found some lost BUSCO genes similar to the cases found in blind animals.</a:t>
            </a:r>
            <a:endParaRPr lang="ko-KR" altLang="ko-KR" sz="1400" dirty="0"/>
          </a:p>
          <a:p>
            <a:pPr latinLnBrk="1"/>
            <a:r>
              <a:rPr lang="en-US" altLang="ko-KR" sz="1400" i="1" dirty="0"/>
              <a:t>After comparison with VGP assembly, the result was clear since previously lost BUSCO genes were detected in the VGP assembly. </a:t>
            </a:r>
            <a:endParaRPr lang="ko-KR" altLang="ko-KR" sz="1400" dirty="0"/>
          </a:p>
          <a:p>
            <a:pPr latinLnBrk="1"/>
            <a:r>
              <a:rPr lang="en-US" altLang="ko-KR" sz="1400" i="1" dirty="0"/>
              <a:t>This result not only shows the strength of VGP assembly in detecting false gene loss but also highlight the need to quantify and classify the false gene loss within previous assemblies. </a:t>
            </a:r>
            <a:endParaRPr lang="ko-KR" altLang="ko-KR" sz="1400" dirty="0"/>
          </a:p>
          <a:p>
            <a:endParaRPr lang="ko-KR" altLang="en-US" dirty="0"/>
          </a:p>
        </p:txBody>
      </p:sp>
      <p:sp>
        <p:nvSpPr>
          <p:cNvPr id="4" name="슬라이드 번호 개체 틀 3"/>
          <p:cNvSpPr>
            <a:spLocks noGrp="1"/>
          </p:cNvSpPr>
          <p:nvPr>
            <p:ph type="sldNum" sz="quarter" idx="5"/>
          </p:nvPr>
        </p:nvSpPr>
        <p:spPr/>
        <p:txBody>
          <a:bodyPr/>
          <a:lstStyle/>
          <a:p>
            <a:fld id="{AA8CF58D-D798-4160-9468-7C4F997813EF}" type="slidenum">
              <a:rPr lang="ko-KR" altLang="en-US" smtClean="0"/>
              <a:t>8</a:t>
            </a:fld>
            <a:endParaRPr lang="ko-KR" altLang="en-US"/>
          </a:p>
        </p:txBody>
      </p:sp>
    </p:spTree>
    <p:extLst>
      <p:ext uri="{BB962C8B-B14F-4D97-AF65-F5344CB8AC3E}">
        <p14:creationId xmlns:p14="http://schemas.microsoft.com/office/powerpoint/2010/main" val="257779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49363" y="1279525"/>
            <a:ext cx="4605337" cy="3454400"/>
          </a:xfrm>
        </p:spPr>
      </p:sp>
      <p:sp>
        <p:nvSpPr>
          <p:cNvPr id="3" name="슬라이드 노트 개체 틀 2"/>
          <p:cNvSpPr>
            <a:spLocks noGrp="1"/>
          </p:cNvSpPr>
          <p:nvPr>
            <p:ph type="body" idx="1"/>
          </p:nvPr>
        </p:nvSpPr>
        <p:spPr/>
        <p:txBody>
          <a:bodyPr/>
          <a:lstStyle/>
          <a:p>
            <a:pPr latinLnBrk="1"/>
            <a:r>
              <a:rPr lang="en-US" altLang="ko-KR" sz="1400" i="1" dirty="0"/>
              <a:t>Our classification of false gene loss is mainly based on the result generated by the program CAT, comparative annotation toolkit.</a:t>
            </a:r>
            <a:endParaRPr lang="ko-KR" altLang="ko-KR" sz="1400" dirty="0"/>
          </a:p>
          <a:p>
            <a:pPr latinLnBrk="1"/>
            <a:r>
              <a:rPr lang="en-US" altLang="ko-KR" sz="1400" i="1" dirty="0"/>
              <a:t>(CAT is the program to project annotation data from a reference to target assemblies based on genomic alignment done by cactus. </a:t>
            </a:r>
            <a:endParaRPr lang="ko-KR" altLang="ko-KR" sz="1400" dirty="0"/>
          </a:p>
          <a:p>
            <a:pPr latinLnBrk="1"/>
            <a:r>
              <a:rPr lang="en-US" altLang="ko-KR" sz="1400" i="1" dirty="0"/>
              <a:t>Even though it’s main purpose is between-species analysis, we think that CAT can be also utilized to project VGP annotation to previous assembly as well. )</a:t>
            </a:r>
            <a:endParaRPr lang="ko-KR" altLang="ko-KR" sz="1400" dirty="0"/>
          </a:p>
          <a:p>
            <a:pPr latinLnBrk="1"/>
            <a:r>
              <a:rPr lang="en-US" altLang="ko-KR" sz="1400" i="1" dirty="0"/>
              <a:t>So, the VGP and previous assemblies were aligned with cactus, and then CAT was used to project annotation from VGP to previous assembly. </a:t>
            </a:r>
            <a:endParaRPr lang="ko-KR" altLang="ko-KR" sz="1400" dirty="0"/>
          </a:p>
          <a:p>
            <a:pPr latinLnBrk="1"/>
            <a:r>
              <a:rPr lang="en-US" altLang="ko-KR" sz="1400" i="1" dirty="0"/>
              <a:t>Finally, we compared CAT and original VGP annotation in order to detect false gene loss.</a:t>
            </a:r>
            <a:endParaRPr lang="ko-KR" altLang="ko-KR" sz="1400" dirty="0"/>
          </a:p>
          <a:p>
            <a:pPr latinLnBrk="1"/>
            <a:r>
              <a:rPr lang="en-US" altLang="ko-KR" sz="1400" i="1" dirty="0"/>
              <a:t>Instead of using all transcripts of the VGP annotation, the longest transcript of each gene was used as a representative transcript to simplify the result.</a:t>
            </a:r>
            <a:endParaRPr lang="ko-KR" altLang="ko-KR" sz="1400" dirty="0"/>
          </a:p>
          <a:p>
            <a:pPr latinLnBrk="1"/>
            <a:endParaRPr lang="en-US" altLang="ko-KR" sz="1400" i="1" dirty="0"/>
          </a:p>
          <a:p>
            <a:pPr latinLnBrk="1"/>
            <a:r>
              <a:rPr lang="en-US" altLang="ko-KR" sz="1400" i="1" dirty="0"/>
              <a:t>We have analyzed 4 species, platypus, zebra finch, tiger fugu and climbing perch. VGP assembly &amp; annotation of each species were used as a reference. For platypus and zebra finch, two previous assemblies based on sanger and </a:t>
            </a:r>
            <a:r>
              <a:rPr lang="en-US" altLang="ko-KR" sz="1400" i="1" dirty="0" err="1"/>
              <a:t>pacbio</a:t>
            </a:r>
            <a:r>
              <a:rPr lang="en-US" altLang="ko-KR" sz="1400" i="1" dirty="0"/>
              <a:t> were analyzed in order to check the effect of sequencing platform on the amount of false gene loss. And for fishes, Sanger assembly for fugu and illumine assembly for climbing perch were used as a target assembly.</a:t>
            </a:r>
            <a:endParaRPr lang="ko-KR" altLang="ko-KR" sz="1400" dirty="0"/>
          </a:p>
          <a:p>
            <a:endParaRPr lang="ko-KR" altLang="en-US" dirty="0"/>
          </a:p>
        </p:txBody>
      </p:sp>
      <p:sp>
        <p:nvSpPr>
          <p:cNvPr id="4" name="슬라이드 번호 개체 틀 3"/>
          <p:cNvSpPr>
            <a:spLocks noGrp="1"/>
          </p:cNvSpPr>
          <p:nvPr>
            <p:ph type="sldNum" sz="quarter" idx="5"/>
          </p:nvPr>
        </p:nvSpPr>
        <p:spPr/>
        <p:txBody>
          <a:bodyPr/>
          <a:lstStyle/>
          <a:p>
            <a:fld id="{AA8CF58D-D798-4160-9468-7C4F997813EF}" type="slidenum">
              <a:rPr lang="ko-KR" altLang="en-US" smtClean="0"/>
              <a:t>9</a:t>
            </a:fld>
            <a:endParaRPr lang="ko-KR" altLang="en-US"/>
          </a:p>
        </p:txBody>
      </p:sp>
    </p:spTree>
    <p:extLst>
      <p:ext uri="{BB962C8B-B14F-4D97-AF65-F5344CB8AC3E}">
        <p14:creationId xmlns:p14="http://schemas.microsoft.com/office/powerpoint/2010/main" val="2353269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9226171F-CEAB-4B46-8740-34E0F5222215}" type="datetime1">
              <a:rPr lang="ko-KR" altLang="en-US" smtClean="0"/>
              <a:t>2021-04-22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133063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8431CBF6-21B0-4807-ABEC-53F8FF0E37E1}" type="datetime1">
              <a:rPr lang="ko-KR" altLang="en-US" smtClean="0"/>
              <a:t>2021-04-22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3109616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FA7F6A11-4103-4210-8012-09B8F63719DC}" type="datetime1">
              <a:rPr lang="ko-KR" altLang="en-US" smtClean="0"/>
              <a:t>2021-04-22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2202002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EF6C6F9-3EA3-4496-A375-28A8C346E707}" type="datetime1">
              <a:rPr lang="ko-KR" altLang="en-US" smtClean="0"/>
              <a:t>2021-04-22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1197124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82DB3847-6423-4A5B-AC8A-BAE63B52D127}" type="datetime1">
              <a:rPr lang="ko-KR" altLang="en-US" smtClean="0"/>
              <a:t>2021-04-22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1577983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6CD960F5-1CA8-4A88-81BC-3CB9AF0CFE69}" type="datetime1">
              <a:rPr lang="ko-KR" altLang="en-US" smtClean="0"/>
              <a:t>2021-04-22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119540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1D2735FB-18B3-4633-B714-983107C10B07}" type="datetime1">
              <a:rPr lang="ko-KR" altLang="en-US" smtClean="0"/>
              <a:t>2021-04-22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2307433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41C19E36-D29B-4E42-8905-7764CF9FBBC8}" type="datetime1">
              <a:rPr lang="ko-KR" altLang="en-US" smtClean="0"/>
              <a:t>2021-04-22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1034388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DB88B5-422F-463B-B05B-BB334F28B7CB}" type="datetime1">
              <a:rPr lang="ko-KR" altLang="en-US" smtClean="0"/>
              <a:t>2021-04-22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354681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69A55B6B-AF73-4922-B9D1-44C54367DF4A}" type="datetime1">
              <a:rPr lang="ko-KR" altLang="en-US" smtClean="0"/>
              <a:t>2021-04-22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2664237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62174A91-651A-4307-826E-6575B25BCDAE}" type="datetime1">
              <a:rPr lang="ko-KR" altLang="en-US" smtClean="0"/>
              <a:t>2021-04-22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4034194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59066-FED9-4389-B992-3D8F2DFA80E8}" type="datetime1">
              <a:rPr lang="ko-KR" altLang="en-US" smtClean="0"/>
              <a:t>2021-04-22</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49922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4F4BD-9264-458E-B7DB-27B4DAB2BFAE}" type="slidenum">
              <a:rPr lang="ko-KR" altLang="en-US" smtClean="0"/>
              <a:t>‹#›</a:t>
            </a:fld>
            <a:endParaRPr lang="ko-KR" altLang="en-US"/>
          </a:p>
        </p:txBody>
      </p:sp>
    </p:spTree>
    <p:extLst>
      <p:ext uri="{BB962C8B-B14F-4D97-AF65-F5344CB8AC3E}">
        <p14:creationId xmlns:p14="http://schemas.microsoft.com/office/powerpoint/2010/main" val="14850295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tiff"/><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tiff"/><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png"/><Relationship Id="rId5" Type="http://schemas.microsoft.com/office/2007/relationships/hdphoto" Target="../media/hdphoto2.wdp"/><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jpe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jpe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gif"/><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jpe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82F5D529-0331-4232-A752-8E84CEEDDE78}"/>
              </a:ext>
            </a:extLst>
          </p:cNvPr>
          <p:cNvSpPr/>
          <p:nvPr/>
        </p:nvSpPr>
        <p:spPr>
          <a:xfrm>
            <a:off x="0" y="-16637"/>
            <a:ext cx="9144000" cy="6874636"/>
          </a:xfrm>
          <a:prstGeom prst="rect">
            <a:avLst/>
          </a:prstGeom>
          <a:gradFill>
            <a:gsLst>
              <a:gs pos="100000">
                <a:schemeClr val="bg1">
                  <a:lumMod val="85000"/>
                </a:schemeClr>
              </a:gs>
              <a:gs pos="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38">
            <a:extLst>
              <a:ext uri="{FF2B5EF4-FFF2-40B4-BE49-F238E27FC236}">
                <a16:creationId xmlns:a16="http://schemas.microsoft.com/office/drawing/2014/main" id="{AE4F9498-C3D0-434F-BFD6-5EE569B3C3A0}"/>
              </a:ext>
            </a:extLst>
          </p:cNvPr>
          <p:cNvSpPr/>
          <p:nvPr/>
        </p:nvSpPr>
        <p:spPr>
          <a:xfrm>
            <a:off x="1736213" y="5705017"/>
            <a:ext cx="776610" cy="776610"/>
          </a:xfrm>
          <a:prstGeom prst="ellipse">
            <a:avLst/>
          </a:prstGeom>
          <a:pattFill prst="lgCheck">
            <a:fgClr>
              <a:srgbClr val="F4BF78"/>
            </a:fgClr>
            <a:bgClr>
              <a:srgbClr val="EFEFEF"/>
            </a:bgClr>
          </a:patt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715765D6-CC5B-4F99-AAF8-E58BC6B6B2F4}"/>
              </a:ext>
            </a:extLst>
          </p:cNvPr>
          <p:cNvPicPr>
            <a:picLocks noChangeAspect="1"/>
          </p:cNvPicPr>
          <p:nvPr/>
        </p:nvPicPr>
        <p:blipFill rotWithShape="1">
          <a:blip r:embed="rId2"/>
          <a:srcRect t="48487"/>
          <a:stretch/>
        </p:blipFill>
        <p:spPr>
          <a:xfrm rot="16200000">
            <a:off x="-560389" y="1188785"/>
            <a:ext cx="2272745" cy="1170778"/>
          </a:xfrm>
          <a:prstGeom prst="rect">
            <a:avLst/>
          </a:prstGeom>
        </p:spPr>
      </p:pic>
      <p:pic>
        <p:nvPicPr>
          <p:cNvPr id="29" name="그림 28">
            <a:extLst>
              <a:ext uri="{FF2B5EF4-FFF2-40B4-BE49-F238E27FC236}">
                <a16:creationId xmlns:a16="http://schemas.microsoft.com/office/drawing/2014/main" id="{28E32E36-559D-4B8A-A070-5774A4DA3025}"/>
              </a:ext>
            </a:extLst>
          </p:cNvPr>
          <p:cNvPicPr>
            <a:picLocks noChangeAspect="1"/>
          </p:cNvPicPr>
          <p:nvPr/>
        </p:nvPicPr>
        <p:blipFill rotWithShape="1">
          <a:blip r:embed="rId2"/>
          <a:srcRect t="15586"/>
          <a:stretch/>
        </p:blipFill>
        <p:spPr>
          <a:xfrm>
            <a:off x="1095746" y="-16638"/>
            <a:ext cx="1609554" cy="1358691"/>
          </a:xfrm>
          <a:prstGeom prst="rect">
            <a:avLst/>
          </a:prstGeom>
        </p:spPr>
      </p:pic>
      <p:sp>
        <p:nvSpPr>
          <p:cNvPr id="6" name="TextBox 5">
            <a:extLst>
              <a:ext uri="{FF2B5EF4-FFF2-40B4-BE49-F238E27FC236}">
                <a16:creationId xmlns:a16="http://schemas.microsoft.com/office/drawing/2014/main" id="{DFE65F1A-2F51-44CA-AA67-174900719C89}"/>
              </a:ext>
            </a:extLst>
          </p:cNvPr>
          <p:cNvSpPr txBox="1"/>
          <p:nvPr/>
        </p:nvSpPr>
        <p:spPr>
          <a:xfrm>
            <a:off x="4212536" y="4530612"/>
            <a:ext cx="4663440" cy="923330"/>
          </a:xfrm>
          <a:prstGeom prst="rect">
            <a:avLst/>
          </a:prstGeom>
          <a:noFill/>
        </p:spPr>
        <p:txBody>
          <a:bodyPr wrap="square">
            <a:spAutoFit/>
          </a:bodyPr>
          <a:lstStyle/>
          <a:p>
            <a:pPr algn="r"/>
            <a:r>
              <a:rPr lang="ko-KR" altLang="en-US" dirty="0">
                <a:latin typeface="+mn-ea"/>
                <a:cs typeface="Arial" panose="020B0604020202020204" pitchFamily="34" charset="0"/>
              </a:rPr>
              <a:t>서울대학교</a:t>
            </a:r>
            <a:endParaRPr lang="en-US" altLang="ko-KR" dirty="0">
              <a:latin typeface="+mn-ea"/>
              <a:cs typeface="Arial" panose="020B0604020202020204" pitchFamily="34" charset="0"/>
            </a:endParaRPr>
          </a:p>
          <a:p>
            <a:pPr algn="r"/>
            <a:r>
              <a:rPr lang="ko-KR" altLang="en-US" dirty="0">
                <a:latin typeface="+mn-ea"/>
                <a:cs typeface="Arial" panose="020B0604020202020204" pitchFamily="34" charset="0"/>
              </a:rPr>
              <a:t>협동과정 </a:t>
            </a:r>
            <a:r>
              <a:rPr lang="ko-KR" altLang="en-US" dirty="0" err="1">
                <a:latin typeface="+mn-ea"/>
                <a:cs typeface="Arial" panose="020B0604020202020204" pitchFamily="34" charset="0"/>
              </a:rPr>
              <a:t>생물정보학</a:t>
            </a:r>
            <a:r>
              <a:rPr lang="ko-KR" altLang="en-US" dirty="0">
                <a:latin typeface="+mn-ea"/>
                <a:cs typeface="Arial" panose="020B0604020202020204" pitchFamily="34" charset="0"/>
              </a:rPr>
              <a:t> 석사과정</a:t>
            </a:r>
            <a:endParaRPr lang="en-US" altLang="ko-KR" dirty="0">
              <a:latin typeface="+mn-ea"/>
              <a:cs typeface="Arial" panose="020B0604020202020204" pitchFamily="34" charset="0"/>
            </a:endParaRPr>
          </a:p>
          <a:p>
            <a:pPr algn="r"/>
            <a:r>
              <a:rPr lang="ko-KR" altLang="en-US" dirty="0">
                <a:latin typeface="+mn-ea"/>
                <a:cs typeface="Arial" panose="020B0604020202020204" pitchFamily="34" charset="0"/>
              </a:rPr>
              <a:t>김주완</a:t>
            </a:r>
            <a:endParaRPr lang="en-US" altLang="ko-KR" dirty="0">
              <a:latin typeface="+mn-ea"/>
              <a:cs typeface="Arial" panose="020B0604020202020204" pitchFamily="34" charset="0"/>
            </a:endParaRPr>
          </a:p>
        </p:txBody>
      </p:sp>
      <p:pic>
        <p:nvPicPr>
          <p:cNvPr id="38" name="그림 37"/>
          <p:cNvPicPr>
            <a:picLocks noChangeAspect="1"/>
          </p:cNvPicPr>
          <p:nvPr/>
        </p:nvPicPr>
        <p:blipFill rotWithShape="1">
          <a:blip r:embed="rId3"/>
          <a:srcRect t="6895"/>
          <a:stretch/>
        </p:blipFill>
        <p:spPr>
          <a:xfrm>
            <a:off x="61958" y="-15239"/>
            <a:ext cx="4073493" cy="5867581"/>
          </a:xfrm>
          <a:prstGeom prst="rect">
            <a:avLst/>
          </a:prstGeom>
        </p:spPr>
      </p:pic>
      <p:sp>
        <p:nvSpPr>
          <p:cNvPr id="20" name="TextBox 19">
            <a:extLst>
              <a:ext uri="{FF2B5EF4-FFF2-40B4-BE49-F238E27FC236}">
                <a16:creationId xmlns:a16="http://schemas.microsoft.com/office/drawing/2014/main" id="{A4E067A0-0C6F-4DEC-9789-4E2F1E84C117}"/>
              </a:ext>
            </a:extLst>
          </p:cNvPr>
          <p:cNvSpPr txBox="1"/>
          <p:nvPr/>
        </p:nvSpPr>
        <p:spPr>
          <a:xfrm>
            <a:off x="5608883" y="2587946"/>
            <a:ext cx="3373002" cy="1569660"/>
          </a:xfrm>
          <a:prstGeom prst="rect">
            <a:avLst/>
          </a:prstGeom>
          <a:noFill/>
        </p:spPr>
        <p:txBody>
          <a:bodyPr wrap="square">
            <a:spAutoFit/>
          </a:bodyPr>
          <a:lstStyle/>
          <a:p>
            <a:pPr algn="r"/>
            <a:r>
              <a:rPr lang="ko-KR" altLang="en-US" sz="4800" b="1" spc="-150" dirty="0" smtClean="0"/>
              <a:t>전문성 면접 </a:t>
            </a:r>
            <a:r>
              <a:rPr lang="ko-KR" altLang="en-US" sz="4800" b="1" spc="-150" dirty="0"/>
              <a:t>발표자료 </a:t>
            </a:r>
          </a:p>
        </p:txBody>
      </p:sp>
      <p:pic>
        <p:nvPicPr>
          <p:cNvPr id="8" name="그림 7">
            <a:extLst>
              <a:ext uri="{FF2B5EF4-FFF2-40B4-BE49-F238E27FC236}">
                <a16:creationId xmlns:a16="http://schemas.microsoft.com/office/drawing/2014/main" id="{F8B329F6-ADDB-4860-888B-BD0F79B94C03}"/>
              </a:ext>
            </a:extLst>
          </p:cNvPr>
          <p:cNvPicPr>
            <a:picLocks noChangeAspect="1"/>
          </p:cNvPicPr>
          <p:nvPr/>
        </p:nvPicPr>
        <p:blipFill rotWithShape="1">
          <a:blip r:embed="rId4"/>
          <a:srcRect l="41658"/>
          <a:stretch/>
        </p:blipFill>
        <p:spPr>
          <a:xfrm>
            <a:off x="0" y="4530612"/>
            <a:ext cx="837448" cy="2809347"/>
          </a:xfrm>
          <a:prstGeom prst="rect">
            <a:avLst/>
          </a:prstGeom>
        </p:spPr>
      </p:pic>
      <p:sp>
        <p:nvSpPr>
          <p:cNvPr id="40" name="대각선 방향의 모서리가 둥근 사각형 13">
            <a:extLst>
              <a:ext uri="{FF2B5EF4-FFF2-40B4-BE49-F238E27FC236}">
                <a16:creationId xmlns:a16="http://schemas.microsoft.com/office/drawing/2014/main" id="{3C056040-5F6C-42D8-B3FD-A35D7EBED778}"/>
              </a:ext>
            </a:extLst>
          </p:cNvPr>
          <p:cNvSpPr/>
          <p:nvPr/>
        </p:nvSpPr>
        <p:spPr>
          <a:xfrm>
            <a:off x="4106627" y="2133600"/>
            <a:ext cx="4875258" cy="406400"/>
          </a:xfrm>
          <a:prstGeom prst="round2DiagRect">
            <a:avLst>
              <a:gd name="adj1" fmla="val 50000"/>
              <a:gd name="adj2" fmla="val 0"/>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CJ</a:t>
            </a:r>
            <a:r>
              <a:rPr lang="ko-KR" altLang="en-US" dirty="0"/>
              <a:t>제일제당 </a:t>
            </a:r>
            <a:r>
              <a:rPr lang="en-US" altLang="ko-KR" dirty="0"/>
              <a:t>BIO IT</a:t>
            </a:r>
            <a:r>
              <a:rPr lang="ko-KR" altLang="en-US" dirty="0"/>
              <a:t> </a:t>
            </a:r>
            <a:r>
              <a:rPr lang="en-US" altLang="ko-KR" dirty="0"/>
              <a:t>2021 </a:t>
            </a:r>
            <a:r>
              <a:rPr lang="ko-KR" altLang="en-US" dirty="0"/>
              <a:t>상반기 신입 입사지원</a:t>
            </a:r>
          </a:p>
        </p:txBody>
      </p:sp>
      <p:sp>
        <p:nvSpPr>
          <p:cNvPr id="13" name="슬라이드 번호 개체 틀 12">
            <a:extLst>
              <a:ext uri="{FF2B5EF4-FFF2-40B4-BE49-F238E27FC236}">
                <a16:creationId xmlns:a16="http://schemas.microsoft.com/office/drawing/2014/main" id="{16ECEE44-7325-4B9D-A982-A26F41D9A6A3}"/>
              </a:ext>
            </a:extLst>
          </p:cNvPr>
          <p:cNvSpPr>
            <a:spLocks noGrp="1"/>
          </p:cNvSpPr>
          <p:nvPr>
            <p:ph type="sldNum" sz="quarter" idx="12"/>
          </p:nvPr>
        </p:nvSpPr>
        <p:spPr/>
        <p:txBody>
          <a:bodyPr/>
          <a:lstStyle/>
          <a:p>
            <a:fld id="{CF44F4BD-9264-458E-B7DB-27B4DAB2BFAE}" type="slidenum">
              <a:rPr lang="ko-KR" altLang="en-US" smtClean="0"/>
              <a:t>1</a:t>
            </a:fld>
            <a:endParaRPr lang="ko-KR" altLang="en-US"/>
          </a:p>
        </p:txBody>
      </p:sp>
    </p:spTree>
    <p:extLst>
      <p:ext uri="{BB962C8B-B14F-4D97-AF65-F5344CB8AC3E}">
        <p14:creationId xmlns:p14="http://schemas.microsoft.com/office/powerpoint/2010/main" val="898983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직사각형 58">
            <a:extLst>
              <a:ext uri="{FF2B5EF4-FFF2-40B4-BE49-F238E27FC236}">
                <a16:creationId xmlns:a16="http://schemas.microsoft.com/office/drawing/2014/main" id="{8579022A-5E02-4D2C-8979-F2D6D8B04B20}"/>
              </a:ext>
            </a:extLst>
          </p:cNvPr>
          <p:cNvSpPr/>
          <p:nvPr/>
        </p:nvSpPr>
        <p:spPr>
          <a:xfrm>
            <a:off x="0" y="-6807"/>
            <a:ext cx="9144000" cy="687463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184" name="모서리가 둥근 직사각형 42">
            <a:extLst>
              <a:ext uri="{FF2B5EF4-FFF2-40B4-BE49-F238E27FC236}">
                <a16:creationId xmlns:a16="http://schemas.microsoft.com/office/drawing/2014/main" id="{3DB13410-DE12-4BFC-838A-5D025856F02F}"/>
              </a:ext>
            </a:extLst>
          </p:cNvPr>
          <p:cNvSpPr/>
          <p:nvPr/>
        </p:nvSpPr>
        <p:spPr>
          <a:xfrm>
            <a:off x="76200" y="1747778"/>
            <a:ext cx="8959995" cy="4672072"/>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215" name="사각형: 둥근 모서리 148">
            <a:extLst>
              <a:ext uri="{FF2B5EF4-FFF2-40B4-BE49-F238E27FC236}">
                <a16:creationId xmlns:a16="http://schemas.microsoft.com/office/drawing/2014/main" id="{87C12FBB-BC14-4F07-A199-50A65A9FED49}"/>
              </a:ext>
            </a:extLst>
          </p:cNvPr>
          <p:cNvSpPr/>
          <p:nvPr/>
        </p:nvSpPr>
        <p:spPr>
          <a:xfrm>
            <a:off x="227062" y="1637987"/>
            <a:ext cx="2372197"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False gene loss </a:t>
            </a:r>
            <a:r>
              <a:rPr lang="ko-KR" altLang="en-US" sz="1400" dirty="0">
                <a:latin typeface="+mn-ea"/>
                <a:cs typeface="Arial" panose="020B0604020202020204" pitchFamily="34" charset="0"/>
              </a:rPr>
              <a:t>유형 규명</a:t>
            </a:r>
            <a:endParaRPr lang="en-US" altLang="ko-KR" sz="1400" dirty="0">
              <a:latin typeface="+mn-ea"/>
              <a:cs typeface="Arial" panose="020B0604020202020204" pitchFamily="34" charset="0"/>
            </a:endParaRPr>
          </a:p>
        </p:txBody>
      </p:sp>
      <p:cxnSp>
        <p:nvCxnSpPr>
          <p:cNvPr id="431" name="직선 연결선 430"/>
          <p:cNvCxnSpPr/>
          <p:nvPr/>
        </p:nvCxnSpPr>
        <p:spPr>
          <a:xfrm>
            <a:off x="2182448" y="3684281"/>
            <a:ext cx="9795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2" name="직사각형 431"/>
          <p:cNvSpPr/>
          <p:nvPr/>
        </p:nvSpPr>
        <p:spPr>
          <a:xfrm>
            <a:off x="2909181" y="3146769"/>
            <a:ext cx="124585" cy="559693"/>
          </a:xfrm>
          <a:prstGeom prst="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cxnSp>
        <p:nvCxnSpPr>
          <p:cNvPr id="433" name="직선 연결선 432"/>
          <p:cNvCxnSpPr/>
          <p:nvPr/>
        </p:nvCxnSpPr>
        <p:spPr>
          <a:xfrm>
            <a:off x="2182448" y="5294847"/>
            <a:ext cx="233931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직선 연결선 433"/>
          <p:cNvCxnSpPr/>
          <p:nvPr/>
        </p:nvCxnSpPr>
        <p:spPr>
          <a:xfrm>
            <a:off x="3090360" y="5294316"/>
            <a:ext cx="7497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직선 연결선 434"/>
          <p:cNvCxnSpPr/>
          <p:nvPr/>
        </p:nvCxnSpPr>
        <p:spPr>
          <a:xfrm>
            <a:off x="2182449" y="4915820"/>
            <a:ext cx="233931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직선 연결선 435"/>
          <p:cNvCxnSpPr/>
          <p:nvPr/>
        </p:nvCxnSpPr>
        <p:spPr>
          <a:xfrm>
            <a:off x="2182448" y="3227092"/>
            <a:ext cx="233931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7" name="직사각형 436"/>
          <p:cNvSpPr/>
          <p:nvPr/>
        </p:nvSpPr>
        <p:spPr>
          <a:xfrm>
            <a:off x="-217936" y="2764315"/>
            <a:ext cx="2575032" cy="254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latin typeface="+mn-ea"/>
              <a:cs typeface="Arial" panose="020B0604020202020204" pitchFamily="34" charset="0"/>
            </a:endParaRPr>
          </a:p>
        </p:txBody>
      </p:sp>
      <p:grpSp>
        <p:nvGrpSpPr>
          <p:cNvPr id="438" name="그룹 437"/>
          <p:cNvGrpSpPr/>
          <p:nvPr/>
        </p:nvGrpSpPr>
        <p:grpSpPr>
          <a:xfrm>
            <a:off x="97288" y="3227092"/>
            <a:ext cx="2346031" cy="446506"/>
            <a:chOff x="1335909" y="918427"/>
            <a:chExt cx="2426316" cy="446506"/>
          </a:xfrm>
        </p:grpSpPr>
        <p:cxnSp>
          <p:nvCxnSpPr>
            <p:cNvPr id="439" name="직선 연결선 438"/>
            <p:cNvCxnSpPr/>
            <p:nvPr/>
          </p:nvCxnSpPr>
          <p:spPr>
            <a:xfrm>
              <a:off x="3177547" y="1364933"/>
              <a:ext cx="5846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직선 연결선 439"/>
            <p:cNvCxnSpPr/>
            <p:nvPr/>
          </p:nvCxnSpPr>
          <p:spPr>
            <a:xfrm>
              <a:off x="1342854" y="1364933"/>
              <a:ext cx="65934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직선 연결선 440"/>
            <p:cNvCxnSpPr/>
            <p:nvPr/>
          </p:nvCxnSpPr>
          <p:spPr>
            <a:xfrm>
              <a:off x="1335909" y="918427"/>
              <a:ext cx="24193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2" name="그룹 441"/>
          <p:cNvGrpSpPr/>
          <p:nvPr/>
        </p:nvGrpSpPr>
        <p:grpSpPr>
          <a:xfrm>
            <a:off x="97734" y="4915820"/>
            <a:ext cx="2339318" cy="535436"/>
            <a:chOff x="1335909" y="2388078"/>
            <a:chExt cx="2419374" cy="535436"/>
          </a:xfrm>
        </p:grpSpPr>
        <p:cxnSp>
          <p:nvCxnSpPr>
            <p:cNvPr id="443" name="직선 연결선 442"/>
            <p:cNvCxnSpPr/>
            <p:nvPr/>
          </p:nvCxnSpPr>
          <p:spPr>
            <a:xfrm>
              <a:off x="3120702" y="2785460"/>
              <a:ext cx="63458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직선 연결선 443"/>
            <p:cNvCxnSpPr/>
            <p:nvPr/>
          </p:nvCxnSpPr>
          <p:spPr>
            <a:xfrm>
              <a:off x="1849964" y="2788703"/>
              <a:ext cx="772067" cy="19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5" name="평행 사변형 444"/>
            <p:cNvSpPr/>
            <p:nvPr/>
          </p:nvSpPr>
          <p:spPr>
            <a:xfrm flipH="1">
              <a:off x="2526708" y="2390125"/>
              <a:ext cx="614933" cy="399183"/>
            </a:xfrm>
            <a:prstGeom prst="parallelogram">
              <a:avLst>
                <a:gd name="adj" fmla="val 17372"/>
              </a:avLst>
            </a:prstGeom>
            <a:solidFill>
              <a:schemeClr val="bg1"/>
            </a:solid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46" name="평행 사변형 445"/>
            <p:cNvSpPr/>
            <p:nvPr/>
          </p:nvSpPr>
          <p:spPr>
            <a:xfrm>
              <a:off x="2115365" y="2432012"/>
              <a:ext cx="370117" cy="277354"/>
            </a:xfrm>
            <a:prstGeom prst="parallelogram">
              <a:avLst>
                <a:gd name="adj" fmla="val 22208"/>
              </a:avLst>
            </a:prstGeom>
            <a:solidFill>
              <a:schemeClr val="bg1"/>
            </a:solid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47" name="평행 사변형 446"/>
            <p:cNvSpPr/>
            <p:nvPr/>
          </p:nvSpPr>
          <p:spPr>
            <a:xfrm>
              <a:off x="2281268" y="2680822"/>
              <a:ext cx="443973" cy="242692"/>
            </a:xfrm>
            <a:prstGeom prst="parallelogram">
              <a:avLst>
                <a:gd name="adj" fmla="val 216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cxnSp>
          <p:nvCxnSpPr>
            <p:cNvPr id="448" name="직선 연결선 447"/>
            <p:cNvCxnSpPr/>
            <p:nvPr/>
          </p:nvCxnSpPr>
          <p:spPr>
            <a:xfrm>
              <a:off x="1335909" y="2388078"/>
              <a:ext cx="24193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9" name="오각형 448"/>
          <p:cNvSpPr/>
          <p:nvPr/>
        </p:nvSpPr>
        <p:spPr>
          <a:xfrm>
            <a:off x="2893751" y="3583381"/>
            <a:ext cx="145286" cy="183903"/>
          </a:xfrm>
          <a:prstGeom prst="homePlate">
            <a:avLst>
              <a:gd name="adj" fmla="val 0"/>
            </a:avLst>
          </a:prstGeom>
          <a:solidFill>
            <a:srgbClr val="F8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50" name="오각형 449"/>
          <p:cNvSpPr/>
          <p:nvPr/>
        </p:nvSpPr>
        <p:spPr>
          <a:xfrm>
            <a:off x="851399" y="3581647"/>
            <a:ext cx="945923" cy="183903"/>
          </a:xfrm>
          <a:prstGeom prst="homePlate">
            <a:avLst/>
          </a:prstGeom>
          <a:solidFill>
            <a:schemeClr val="bg1"/>
          </a:solidFill>
          <a:ln w="19050">
            <a:solidFill>
              <a:srgbClr val="F85E5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51" name="오각형 450"/>
          <p:cNvSpPr/>
          <p:nvPr/>
        </p:nvSpPr>
        <p:spPr>
          <a:xfrm>
            <a:off x="848765" y="3133382"/>
            <a:ext cx="948558" cy="183903"/>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52" name="오각형 451"/>
          <p:cNvSpPr/>
          <p:nvPr/>
        </p:nvSpPr>
        <p:spPr>
          <a:xfrm>
            <a:off x="844254" y="5220334"/>
            <a:ext cx="419893" cy="183904"/>
          </a:xfrm>
          <a:prstGeom prst="homePlate">
            <a:avLst/>
          </a:prstGeom>
          <a:solidFill>
            <a:srgbClr val="F8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53" name="오각형 452"/>
          <p:cNvSpPr/>
          <p:nvPr/>
        </p:nvSpPr>
        <p:spPr>
          <a:xfrm>
            <a:off x="1209269" y="5220334"/>
            <a:ext cx="668719" cy="183904"/>
          </a:xfrm>
          <a:prstGeom prst="homePlate">
            <a:avLst/>
          </a:prstGeom>
          <a:solidFill>
            <a:srgbClr val="F8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54" name="오각형 453"/>
          <p:cNvSpPr/>
          <p:nvPr/>
        </p:nvSpPr>
        <p:spPr>
          <a:xfrm>
            <a:off x="870778" y="4823869"/>
            <a:ext cx="923442" cy="183903"/>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55" name="직사각형 454"/>
          <p:cNvSpPr/>
          <p:nvPr/>
        </p:nvSpPr>
        <p:spPr>
          <a:xfrm>
            <a:off x="88876" y="2271892"/>
            <a:ext cx="534113" cy="3589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456" name="직사각형 455"/>
          <p:cNvSpPr/>
          <p:nvPr/>
        </p:nvSpPr>
        <p:spPr>
          <a:xfrm>
            <a:off x="2011275" y="2982966"/>
            <a:ext cx="534113" cy="2371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457" name="직사각형 456"/>
          <p:cNvSpPr/>
          <p:nvPr/>
        </p:nvSpPr>
        <p:spPr>
          <a:xfrm>
            <a:off x="2032468" y="2267362"/>
            <a:ext cx="644229" cy="380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458" name="직사각형 457"/>
          <p:cNvSpPr/>
          <p:nvPr/>
        </p:nvSpPr>
        <p:spPr>
          <a:xfrm>
            <a:off x="4020928" y="2157463"/>
            <a:ext cx="984552" cy="415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459" name="TextBox 458"/>
          <p:cNvSpPr txBox="1"/>
          <p:nvPr/>
        </p:nvSpPr>
        <p:spPr>
          <a:xfrm>
            <a:off x="2075957" y="4417969"/>
            <a:ext cx="2575032" cy="307777"/>
          </a:xfrm>
          <a:prstGeom prst="rect">
            <a:avLst/>
          </a:prstGeom>
          <a:noFill/>
        </p:spPr>
        <p:txBody>
          <a:bodyPr wrap="square" rtlCol="0">
            <a:spAutoFit/>
          </a:bodyPr>
          <a:lstStyle/>
          <a:p>
            <a:pPr algn="ctr">
              <a:buClr>
                <a:schemeClr val="tx2">
                  <a:lumMod val="60000"/>
                  <a:lumOff val="40000"/>
                </a:schemeClr>
              </a:buClr>
            </a:pPr>
            <a:r>
              <a:rPr lang="en-US" altLang="ko-KR" sz="1400" dirty="0">
                <a:latin typeface="+mn-ea"/>
                <a:cs typeface="Arial" panose="020B0604020202020204" pitchFamily="34" charset="0"/>
              </a:rPr>
              <a:t>4. Translocation</a:t>
            </a:r>
            <a:endParaRPr lang="ko-KR" altLang="en-US" sz="1400" dirty="0">
              <a:latin typeface="+mn-ea"/>
              <a:cs typeface="Arial" panose="020B0604020202020204" pitchFamily="34" charset="0"/>
            </a:endParaRPr>
          </a:p>
        </p:txBody>
      </p:sp>
      <p:sp>
        <p:nvSpPr>
          <p:cNvPr id="460" name="TextBox 459"/>
          <p:cNvSpPr txBox="1"/>
          <p:nvPr/>
        </p:nvSpPr>
        <p:spPr>
          <a:xfrm>
            <a:off x="2073953" y="2729241"/>
            <a:ext cx="2575032" cy="307777"/>
          </a:xfrm>
          <a:prstGeom prst="rect">
            <a:avLst/>
          </a:prstGeom>
          <a:noFill/>
        </p:spPr>
        <p:txBody>
          <a:bodyPr wrap="square" rtlCol="0">
            <a:spAutoFit/>
          </a:bodyPr>
          <a:lstStyle/>
          <a:p>
            <a:pPr algn="ctr">
              <a:buClr>
                <a:schemeClr val="tx2">
                  <a:lumMod val="60000"/>
                  <a:lumOff val="40000"/>
                </a:schemeClr>
              </a:buClr>
            </a:pPr>
            <a:r>
              <a:rPr lang="en-US" altLang="ko-KR" sz="1400" dirty="0">
                <a:latin typeface="+mn-ea"/>
                <a:cs typeface="Arial" panose="020B0604020202020204" pitchFamily="34" charset="0"/>
              </a:rPr>
              <a:t>2. Missing exon</a:t>
            </a:r>
            <a:endParaRPr lang="ko-KR" altLang="en-US" sz="1400" dirty="0">
              <a:latin typeface="+mn-ea"/>
              <a:cs typeface="Arial" panose="020B0604020202020204" pitchFamily="34" charset="0"/>
            </a:endParaRPr>
          </a:p>
        </p:txBody>
      </p:sp>
      <p:sp>
        <p:nvSpPr>
          <p:cNvPr id="461" name="TextBox 460"/>
          <p:cNvSpPr txBox="1"/>
          <p:nvPr/>
        </p:nvSpPr>
        <p:spPr>
          <a:xfrm>
            <a:off x="293365" y="2628140"/>
            <a:ext cx="1902311" cy="523220"/>
          </a:xfrm>
          <a:prstGeom prst="rect">
            <a:avLst/>
          </a:prstGeom>
          <a:noFill/>
        </p:spPr>
        <p:txBody>
          <a:bodyPr wrap="square" rtlCol="0">
            <a:spAutoFit/>
          </a:bodyPr>
          <a:lstStyle/>
          <a:p>
            <a:pPr algn="ctr">
              <a:buClr>
                <a:schemeClr val="tx2">
                  <a:lumMod val="60000"/>
                  <a:lumOff val="40000"/>
                </a:schemeClr>
              </a:buClr>
            </a:pPr>
            <a:r>
              <a:rPr lang="en-US" altLang="ko-KR" sz="1400" dirty="0">
                <a:latin typeface="+mn-ea"/>
                <a:cs typeface="Arial" panose="020B0604020202020204" pitchFamily="34" charset="0"/>
              </a:rPr>
              <a:t>1. Completely missing</a:t>
            </a:r>
            <a:endParaRPr lang="ko-KR" altLang="en-US" sz="1400" dirty="0">
              <a:latin typeface="+mn-ea"/>
              <a:cs typeface="Arial" panose="020B0604020202020204" pitchFamily="34" charset="0"/>
            </a:endParaRPr>
          </a:p>
        </p:txBody>
      </p:sp>
      <p:sp>
        <p:nvSpPr>
          <p:cNvPr id="462" name="TextBox 461"/>
          <p:cNvSpPr txBox="1"/>
          <p:nvPr/>
        </p:nvSpPr>
        <p:spPr>
          <a:xfrm>
            <a:off x="-98716" y="4417969"/>
            <a:ext cx="2575032" cy="307777"/>
          </a:xfrm>
          <a:prstGeom prst="rect">
            <a:avLst/>
          </a:prstGeom>
          <a:noFill/>
        </p:spPr>
        <p:txBody>
          <a:bodyPr wrap="square" rtlCol="0">
            <a:spAutoFit/>
          </a:bodyPr>
          <a:lstStyle/>
          <a:p>
            <a:pPr algn="ctr">
              <a:buClr>
                <a:schemeClr val="tx2">
                  <a:lumMod val="60000"/>
                  <a:lumOff val="40000"/>
                </a:schemeClr>
              </a:buClr>
            </a:pPr>
            <a:r>
              <a:rPr lang="en-US" altLang="ko-KR" sz="1400" dirty="0">
                <a:latin typeface="+mn-ea"/>
                <a:cs typeface="Arial" panose="020B0604020202020204" pitchFamily="34" charset="0"/>
              </a:rPr>
              <a:t>3. Fragmented</a:t>
            </a:r>
            <a:endParaRPr lang="ko-KR" altLang="en-US" sz="1400" dirty="0">
              <a:latin typeface="+mn-ea"/>
              <a:cs typeface="Arial" panose="020B0604020202020204" pitchFamily="34" charset="0"/>
            </a:endParaRPr>
          </a:p>
        </p:txBody>
      </p:sp>
      <p:sp>
        <p:nvSpPr>
          <p:cNvPr id="463" name="TextBox 462"/>
          <p:cNvSpPr txBox="1"/>
          <p:nvPr/>
        </p:nvSpPr>
        <p:spPr>
          <a:xfrm>
            <a:off x="135251" y="3095494"/>
            <a:ext cx="448909"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VGP</a:t>
            </a:r>
            <a:endParaRPr lang="ko-KR" altLang="en-US" sz="900" b="1" dirty="0">
              <a:solidFill>
                <a:schemeClr val="tx1">
                  <a:lumMod val="95000"/>
                  <a:lumOff val="5000"/>
                </a:schemeClr>
              </a:solidFill>
              <a:latin typeface="+mn-ea"/>
              <a:cs typeface="Arial" panose="020B0604020202020204" pitchFamily="34" charset="0"/>
            </a:endParaRPr>
          </a:p>
        </p:txBody>
      </p:sp>
      <p:sp>
        <p:nvSpPr>
          <p:cNvPr id="464" name="TextBox 463"/>
          <p:cNvSpPr txBox="1"/>
          <p:nvPr/>
        </p:nvSpPr>
        <p:spPr>
          <a:xfrm>
            <a:off x="24522" y="3550349"/>
            <a:ext cx="648747"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Prior</a:t>
            </a:r>
            <a:endParaRPr lang="ko-KR" altLang="en-US" sz="900" b="1" dirty="0">
              <a:solidFill>
                <a:schemeClr val="tx1">
                  <a:lumMod val="95000"/>
                  <a:lumOff val="5000"/>
                </a:schemeClr>
              </a:solidFill>
              <a:latin typeface="+mn-ea"/>
              <a:cs typeface="Arial" panose="020B0604020202020204" pitchFamily="34" charset="0"/>
            </a:endParaRPr>
          </a:p>
        </p:txBody>
      </p:sp>
      <p:sp>
        <p:nvSpPr>
          <p:cNvPr id="465" name="TextBox 464"/>
          <p:cNvSpPr txBox="1"/>
          <p:nvPr/>
        </p:nvSpPr>
        <p:spPr>
          <a:xfrm>
            <a:off x="94453" y="4791460"/>
            <a:ext cx="489708"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VGP</a:t>
            </a:r>
            <a:endParaRPr lang="ko-KR" altLang="en-US" sz="900" b="1" dirty="0">
              <a:solidFill>
                <a:schemeClr val="tx1">
                  <a:lumMod val="95000"/>
                  <a:lumOff val="5000"/>
                </a:schemeClr>
              </a:solidFill>
              <a:latin typeface="+mn-ea"/>
              <a:cs typeface="Arial" panose="020B0604020202020204" pitchFamily="34" charset="0"/>
            </a:endParaRPr>
          </a:p>
        </p:txBody>
      </p:sp>
      <p:sp>
        <p:nvSpPr>
          <p:cNvPr id="466" name="TextBox 465"/>
          <p:cNvSpPr txBox="1"/>
          <p:nvPr/>
        </p:nvSpPr>
        <p:spPr>
          <a:xfrm>
            <a:off x="2152248" y="3121325"/>
            <a:ext cx="447011"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VGP</a:t>
            </a:r>
            <a:endParaRPr lang="ko-KR" altLang="en-US" sz="900" b="1" dirty="0">
              <a:solidFill>
                <a:schemeClr val="tx1">
                  <a:lumMod val="95000"/>
                  <a:lumOff val="5000"/>
                </a:schemeClr>
              </a:solidFill>
              <a:latin typeface="+mn-ea"/>
              <a:cs typeface="Arial" panose="020B0604020202020204" pitchFamily="34" charset="0"/>
            </a:endParaRPr>
          </a:p>
        </p:txBody>
      </p:sp>
      <p:sp>
        <p:nvSpPr>
          <p:cNvPr id="467" name="TextBox 466"/>
          <p:cNvSpPr txBox="1"/>
          <p:nvPr/>
        </p:nvSpPr>
        <p:spPr>
          <a:xfrm>
            <a:off x="2137604" y="4791460"/>
            <a:ext cx="461655"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VGP</a:t>
            </a:r>
            <a:endParaRPr lang="ko-KR" altLang="en-US" sz="900" b="1" dirty="0">
              <a:solidFill>
                <a:schemeClr val="tx1">
                  <a:lumMod val="95000"/>
                  <a:lumOff val="5000"/>
                </a:schemeClr>
              </a:solidFill>
              <a:latin typeface="+mn-ea"/>
              <a:cs typeface="Arial" panose="020B0604020202020204" pitchFamily="34" charset="0"/>
            </a:endParaRPr>
          </a:p>
        </p:txBody>
      </p:sp>
      <p:sp>
        <p:nvSpPr>
          <p:cNvPr id="468" name="오각형 467"/>
          <p:cNvSpPr/>
          <p:nvPr/>
        </p:nvSpPr>
        <p:spPr>
          <a:xfrm>
            <a:off x="3272874" y="3585773"/>
            <a:ext cx="144047" cy="183903"/>
          </a:xfrm>
          <a:prstGeom prst="homePlate">
            <a:avLst>
              <a:gd name="adj" fmla="val 0"/>
            </a:avLst>
          </a:prstGeom>
          <a:solidFill>
            <a:schemeClr val="bg1"/>
          </a:solidFill>
          <a:ln w="19050">
            <a:solidFill>
              <a:srgbClr val="F85E5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69" name="오각형 468"/>
          <p:cNvSpPr/>
          <p:nvPr/>
        </p:nvSpPr>
        <p:spPr>
          <a:xfrm>
            <a:off x="2901816" y="3130951"/>
            <a:ext cx="145286" cy="183903"/>
          </a:xfrm>
          <a:prstGeom prst="homePlate">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70" name="오각형 469"/>
          <p:cNvSpPr/>
          <p:nvPr/>
        </p:nvSpPr>
        <p:spPr>
          <a:xfrm>
            <a:off x="3272222" y="3133343"/>
            <a:ext cx="144047" cy="183903"/>
          </a:xfrm>
          <a:prstGeom prst="homePlate">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71" name="직사각형 470"/>
          <p:cNvSpPr/>
          <p:nvPr/>
        </p:nvSpPr>
        <p:spPr>
          <a:xfrm>
            <a:off x="3627853" y="3226423"/>
            <a:ext cx="145287" cy="431205"/>
          </a:xfrm>
          <a:prstGeom prst="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72" name="오각형 471"/>
          <p:cNvSpPr/>
          <p:nvPr/>
        </p:nvSpPr>
        <p:spPr>
          <a:xfrm>
            <a:off x="3615668" y="3135140"/>
            <a:ext cx="190680" cy="183904"/>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cxnSp>
        <p:nvCxnSpPr>
          <p:cNvPr id="473" name="직선 연결선 472"/>
          <p:cNvCxnSpPr/>
          <p:nvPr/>
        </p:nvCxnSpPr>
        <p:spPr>
          <a:xfrm>
            <a:off x="3523802" y="3683076"/>
            <a:ext cx="4971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4" name="오각형 473"/>
          <p:cNvSpPr/>
          <p:nvPr/>
        </p:nvSpPr>
        <p:spPr>
          <a:xfrm>
            <a:off x="3622704" y="3585772"/>
            <a:ext cx="186835" cy="183904"/>
          </a:xfrm>
          <a:prstGeom prst="homePlate">
            <a:avLst/>
          </a:prstGeom>
          <a:solidFill>
            <a:srgbClr val="F8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75" name="평행 사변형 474"/>
          <p:cNvSpPr/>
          <p:nvPr/>
        </p:nvSpPr>
        <p:spPr>
          <a:xfrm>
            <a:off x="3068267" y="5179527"/>
            <a:ext cx="390800" cy="253758"/>
          </a:xfrm>
          <a:prstGeom prst="parallelogram">
            <a:avLst>
              <a:gd name="adj" fmla="val 216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76" name="평행 사변형 475"/>
          <p:cNvSpPr/>
          <p:nvPr/>
        </p:nvSpPr>
        <p:spPr>
          <a:xfrm>
            <a:off x="1124101" y="5211107"/>
            <a:ext cx="169750" cy="253758"/>
          </a:xfrm>
          <a:prstGeom prst="parallelogram">
            <a:avLst>
              <a:gd name="adj" fmla="val 84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cxnSp>
        <p:nvCxnSpPr>
          <p:cNvPr id="477" name="직선 연결선 476"/>
          <p:cNvCxnSpPr/>
          <p:nvPr/>
        </p:nvCxnSpPr>
        <p:spPr>
          <a:xfrm>
            <a:off x="3094161" y="5294316"/>
            <a:ext cx="346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8" name="모서리가 둥근 직사각형 477"/>
          <p:cNvSpPr/>
          <p:nvPr/>
        </p:nvSpPr>
        <p:spPr>
          <a:xfrm>
            <a:off x="1491660" y="2177783"/>
            <a:ext cx="1426744" cy="22321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n-ea"/>
                <a:cs typeface="Arial" panose="020B0604020202020204" pitchFamily="34" charset="0"/>
              </a:rPr>
              <a:t>Structure level</a:t>
            </a:r>
            <a:endParaRPr lang="ko-KR" altLang="en-US" sz="1400" dirty="0">
              <a:solidFill>
                <a:schemeClr val="tx1"/>
              </a:solidFill>
              <a:latin typeface="+mn-ea"/>
              <a:cs typeface="Arial" panose="020B0604020202020204" pitchFamily="34" charset="0"/>
            </a:endParaRPr>
          </a:p>
        </p:txBody>
      </p:sp>
      <p:sp>
        <p:nvSpPr>
          <p:cNvPr id="479" name="TextBox 478"/>
          <p:cNvSpPr txBox="1"/>
          <p:nvPr/>
        </p:nvSpPr>
        <p:spPr>
          <a:xfrm>
            <a:off x="2031407" y="3559225"/>
            <a:ext cx="648747"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Prior</a:t>
            </a:r>
            <a:endParaRPr lang="ko-KR" altLang="en-US" sz="900" b="1" dirty="0">
              <a:solidFill>
                <a:schemeClr val="tx1">
                  <a:lumMod val="95000"/>
                  <a:lumOff val="5000"/>
                </a:schemeClr>
              </a:solidFill>
              <a:latin typeface="+mn-ea"/>
              <a:cs typeface="Arial" panose="020B0604020202020204" pitchFamily="34" charset="0"/>
            </a:endParaRPr>
          </a:p>
        </p:txBody>
      </p:sp>
      <p:sp>
        <p:nvSpPr>
          <p:cNvPr id="480" name="TextBox 479"/>
          <p:cNvSpPr txBox="1"/>
          <p:nvPr/>
        </p:nvSpPr>
        <p:spPr>
          <a:xfrm>
            <a:off x="-746" y="5163540"/>
            <a:ext cx="648747"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Prior</a:t>
            </a:r>
            <a:endParaRPr lang="ko-KR" altLang="en-US" sz="900" b="1" dirty="0">
              <a:solidFill>
                <a:schemeClr val="tx1">
                  <a:lumMod val="95000"/>
                  <a:lumOff val="5000"/>
                </a:schemeClr>
              </a:solidFill>
              <a:latin typeface="+mn-ea"/>
              <a:cs typeface="Arial" panose="020B0604020202020204" pitchFamily="34" charset="0"/>
            </a:endParaRPr>
          </a:p>
        </p:txBody>
      </p:sp>
      <p:sp>
        <p:nvSpPr>
          <p:cNvPr id="481" name="TextBox 480"/>
          <p:cNvSpPr txBox="1"/>
          <p:nvPr/>
        </p:nvSpPr>
        <p:spPr>
          <a:xfrm>
            <a:off x="2031408" y="5187710"/>
            <a:ext cx="648747"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Prior</a:t>
            </a:r>
            <a:endParaRPr lang="ko-KR" altLang="en-US" sz="900" b="1" dirty="0">
              <a:solidFill>
                <a:schemeClr val="tx1">
                  <a:lumMod val="95000"/>
                  <a:lumOff val="5000"/>
                </a:schemeClr>
              </a:solidFill>
              <a:latin typeface="+mn-ea"/>
              <a:cs typeface="Arial" panose="020B0604020202020204" pitchFamily="34" charset="0"/>
            </a:endParaRPr>
          </a:p>
        </p:txBody>
      </p:sp>
      <p:sp>
        <p:nvSpPr>
          <p:cNvPr id="482" name="평행 사변형 481"/>
          <p:cNvSpPr/>
          <p:nvPr/>
        </p:nvSpPr>
        <p:spPr>
          <a:xfrm>
            <a:off x="2918403" y="4905101"/>
            <a:ext cx="869112" cy="376385"/>
          </a:xfrm>
          <a:prstGeom prst="parallelogram">
            <a:avLst>
              <a:gd name="adj" fmla="val 111980"/>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483" name="오각형 482"/>
          <p:cNvSpPr/>
          <p:nvPr/>
        </p:nvSpPr>
        <p:spPr>
          <a:xfrm>
            <a:off x="2898335" y="5211284"/>
            <a:ext cx="521339" cy="183904"/>
          </a:xfrm>
          <a:prstGeom prst="homePlate">
            <a:avLst/>
          </a:prstGeom>
          <a:solidFill>
            <a:srgbClr val="F8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84" name="오각형 483"/>
          <p:cNvSpPr/>
          <p:nvPr/>
        </p:nvSpPr>
        <p:spPr>
          <a:xfrm>
            <a:off x="3576808" y="5215594"/>
            <a:ext cx="229540" cy="183904"/>
          </a:xfrm>
          <a:prstGeom prst="homePlate">
            <a:avLst>
              <a:gd name="adj" fmla="val 796"/>
            </a:avLst>
          </a:prstGeom>
          <a:solidFill>
            <a:srgbClr val="F8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cxnSp>
        <p:nvCxnSpPr>
          <p:cNvPr id="485" name="직선 연결선 484"/>
          <p:cNvCxnSpPr/>
          <p:nvPr/>
        </p:nvCxnSpPr>
        <p:spPr>
          <a:xfrm>
            <a:off x="2908271" y="5022292"/>
            <a:ext cx="668537" cy="186272"/>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486" name="직선 연결선 485"/>
          <p:cNvCxnSpPr/>
          <p:nvPr/>
        </p:nvCxnSpPr>
        <p:spPr>
          <a:xfrm>
            <a:off x="3147187" y="5011208"/>
            <a:ext cx="668537" cy="186272"/>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487" name="오각형 486"/>
          <p:cNvSpPr/>
          <p:nvPr/>
        </p:nvSpPr>
        <p:spPr>
          <a:xfrm>
            <a:off x="2899155" y="4823869"/>
            <a:ext cx="940994" cy="183903"/>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grpSp>
        <p:nvGrpSpPr>
          <p:cNvPr id="489" name="그룹 488"/>
          <p:cNvGrpSpPr/>
          <p:nvPr/>
        </p:nvGrpSpPr>
        <p:grpSpPr>
          <a:xfrm>
            <a:off x="4303831" y="4374510"/>
            <a:ext cx="2617693" cy="939774"/>
            <a:chOff x="1048008" y="3317042"/>
            <a:chExt cx="2707275" cy="939774"/>
          </a:xfrm>
        </p:grpSpPr>
        <p:cxnSp>
          <p:nvCxnSpPr>
            <p:cNvPr id="548" name="직선 연결선 547"/>
            <p:cNvCxnSpPr/>
            <p:nvPr/>
          </p:nvCxnSpPr>
          <p:spPr>
            <a:xfrm>
              <a:off x="1335909" y="4256816"/>
              <a:ext cx="24193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9" name="직선 연결선 548"/>
            <p:cNvCxnSpPr/>
            <p:nvPr/>
          </p:nvCxnSpPr>
          <p:spPr>
            <a:xfrm>
              <a:off x="1335909" y="3779819"/>
              <a:ext cx="24193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0" name="직사각형 549"/>
            <p:cNvSpPr/>
            <p:nvPr/>
          </p:nvSpPr>
          <p:spPr>
            <a:xfrm>
              <a:off x="1048008" y="3317042"/>
              <a:ext cx="2663154" cy="254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latin typeface="+mn-ea"/>
                <a:cs typeface="Arial" panose="020B0604020202020204" pitchFamily="34" charset="0"/>
              </a:endParaRPr>
            </a:p>
          </p:txBody>
        </p:sp>
      </p:grpSp>
      <p:grpSp>
        <p:nvGrpSpPr>
          <p:cNvPr id="490" name="그룹 489"/>
          <p:cNvGrpSpPr/>
          <p:nvPr/>
        </p:nvGrpSpPr>
        <p:grpSpPr>
          <a:xfrm>
            <a:off x="4590634" y="3116662"/>
            <a:ext cx="2339318" cy="456779"/>
            <a:chOff x="4319734" y="3779819"/>
            <a:chExt cx="2419374" cy="456779"/>
          </a:xfrm>
        </p:grpSpPr>
        <p:cxnSp>
          <p:nvCxnSpPr>
            <p:cNvPr id="546" name="직선 연결선 545"/>
            <p:cNvCxnSpPr/>
            <p:nvPr/>
          </p:nvCxnSpPr>
          <p:spPr>
            <a:xfrm>
              <a:off x="4319734" y="4236598"/>
              <a:ext cx="24193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직선 연결선 546"/>
            <p:cNvCxnSpPr/>
            <p:nvPr/>
          </p:nvCxnSpPr>
          <p:spPr>
            <a:xfrm>
              <a:off x="4319734" y="3779819"/>
              <a:ext cx="241937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1" name="그룹 490"/>
          <p:cNvGrpSpPr/>
          <p:nvPr/>
        </p:nvGrpSpPr>
        <p:grpSpPr>
          <a:xfrm>
            <a:off x="6674845" y="4862334"/>
            <a:ext cx="1989096" cy="473219"/>
            <a:chOff x="1335909" y="5676909"/>
            <a:chExt cx="2057166" cy="473219"/>
          </a:xfrm>
        </p:grpSpPr>
        <p:cxnSp>
          <p:nvCxnSpPr>
            <p:cNvPr id="544" name="직선 연결선 543"/>
            <p:cNvCxnSpPr/>
            <p:nvPr/>
          </p:nvCxnSpPr>
          <p:spPr>
            <a:xfrm>
              <a:off x="1335909" y="6150128"/>
              <a:ext cx="20571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직선 연결선 544"/>
            <p:cNvCxnSpPr/>
            <p:nvPr/>
          </p:nvCxnSpPr>
          <p:spPr>
            <a:xfrm>
              <a:off x="1335909" y="5676909"/>
              <a:ext cx="20571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2" name="그룹 491"/>
          <p:cNvGrpSpPr/>
          <p:nvPr/>
        </p:nvGrpSpPr>
        <p:grpSpPr>
          <a:xfrm>
            <a:off x="6675425" y="3139384"/>
            <a:ext cx="2049475" cy="520513"/>
            <a:chOff x="4319735" y="5676909"/>
            <a:chExt cx="2119612" cy="520513"/>
          </a:xfrm>
        </p:grpSpPr>
        <p:cxnSp>
          <p:nvCxnSpPr>
            <p:cNvPr id="541" name="직선 연결선 540"/>
            <p:cNvCxnSpPr/>
            <p:nvPr/>
          </p:nvCxnSpPr>
          <p:spPr>
            <a:xfrm>
              <a:off x="4319735" y="6119304"/>
              <a:ext cx="21196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2" name="직선 연결선 541"/>
            <p:cNvCxnSpPr/>
            <p:nvPr/>
          </p:nvCxnSpPr>
          <p:spPr>
            <a:xfrm>
              <a:off x="4319735" y="5676909"/>
              <a:ext cx="20565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3" name="직선 연결선 542"/>
            <p:cNvCxnSpPr/>
            <p:nvPr/>
          </p:nvCxnSpPr>
          <p:spPr>
            <a:xfrm flipV="1">
              <a:off x="5492054" y="6020067"/>
              <a:ext cx="0" cy="1773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93" name="오각형 492"/>
          <p:cNvSpPr/>
          <p:nvPr/>
        </p:nvSpPr>
        <p:spPr>
          <a:xfrm>
            <a:off x="6070605" y="4745335"/>
            <a:ext cx="239960" cy="183904"/>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94" name="오각형 493"/>
          <p:cNvSpPr/>
          <p:nvPr/>
        </p:nvSpPr>
        <p:spPr>
          <a:xfrm>
            <a:off x="5378609" y="4748510"/>
            <a:ext cx="225485" cy="183904"/>
          </a:xfrm>
          <a:prstGeom prst="homePlate">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95" name="오각형 494"/>
          <p:cNvSpPr/>
          <p:nvPr/>
        </p:nvSpPr>
        <p:spPr>
          <a:xfrm>
            <a:off x="5349762" y="3439473"/>
            <a:ext cx="378383" cy="183904"/>
          </a:xfrm>
          <a:prstGeom prst="homePlate">
            <a:avLst>
              <a:gd name="adj" fmla="val 0"/>
            </a:avLst>
          </a:prstGeom>
          <a:solidFill>
            <a:srgbClr val="F85E5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96" name="오각형 495"/>
          <p:cNvSpPr/>
          <p:nvPr/>
        </p:nvSpPr>
        <p:spPr>
          <a:xfrm>
            <a:off x="5349763" y="3024710"/>
            <a:ext cx="936242" cy="183904"/>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97" name="오각형 496"/>
          <p:cNvSpPr/>
          <p:nvPr/>
        </p:nvSpPr>
        <p:spPr>
          <a:xfrm>
            <a:off x="5728144" y="3499934"/>
            <a:ext cx="557861" cy="183904"/>
          </a:xfrm>
          <a:prstGeom prst="homePlate">
            <a:avLst/>
          </a:prstGeom>
          <a:solidFill>
            <a:srgbClr val="C00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98" name="오각형 497"/>
          <p:cNvSpPr/>
          <p:nvPr/>
        </p:nvSpPr>
        <p:spPr>
          <a:xfrm>
            <a:off x="7392258" y="4770383"/>
            <a:ext cx="940995" cy="183903"/>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499" name="오각형 498"/>
          <p:cNvSpPr/>
          <p:nvPr/>
        </p:nvSpPr>
        <p:spPr>
          <a:xfrm>
            <a:off x="7392258" y="5235581"/>
            <a:ext cx="940995" cy="183903"/>
          </a:xfrm>
          <a:prstGeom prst="homePlate">
            <a:avLst>
              <a:gd name="adj" fmla="val 46875"/>
            </a:avLst>
          </a:prstGeom>
          <a:gradFill flip="none" rotWithShape="1">
            <a:gsLst>
              <a:gs pos="63000">
                <a:srgbClr val="C00000"/>
              </a:gs>
              <a:gs pos="35000">
                <a:srgbClr val="C00000"/>
              </a:gs>
              <a:gs pos="34000">
                <a:srgbClr val="F85E5E"/>
              </a:gs>
              <a:gs pos="0">
                <a:srgbClr val="F85E5E"/>
              </a:gs>
              <a:gs pos="63000">
                <a:srgbClr val="F85E5E"/>
              </a:gs>
              <a:gs pos="100000">
                <a:srgbClr val="F85E5E"/>
              </a:gs>
            </a:gsLst>
            <a:lin ang="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500" name="오각형 499"/>
          <p:cNvSpPr/>
          <p:nvPr/>
        </p:nvSpPr>
        <p:spPr>
          <a:xfrm>
            <a:off x="7378589" y="3484214"/>
            <a:ext cx="886701" cy="183903"/>
          </a:xfrm>
          <a:prstGeom prst="homePlate">
            <a:avLst/>
          </a:prstGeom>
          <a:solidFill>
            <a:srgbClr val="F85E5E"/>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501" name="TextBox 500"/>
          <p:cNvSpPr txBox="1"/>
          <p:nvPr/>
        </p:nvSpPr>
        <p:spPr>
          <a:xfrm>
            <a:off x="5286924" y="3427116"/>
            <a:ext cx="506534" cy="215444"/>
          </a:xfrm>
          <a:prstGeom prst="rect">
            <a:avLst/>
          </a:prstGeom>
          <a:noFill/>
        </p:spPr>
        <p:txBody>
          <a:bodyPr wrap="square" rtlCol="0">
            <a:spAutoFit/>
          </a:bodyPr>
          <a:lstStyle/>
          <a:p>
            <a:pPr algn="ctr"/>
            <a:r>
              <a:rPr lang="en-US" altLang="ko-KR" sz="800" dirty="0">
                <a:solidFill>
                  <a:srgbClr val="A10707"/>
                </a:solidFill>
                <a:latin typeface="+mn-ea"/>
                <a:cs typeface="Arial" panose="020B0604020202020204" pitchFamily="34" charset="0"/>
              </a:rPr>
              <a:t>…ATG</a:t>
            </a:r>
            <a:endParaRPr lang="ko-KR" altLang="en-US" sz="1000" dirty="0">
              <a:solidFill>
                <a:srgbClr val="A10707"/>
              </a:solidFill>
              <a:latin typeface="+mn-ea"/>
              <a:cs typeface="Arial" panose="020B0604020202020204" pitchFamily="34" charset="0"/>
            </a:endParaRPr>
          </a:p>
        </p:txBody>
      </p:sp>
      <p:sp>
        <p:nvSpPr>
          <p:cNvPr id="502" name="TextBox 501"/>
          <p:cNvSpPr txBox="1"/>
          <p:nvPr/>
        </p:nvSpPr>
        <p:spPr>
          <a:xfrm>
            <a:off x="4419457" y="2656700"/>
            <a:ext cx="2575033" cy="307777"/>
          </a:xfrm>
          <a:prstGeom prst="rect">
            <a:avLst/>
          </a:prstGeom>
          <a:noFill/>
        </p:spPr>
        <p:txBody>
          <a:bodyPr wrap="square" rtlCol="0">
            <a:spAutoFit/>
          </a:bodyPr>
          <a:lstStyle/>
          <a:p>
            <a:pPr algn="ctr">
              <a:buClr>
                <a:schemeClr val="tx2">
                  <a:lumMod val="60000"/>
                  <a:lumOff val="40000"/>
                </a:schemeClr>
              </a:buClr>
            </a:pPr>
            <a:r>
              <a:rPr lang="en-US" altLang="ko-KR" sz="1400" dirty="0">
                <a:latin typeface="+mn-ea"/>
                <a:cs typeface="Arial" panose="020B0604020202020204" pitchFamily="34" charset="0"/>
              </a:rPr>
              <a:t>5. Frameshift</a:t>
            </a:r>
            <a:endParaRPr lang="ko-KR" altLang="en-US" sz="1400" dirty="0">
              <a:latin typeface="+mn-ea"/>
              <a:cs typeface="Arial" panose="020B0604020202020204" pitchFamily="34" charset="0"/>
            </a:endParaRPr>
          </a:p>
        </p:txBody>
      </p:sp>
      <p:sp>
        <p:nvSpPr>
          <p:cNvPr id="503" name="오각형 502"/>
          <p:cNvSpPr/>
          <p:nvPr/>
        </p:nvSpPr>
        <p:spPr>
          <a:xfrm>
            <a:off x="7711433" y="3483545"/>
            <a:ext cx="649793" cy="183903"/>
          </a:xfrm>
          <a:prstGeom prst="homePlate">
            <a:avLst/>
          </a:prstGeom>
          <a:solidFill>
            <a:schemeClr val="bg1">
              <a:lumMod val="5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504" name="TextBox 503"/>
          <p:cNvSpPr txBox="1"/>
          <p:nvPr/>
        </p:nvSpPr>
        <p:spPr>
          <a:xfrm>
            <a:off x="7263063" y="4735708"/>
            <a:ext cx="1173361" cy="253916"/>
          </a:xfrm>
          <a:prstGeom prst="rect">
            <a:avLst/>
          </a:prstGeom>
          <a:noFill/>
        </p:spPr>
        <p:txBody>
          <a:bodyPr wrap="square" rtlCol="0">
            <a:spAutoFit/>
          </a:bodyPr>
          <a:lstStyle/>
          <a:p>
            <a:pPr algn="ctr"/>
            <a:r>
              <a:rPr lang="en-US" altLang="ko-KR" sz="800" dirty="0">
                <a:latin typeface="+mn-ea"/>
                <a:cs typeface="Arial" panose="020B0604020202020204" pitchFamily="34" charset="0"/>
              </a:rPr>
              <a:t>...ATG</a:t>
            </a:r>
            <a:r>
              <a:rPr lang="en-US" altLang="ko-KR" sz="1000" b="1" dirty="0">
                <a:latin typeface="+mn-ea"/>
                <a:cs typeface="Arial" panose="020B0604020202020204" pitchFamily="34" charset="0"/>
              </a:rPr>
              <a:t>CAT</a:t>
            </a:r>
            <a:r>
              <a:rPr lang="en-US" altLang="ko-KR" sz="800" dirty="0">
                <a:latin typeface="+mn-ea"/>
                <a:cs typeface="Arial" panose="020B0604020202020204" pitchFamily="34" charset="0"/>
              </a:rPr>
              <a:t>GCA...</a:t>
            </a:r>
            <a:endParaRPr lang="ko-KR" altLang="en-US" sz="800" dirty="0">
              <a:latin typeface="+mn-ea"/>
              <a:cs typeface="Arial" panose="020B0604020202020204" pitchFamily="34" charset="0"/>
            </a:endParaRPr>
          </a:p>
        </p:txBody>
      </p:sp>
      <p:sp>
        <p:nvSpPr>
          <p:cNvPr id="505" name="직사각형 504"/>
          <p:cNvSpPr/>
          <p:nvPr/>
        </p:nvSpPr>
        <p:spPr>
          <a:xfrm>
            <a:off x="5265336" y="2997626"/>
            <a:ext cx="1029484" cy="246221"/>
          </a:xfrm>
          <a:prstGeom prst="rect">
            <a:avLst/>
          </a:prstGeom>
        </p:spPr>
        <p:txBody>
          <a:bodyPr wrap="none">
            <a:spAutoFit/>
          </a:bodyPr>
          <a:lstStyle/>
          <a:p>
            <a:r>
              <a:rPr lang="en-US" altLang="ko-KR" sz="1000" dirty="0">
                <a:latin typeface="+mn-ea"/>
                <a:cs typeface="Arial" panose="020B0604020202020204" pitchFamily="34" charset="0"/>
              </a:rPr>
              <a:t> </a:t>
            </a:r>
            <a:r>
              <a:rPr lang="en-US" altLang="ko-KR" sz="800" dirty="0">
                <a:latin typeface="+mn-ea"/>
                <a:cs typeface="Arial" panose="020B0604020202020204" pitchFamily="34" charset="0"/>
              </a:rPr>
              <a:t>...ATG </a:t>
            </a:r>
            <a:r>
              <a:rPr lang="en-US" altLang="ko-KR" sz="1000" b="1" dirty="0">
                <a:latin typeface="+mn-ea"/>
                <a:cs typeface="Arial" panose="020B0604020202020204" pitchFamily="34" charset="0"/>
              </a:rPr>
              <a:t>CAT </a:t>
            </a:r>
            <a:r>
              <a:rPr lang="en-US" altLang="ko-KR" sz="700" dirty="0">
                <a:latin typeface="+mn-ea"/>
                <a:cs typeface="Arial" panose="020B0604020202020204" pitchFamily="34" charset="0"/>
              </a:rPr>
              <a:t>GC...</a:t>
            </a:r>
            <a:endParaRPr lang="ko-KR" altLang="en-US" sz="800" dirty="0">
              <a:latin typeface="+mn-ea"/>
              <a:cs typeface="Arial" panose="020B0604020202020204" pitchFamily="34" charset="0"/>
            </a:endParaRPr>
          </a:p>
        </p:txBody>
      </p:sp>
      <p:sp>
        <p:nvSpPr>
          <p:cNvPr id="506" name="TextBox 505"/>
          <p:cNvSpPr txBox="1"/>
          <p:nvPr/>
        </p:nvSpPr>
        <p:spPr>
          <a:xfrm>
            <a:off x="5634874" y="3460412"/>
            <a:ext cx="701882" cy="246221"/>
          </a:xfrm>
          <a:prstGeom prst="rect">
            <a:avLst/>
          </a:prstGeom>
          <a:noFill/>
        </p:spPr>
        <p:txBody>
          <a:bodyPr wrap="square" rtlCol="0">
            <a:spAutoFit/>
          </a:bodyPr>
          <a:lstStyle/>
          <a:p>
            <a:pPr algn="ctr"/>
            <a:r>
              <a:rPr lang="en-US" altLang="ko-KR" sz="1000" dirty="0">
                <a:solidFill>
                  <a:schemeClr val="bg1"/>
                </a:solidFill>
                <a:latin typeface="+mn-ea"/>
                <a:cs typeface="Arial" panose="020B0604020202020204" pitchFamily="34" charset="0"/>
              </a:rPr>
              <a:t>  </a:t>
            </a:r>
            <a:r>
              <a:rPr lang="en-US" altLang="ko-KR" sz="1000" b="1" dirty="0">
                <a:solidFill>
                  <a:schemeClr val="bg1"/>
                </a:solidFill>
                <a:latin typeface="+mn-ea"/>
                <a:cs typeface="Arial" panose="020B0604020202020204" pitchFamily="34" charset="0"/>
              </a:rPr>
              <a:t>AT</a:t>
            </a:r>
            <a:r>
              <a:rPr lang="en-US" altLang="ko-KR" sz="800" dirty="0">
                <a:solidFill>
                  <a:schemeClr val="bg1"/>
                </a:solidFill>
                <a:latin typeface="+mn-ea"/>
                <a:cs typeface="Arial" panose="020B0604020202020204" pitchFamily="34" charset="0"/>
              </a:rPr>
              <a:t> </a:t>
            </a:r>
            <a:r>
              <a:rPr lang="en-US" altLang="ko-KR" sz="800" dirty="0">
                <a:solidFill>
                  <a:srgbClr val="F85E5E"/>
                </a:solidFill>
                <a:latin typeface="+mn-ea"/>
                <a:cs typeface="Arial" panose="020B0604020202020204" pitchFamily="34" charset="0"/>
              </a:rPr>
              <a:t>GC...</a:t>
            </a:r>
            <a:endParaRPr lang="ko-KR" altLang="en-US" sz="1000" dirty="0">
              <a:solidFill>
                <a:srgbClr val="F85E5E"/>
              </a:solidFill>
              <a:latin typeface="+mn-ea"/>
              <a:cs typeface="Arial" panose="020B0604020202020204" pitchFamily="34" charset="0"/>
            </a:endParaRPr>
          </a:p>
        </p:txBody>
      </p:sp>
      <p:sp>
        <p:nvSpPr>
          <p:cNvPr id="507" name="TextBox 506"/>
          <p:cNvSpPr txBox="1"/>
          <p:nvPr/>
        </p:nvSpPr>
        <p:spPr>
          <a:xfrm>
            <a:off x="7309900" y="3468394"/>
            <a:ext cx="466848" cy="215444"/>
          </a:xfrm>
          <a:prstGeom prst="rect">
            <a:avLst/>
          </a:prstGeom>
          <a:noFill/>
        </p:spPr>
        <p:txBody>
          <a:bodyPr wrap="none" rtlCol="0">
            <a:spAutoFit/>
          </a:bodyPr>
          <a:lstStyle/>
          <a:p>
            <a:r>
              <a:rPr lang="en-US" altLang="ko-KR" sz="800" dirty="0">
                <a:solidFill>
                  <a:srgbClr val="A10707"/>
                </a:solidFill>
                <a:latin typeface="+mn-ea"/>
                <a:cs typeface="Arial" panose="020B0604020202020204" pitchFamily="34" charset="0"/>
              </a:rPr>
              <a:t>...ATG</a:t>
            </a:r>
            <a:endParaRPr lang="ko-KR" altLang="en-US" sz="600" dirty="0">
              <a:solidFill>
                <a:srgbClr val="A10707"/>
              </a:solidFill>
              <a:latin typeface="+mn-ea"/>
              <a:cs typeface="Arial" panose="020B0604020202020204" pitchFamily="34" charset="0"/>
            </a:endParaRPr>
          </a:p>
        </p:txBody>
      </p:sp>
      <p:sp>
        <p:nvSpPr>
          <p:cNvPr id="508" name="TextBox 507"/>
          <p:cNvSpPr txBox="1"/>
          <p:nvPr/>
        </p:nvSpPr>
        <p:spPr>
          <a:xfrm>
            <a:off x="7222682" y="5212584"/>
            <a:ext cx="1259264" cy="253916"/>
          </a:xfrm>
          <a:prstGeom prst="rect">
            <a:avLst/>
          </a:prstGeom>
          <a:noFill/>
        </p:spPr>
        <p:txBody>
          <a:bodyPr wrap="square" rtlCol="0">
            <a:spAutoFit/>
          </a:bodyPr>
          <a:lstStyle/>
          <a:p>
            <a:pPr algn="ctr"/>
            <a:r>
              <a:rPr lang="en-US" altLang="ko-KR" sz="800" dirty="0">
                <a:solidFill>
                  <a:srgbClr val="C00000"/>
                </a:solidFill>
                <a:latin typeface="+mn-ea"/>
                <a:cs typeface="Arial" panose="020B0604020202020204" pitchFamily="34" charset="0"/>
              </a:rPr>
              <a:t>…ATG</a:t>
            </a:r>
            <a:r>
              <a:rPr lang="en-US" altLang="ko-KR" sz="1000" b="1" dirty="0">
                <a:solidFill>
                  <a:schemeClr val="bg1"/>
                </a:solidFill>
                <a:latin typeface="+mn-ea"/>
                <a:cs typeface="Arial" panose="020B0604020202020204" pitchFamily="34" charset="0"/>
              </a:rPr>
              <a:t>NNN</a:t>
            </a:r>
            <a:r>
              <a:rPr lang="en-US" altLang="ko-KR" sz="800" dirty="0">
                <a:solidFill>
                  <a:srgbClr val="C00000"/>
                </a:solidFill>
                <a:latin typeface="+mn-ea"/>
                <a:cs typeface="Arial" panose="020B0604020202020204" pitchFamily="34" charset="0"/>
              </a:rPr>
              <a:t>GCA...</a:t>
            </a:r>
            <a:endParaRPr lang="ko-KR" altLang="en-US" sz="800" dirty="0">
              <a:solidFill>
                <a:srgbClr val="C00000"/>
              </a:solidFill>
              <a:latin typeface="+mn-ea"/>
              <a:cs typeface="Arial" panose="020B0604020202020204" pitchFamily="34" charset="0"/>
            </a:endParaRPr>
          </a:p>
        </p:txBody>
      </p:sp>
      <p:sp>
        <p:nvSpPr>
          <p:cNvPr id="509" name="TextBox 508"/>
          <p:cNvSpPr txBox="1"/>
          <p:nvPr/>
        </p:nvSpPr>
        <p:spPr>
          <a:xfrm>
            <a:off x="5250093" y="4707269"/>
            <a:ext cx="439365" cy="253916"/>
          </a:xfrm>
          <a:prstGeom prst="rect">
            <a:avLst/>
          </a:prstGeom>
          <a:noFill/>
        </p:spPr>
        <p:txBody>
          <a:bodyPr wrap="square" rtlCol="0">
            <a:spAutoFit/>
          </a:bodyPr>
          <a:lstStyle/>
          <a:p>
            <a:pPr algn="ctr"/>
            <a:r>
              <a:rPr lang="en-US" altLang="ko-KR" sz="1000" dirty="0">
                <a:latin typeface="+mn-ea"/>
                <a:cs typeface="Arial" panose="020B0604020202020204" pitchFamily="34" charset="0"/>
              </a:rPr>
              <a:t> </a:t>
            </a:r>
            <a:r>
              <a:rPr lang="en-US" altLang="ko-KR" sz="800" dirty="0">
                <a:latin typeface="+mn-ea"/>
                <a:cs typeface="Arial" panose="020B0604020202020204" pitchFamily="34" charset="0"/>
              </a:rPr>
              <a:t>..AT</a:t>
            </a:r>
            <a:endParaRPr lang="ko-KR" altLang="en-US" sz="1000" dirty="0">
              <a:latin typeface="+mn-ea"/>
              <a:cs typeface="Arial" panose="020B0604020202020204" pitchFamily="34" charset="0"/>
            </a:endParaRPr>
          </a:p>
        </p:txBody>
      </p:sp>
      <p:sp>
        <p:nvSpPr>
          <p:cNvPr id="510" name="TextBox 509"/>
          <p:cNvSpPr txBox="1"/>
          <p:nvPr/>
        </p:nvSpPr>
        <p:spPr>
          <a:xfrm>
            <a:off x="5977927" y="4734125"/>
            <a:ext cx="410968" cy="215444"/>
          </a:xfrm>
          <a:prstGeom prst="rect">
            <a:avLst/>
          </a:prstGeom>
          <a:noFill/>
        </p:spPr>
        <p:txBody>
          <a:bodyPr wrap="square" rtlCol="0">
            <a:spAutoFit/>
          </a:bodyPr>
          <a:lstStyle/>
          <a:p>
            <a:pPr algn="ctr"/>
            <a:r>
              <a:rPr lang="en-US" altLang="ko-KR" sz="800" dirty="0">
                <a:latin typeface="+mn-ea"/>
                <a:cs typeface="Arial" panose="020B0604020202020204" pitchFamily="34" charset="0"/>
              </a:rPr>
              <a:t>TG..</a:t>
            </a:r>
            <a:endParaRPr lang="ko-KR" altLang="en-US" sz="1050" dirty="0">
              <a:latin typeface="+mn-ea"/>
              <a:cs typeface="Arial" panose="020B0604020202020204" pitchFamily="34" charset="0"/>
            </a:endParaRPr>
          </a:p>
        </p:txBody>
      </p:sp>
      <p:sp>
        <p:nvSpPr>
          <p:cNvPr id="511" name="오각형 510"/>
          <p:cNvSpPr/>
          <p:nvPr/>
        </p:nvSpPr>
        <p:spPr>
          <a:xfrm>
            <a:off x="6074179" y="5213425"/>
            <a:ext cx="239960" cy="183904"/>
          </a:xfrm>
          <a:prstGeom prst="homePlate">
            <a:avLst/>
          </a:prstGeom>
          <a:solidFill>
            <a:srgbClr val="F8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512" name="오각형 511"/>
          <p:cNvSpPr/>
          <p:nvPr/>
        </p:nvSpPr>
        <p:spPr>
          <a:xfrm>
            <a:off x="5382183" y="5216600"/>
            <a:ext cx="225485" cy="183904"/>
          </a:xfrm>
          <a:prstGeom prst="homePlate">
            <a:avLst>
              <a:gd name="adj" fmla="val 0"/>
            </a:avLst>
          </a:prstGeom>
          <a:solidFill>
            <a:srgbClr val="F85E5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513" name="TextBox 512"/>
          <p:cNvSpPr txBox="1"/>
          <p:nvPr/>
        </p:nvSpPr>
        <p:spPr>
          <a:xfrm>
            <a:off x="5253667" y="5174365"/>
            <a:ext cx="439365" cy="253916"/>
          </a:xfrm>
          <a:prstGeom prst="rect">
            <a:avLst/>
          </a:prstGeom>
          <a:noFill/>
        </p:spPr>
        <p:txBody>
          <a:bodyPr wrap="square" rtlCol="0">
            <a:spAutoFit/>
          </a:bodyPr>
          <a:lstStyle/>
          <a:p>
            <a:pPr algn="ctr"/>
            <a:r>
              <a:rPr lang="en-US" altLang="ko-KR" sz="1000" dirty="0">
                <a:solidFill>
                  <a:srgbClr val="A10707"/>
                </a:solidFill>
                <a:latin typeface="+mn-ea"/>
                <a:cs typeface="Arial" panose="020B0604020202020204" pitchFamily="34" charset="0"/>
              </a:rPr>
              <a:t> </a:t>
            </a:r>
            <a:r>
              <a:rPr lang="en-US" altLang="ko-KR" sz="800" dirty="0">
                <a:solidFill>
                  <a:srgbClr val="A10707"/>
                </a:solidFill>
                <a:latin typeface="+mn-ea"/>
                <a:cs typeface="Arial" panose="020B0604020202020204" pitchFamily="34" charset="0"/>
              </a:rPr>
              <a:t>..AT</a:t>
            </a:r>
            <a:endParaRPr lang="ko-KR" altLang="en-US" sz="1000" dirty="0">
              <a:solidFill>
                <a:srgbClr val="A10707"/>
              </a:solidFill>
              <a:latin typeface="+mn-ea"/>
              <a:cs typeface="Arial" panose="020B0604020202020204" pitchFamily="34" charset="0"/>
            </a:endParaRPr>
          </a:p>
        </p:txBody>
      </p:sp>
      <p:sp>
        <p:nvSpPr>
          <p:cNvPr id="514" name="TextBox 513"/>
          <p:cNvSpPr txBox="1"/>
          <p:nvPr/>
        </p:nvSpPr>
        <p:spPr>
          <a:xfrm>
            <a:off x="5974133" y="5199884"/>
            <a:ext cx="410968" cy="215444"/>
          </a:xfrm>
          <a:prstGeom prst="rect">
            <a:avLst/>
          </a:prstGeom>
          <a:noFill/>
        </p:spPr>
        <p:txBody>
          <a:bodyPr wrap="square" rtlCol="0">
            <a:spAutoFit/>
          </a:bodyPr>
          <a:lstStyle/>
          <a:p>
            <a:pPr algn="ctr"/>
            <a:r>
              <a:rPr lang="en-US" altLang="ko-KR" sz="800" dirty="0">
                <a:solidFill>
                  <a:srgbClr val="A10707"/>
                </a:solidFill>
                <a:latin typeface="+mn-ea"/>
                <a:cs typeface="Arial" panose="020B0604020202020204" pitchFamily="34" charset="0"/>
              </a:rPr>
              <a:t>TG..</a:t>
            </a:r>
            <a:endParaRPr lang="ko-KR" altLang="en-US" sz="1050" dirty="0">
              <a:solidFill>
                <a:srgbClr val="A10707"/>
              </a:solidFill>
              <a:latin typeface="+mn-ea"/>
              <a:cs typeface="Arial" panose="020B0604020202020204" pitchFamily="34" charset="0"/>
            </a:endParaRPr>
          </a:p>
        </p:txBody>
      </p:sp>
      <p:sp>
        <p:nvSpPr>
          <p:cNvPr id="515" name="TextBox 514"/>
          <p:cNvSpPr txBox="1"/>
          <p:nvPr/>
        </p:nvSpPr>
        <p:spPr>
          <a:xfrm>
            <a:off x="7636631" y="3448108"/>
            <a:ext cx="799397" cy="246221"/>
          </a:xfrm>
          <a:prstGeom prst="rect">
            <a:avLst/>
          </a:prstGeom>
          <a:noFill/>
        </p:spPr>
        <p:txBody>
          <a:bodyPr wrap="square" rtlCol="0">
            <a:spAutoFit/>
          </a:bodyPr>
          <a:lstStyle/>
          <a:p>
            <a:r>
              <a:rPr lang="en-US" altLang="ko-KR" sz="1000" b="1" dirty="0">
                <a:solidFill>
                  <a:schemeClr val="bg1"/>
                </a:solidFill>
                <a:latin typeface="+mn-ea"/>
                <a:cs typeface="Arial" panose="020B0604020202020204" pitchFamily="34" charset="0"/>
              </a:rPr>
              <a:t>TGA</a:t>
            </a:r>
            <a:r>
              <a:rPr lang="en-US" altLang="ko-KR" sz="800" dirty="0">
                <a:solidFill>
                  <a:schemeClr val="bg1"/>
                </a:solidFill>
                <a:latin typeface="+mn-ea"/>
                <a:cs typeface="Arial" panose="020B0604020202020204" pitchFamily="34" charset="0"/>
              </a:rPr>
              <a:t> </a:t>
            </a:r>
            <a:r>
              <a:rPr lang="en-US" altLang="ko-KR" sz="800" dirty="0">
                <a:solidFill>
                  <a:schemeClr val="tx1">
                    <a:lumMod val="85000"/>
                    <a:lumOff val="15000"/>
                  </a:schemeClr>
                </a:solidFill>
                <a:latin typeface="+mn-ea"/>
                <a:cs typeface="Arial" panose="020B0604020202020204" pitchFamily="34" charset="0"/>
              </a:rPr>
              <a:t>TGC…</a:t>
            </a:r>
            <a:endParaRPr lang="ko-KR" altLang="en-US" sz="600" dirty="0">
              <a:solidFill>
                <a:schemeClr val="tx1">
                  <a:lumMod val="85000"/>
                  <a:lumOff val="15000"/>
                </a:schemeClr>
              </a:solidFill>
              <a:latin typeface="+mn-ea"/>
              <a:cs typeface="Arial" panose="020B0604020202020204" pitchFamily="34" charset="0"/>
            </a:endParaRPr>
          </a:p>
        </p:txBody>
      </p:sp>
      <p:sp>
        <p:nvSpPr>
          <p:cNvPr id="516" name="오각형 515"/>
          <p:cNvSpPr/>
          <p:nvPr/>
        </p:nvSpPr>
        <p:spPr>
          <a:xfrm>
            <a:off x="7378588" y="3042812"/>
            <a:ext cx="985712" cy="183904"/>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517" name="TextBox 516"/>
          <p:cNvSpPr txBox="1"/>
          <p:nvPr/>
        </p:nvSpPr>
        <p:spPr>
          <a:xfrm>
            <a:off x="7311568" y="3015271"/>
            <a:ext cx="1101584" cy="246221"/>
          </a:xfrm>
          <a:prstGeom prst="rect">
            <a:avLst/>
          </a:prstGeom>
          <a:noFill/>
        </p:spPr>
        <p:txBody>
          <a:bodyPr wrap="none" rtlCol="0">
            <a:spAutoFit/>
          </a:bodyPr>
          <a:lstStyle/>
          <a:p>
            <a:r>
              <a:rPr lang="en-US" altLang="ko-KR" sz="800" dirty="0">
                <a:latin typeface="+mn-ea"/>
                <a:cs typeface="Arial" panose="020B0604020202020204" pitchFamily="34" charset="0"/>
              </a:rPr>
              <a:t>...ATG</a:t>
            </a:r>
            <a:r>
              <a:rPr lang="en-US" altLang="ko-KR" sz="800" b="1" dirty="0">
                <a:latin typeface="+mn-ea"/>
                <a:cs typeface="Arial" panose="020B0604020202020204" pitchFamily="34" charset="0"/>
              </a:rPr>
              <a:t> </a:t>
            </a:r>
            <a:r>
              <a:rPr lang="en-US" altLang="ko-KR" sz="1000" b="1" dirty="0">
                <a:latin typeface="+mn-ea"/>
                <a:cs typeface="Arial" panose="020B0604020202020204" pitchFamily="34" charset="0"/>
              </a:rPr>
              <a:t>TCA</a:t>
            </a:r>
            <a:r>
              <a:rPr lang="en-US" altLang="ko-KR" sz="800" b="1" dirty="0">
                <a:latin typeface="+mn-ea"/>
                <a:cs typeface="Arial" panose="020B0604020202020204" pitchFamily="34" charset="0"/>
              </a:rPr>
              <a:t> </a:t>
            </a:r>
            <a:r>
              <a:rPr lang="en-US" altLang="ko-KR" sz="800" dirty="0">
                <a:latin typeface="+mn-ea"/>
                <a:cs typeface="Arial" panose="020B0604020202020204" pitchFamily="34" charset="0"/>
              </a:rPr>
              <a:t>TGC…</a:t>
            </a:r>
            <a:endParaRPr lang="ko-KR" altLang="en-US" sz="800" dirty="0">
              <a:latin typeface="+mn-ea"/>
              <a:cs typeface="Arial" panose="020B0604020202020204" pitchFamily="34" charset="0"/>
            </a:endParaRPr>
          </a:p>
        </p:txBody>
      </p:sp>
      <p:sp>
        <p:nvSpPr>
          <p:cNvPr id="519" name="직사각형 518"/>
          <p:cNvSpPr/>
          <p:nvPr/>
        </p:nvSpPr>
        <p:spPr>
          <a:xfrm>
            <a:off x="5604819" y="4772279"/>
            <a:ext cx="180309" cy="131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520" name="직사각형 519"/>
          <p:cNvSpPr/>
          <p:nvPr/>
        </p:nvSpPr>
        <p:spPr>
          <a:xfrm>
            <a:off x="5893919" y="4771778"/>
            <a:ext cx="180309" cy="131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521" name="직사각형 520"/>
          <p:cNvSpPr/>
          <p:nvPr/>
        </p:nvSpPr>
        <p:spPr>
          <a:xfrm>
            <a:off x="5604685" y="5244976"/>
            <a:ext cx="180309" cy="131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522" name="직사각형 521"/>
          <p:cNvSpPr/>
          <p:nvPr/>
        </p:nvSpPr>
        <p:spPr>
          <a:xfrm>
            <a:off x="5893870" y="5244976"/>
            <a:ext cx="180309" cy="131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523" name="TextBox 522"/>
          <p:cNvSpPr txBox="1"/>
          <p:nvPr/>
        </p:nvSpPr>
        <p:spPr>
          <a:xfrm>
            <a:off x="5526611" y="4724758"/>
            <a:ext cx="355163" cy="230832"/>
          </a:xfrm>
          <a:prstGeom prst="rect">
            <a:avLst/>
          </a:prstGeom>
          <a:noFill/>
        </p:spPr>
        <p:txBody>
          <a:bodyPr wrap="square" rtlCol="0">
            <a:spAutoFit/>
          </a:bodyPr>
          <a:lstStyle/>
          <a:p>
            <a:r>
              <a:rPr lang="en-US" altLang="ko-KR" sz="900" b="1" dirty="0">
                <a:solidFill>
                  <a:schemeClr val="bg1"/>
                </a:solidFill>
                <a:latin typeface="+mn-ea"/>
                <a:cs typeface="Arial" panose="020B0604020202020204" pitchFamily="34" charset="0"/>
              </a:rPr>
              <a:t>GT</a:t>
            </a:r>
            <a:endParaRPr lang="ko-KR" altLang="en-US" sz="1000" b="1" dirty="0">
              <a:solidFill>
                <a:schemeClr val="bg1"/>
              </a:solidFill>
              <a:latin typeface="+mn-ea"/>
              <a:cs typeface="Arial" panose="020B0604020202020204" pitchFamily="34" charset="0"/>
            </a:endParaRPr>
          </a:p>
        </p:txBody>
      </p:sp>
      <p:sp>
        <p:nvSpPr>
          <p:cNvPr id="524" name="TextBox 523"/>
          <p:cNvSpPr txBox="1"/>
          <p:nvPr/>
        </p:nvSpPr>
        <p:spPr>
          <a:xfrm>
            <a:off x="5803689" y="4717666"/>
            <a:ext cx="355255" cy="230832"/>
          </a:xfrm>
          <a:prstGeom prst="rect">
            <a:avLst/>
          </a:prstGeom>
          <a:noFill/>
        </p:spPr>
        <p:txBody>
          <a:bodyPr wrap="square" rtlCol="0">
            <a:spAutoFit/>
          </a:bodyPr>
          <a:lstStyle/>
          <a:p>
            <a:pPr algn="ctr"/>
            <a:r>
              <a:rPr lang="en-US" altLang="ko-KR" sz="900" b="1" dirty="0">
                <a:solidFill>
                  <a:schemeClr val="bg1"/>
                </a:solidFill>
                <a:latin typeface="+mn-ea"/>
                <a:cs typeface="Arial" panose="020B0604020202020204" pitchFamily="34" charset="0"/>
              </a:rPr>
              <a:t>CA</a:t>
            </a:r>
            <a:endParaRPr lang="ko-KR" altLang="en-US" sz="1000" b="1" dirty="0">
              <a:solidFill>
                <a:schemeClr val="bg1"/>
              </a:solidFill>
              <a:latin typeface="+mn-ea"/>
              <a:cs typeface="Arial" panose="020B0604020202020204" pitchFamily="34" charset="0"/>
            </a:endParaRPr>
          </a:p>
        </p:txBody>
      </p:sp>
      <p:sp>
        <p:nvSpPr>
          <p:cNvPr id="525" name="TextBox 524"/>
          <p:cNvSpPr txBox="1"/>
          <p:nvPr/>
        </p:nvSpPr>
        <p:spPr>
          <a:xfrm>
            <a:off x="5531111" y="5193863"/>
            <a:ext cx="355163" cy="230832"/>
          </a:xfrm>
          <a:prstGeom prst="rect">
            <a:avLst/>
          </a:prstGeom>
          <a:noFill/>
        </p:spPr>
        <p:txBody>
          <a:bodyPr wrap="square" rtlCol="0">
            <a:spAutoFit/>
          </a:bodyPr>
          <a:lstStyle/>
          <a:p>
            <a:r>
              <a:rPr lang="en-US" altLang="ko-KR" sz="900" b="1" dirty="0">
                <a:solidFill>
                  <a:schemeClr val="bg1"/>
                </a:solidFill>
                <a:latin typeface="+mn-ea"/>
                <a:cs typeface="Arial" panose="020B0604020202020204" pitchFamily="34" charset="0"/>
              </a:rPr>
              <a:t>GT</a:t>
            </a:r>
            <a:endParaRPr lang="ko-KR" altLang="en-US" sz="1000" b="1" dirty="0">
              <a:solidFill>
                <a:schemeClr val="bg1"/>
              </a:solidFill>
              <a:latin typeface="+mn-ea"/>
              <a:cs typeface="Arial" panose="020B0604020202020204" pitchFamily="34" charset="0"/>
            </a:endParaRPr>
          </a:p>
        </p:txBody>
      </p:sp>
      <p:sp>
        <p:nvSpPr>
          <p:cNvPr id="526" name="TextBox 525"/>
          <p:cNvSpPr txBox="1"/>
          <p:nvPr/>
        </p:nvSpPr>
        <p:spPr>
          <a:xfrm>
            <a:off x="5796183" y="5194257"/>
            <a:ext cx="371535" cy="230832"/>
          </a:xfrm>
          <a:prstGeom prst="rect">
            <a:avLst/>
          </a:prstGeom>
          <a:noFill/>
        </p:spPr>
        <p:txBody>
          <a:bodyPr wrap="square" rtlCol="0">
            <a:spAutoFit/>
          </a:bodyPr>
          <a:lstStyle/>
          <a:p>
            <a:pPr algn="ctr"/>
            <a:r>
              <a:rPr lang="en-US" altLang="ko-KR" sz="900" b="1" dirty="0">
                <a:solidFill>
                  <a:schemeClr val="bg1"/>
                </a:solidFill>
                <a:latin typeface="+mn-ea"/>
                <a:cs typeface="Arial" panose="020B0604020202020204" pitchFamily="34" charset="0"/>
              </a:rPr>
              <a:t>CC</a:t>
            </a:r>
            <a:endParaRPr lang="ko-KR" altLang="en-US" sz="1000" b="1" dirty="0">
              <a:solidFill>
                <a:schemeClr val="bg1"/>
              </a:solidFill>
              <a:latin typeface="+mn-ea"/>
              <a:cs typeface="Arial" panose="020B0604020202020204" pitchFamily="34" charset="0"/>
            </a:endParaRPr>
          </a:p>
        </p:txBody>
      </p:sp>
      <p:sp>
        <p:nvSpPr>
          <p:cNvPr id="527" name="직사각형 526"/>
          <p:cNvSpPr/>
          <p:nvPr/>
        </p:nvSpPr>
        <p:spPr>
          <a:xfrm>
            <a:off x="4395163" y="2267363"/>
            <a:ext cx="723303" cy="3758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528" name="TextBox 527"/>
          <p:cNvSpPr txBox="1"/>
          <p:nvPr/>
        </p:nvSpPr>
        <p:spPr>
          <a:xfrm>
            <a:off x="4623639" y="4725787"/>
            <a:ext cx="488475"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VGP</a:t>
            </a:r>
            <a:endParaRPr lang="ko-KR" altLang="en-US" sz="900" b="1" dirty="0">
              <a:solidFill>
                <a:schemeClr val="tx1">
                  <a:lumMod val="95000"/>
                  <a:lumOff val="5000"/>
                </a:schemeClr>
              </a:solidFill>
              <a:latin typeface="+mn-ea"/>
              <a:cs typeface="Arial" panose="020B0604020202020204" pitchFamily="34" charset="0"/>
            </a:endParaRPr>
          </a:p>
        </p:txBody>
      </p:sp>
      <p:sp>
        <p:nvSpPr>
          <p:cNvPr id="529" name="TextBox 528"/>
          <p:cNvSpPr txBox="1"/>
          <p:nvPr/>
        </p:nvSpPr>
        <p:spPr>
          <a:xfrm>
            <a:off x="4632124" y="3005162"/>
            <a:ext cx="488475"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VGP</a:t>
            </a:r>
            <a:endParaRPr lang="ko-KR" altLang="en-US" sz="900" b="1" dirty="0">
              <a:solidFill>
                <a:schemeClr val="tx1">
                  <a:lumMod val="95000"/>
                  <a:lumOff val="5000"/>
                </a:schemeClr>
              </a:solidFill>
              <a:latin typeface="+mn-ea"/>
              <a:cs typeface="Arial" panose="020B0604020202020204" pitchFamily="34" charset="0"/>
            </a:endParaRPr>
          </a:p>
        </p:txBody>
      </p:sp>
      <p:sp>
        <p:nvSpPr>
          <p:cNvPr id="530" name="TextBox 529"/>
          <p:cNvSpPr txBox="1"/>
          <p:nvPr/>
        </p:nvSpPr>
        <p:spPr>
          <a:xfrm>
            <a:off x="4517625" y="3448305"/>
            <a:ext cx="648747"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Prior</a:t>
            </a:r>
            <a:endParaRPr lang="ko-KR" altLang="en-US" sz="900" b="1" dirty="0">
              <a:solidFill>
                <a:schemeClr val="tx1">
                  <a:lumMod val="95000"/>
                  <a:lumOff val="5000"/>
                </a:schemeClr>
              </a:solidFill>
              <a:latin typeface="+mn-ea"/>
              <a:cs typeface="Arial" panose="020B0604020202020204" pitchFamily="34" charset="0"/>
            </a:endParaRPr>
          </a:p>
        </p:txBody>
      </p:sp>
      <p:sp>
        <p:nvSpPr>
          <p:cNvPr id="531" name="TextBox 530"/>
          <p:cNvSpPr txBox="1"/>
          <p:nvPr/>
        </p:nvSpPr>
        <p:spPr>
          <a:xfrm>
            <a:off x="4517625" y="5196730"/>
            <a:ext cx="648747"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Prior</a:t>
            </a:r>
            <a:endParaRPr lang="ko-KR" altLang="en-US" sz="900" b="1" dirty="0">
              <a:solidFill>
                <a:schemeClr val="tx1">
                  <a:lumMod val="95000"/>
                  <a:lumOff val="5000"/>
                </a:schemeClr>
              </a:solidFill>
              <a:latin typeface="+mn-ea"/>
              <a:cs typeface="Arial" panose="020B0604020202020204" pitchFamily="34" charset="0"/>
            </a:endParaRPr>
          </a:p>
        </p:txBody>
      </p:sp>
      <p:sp>
        <p:nvSpPr>
          <p:cNvPr id="532" name="TextBox 531"/>
          <p:cNvSpPr txBox="1"/>
          <p:nvPr/>
        </p:nvSpPr>
        <p:spPr>
          <a:xfrm>
            <a:off x="4870821" y="4197980"/>
            <a:ext cx="1738884" cy="523220"/>
          </a:xfrm>
          <a:prstGeom prst="rect">
            <a:avLst/>
          </a:prstGeom>
          <a:noFill/>
        </p:spPr>
        <p:txBody>
          <a:bodyPr wrap="square" rtlCol="0">
            <a:spAutoFit/>
          </a:bodyPr>
          <a:lstStyle/>
          <a:p>
            <a:pPr algn="ctr">
              <a:buClr>
                <a:schemeClr val="tx2">
                  <a:lumMod val="60000"/>
                  <a:lumOff val="40000"/>
                </a:schemeClr>
              </a:buClr>
            </a:pPr>
            <a:r>
              <a:rPr lang="en-US" altLang="ko-KR" sz="1400" dirty="0">
                <a:latin typeface="+mn-ea"/>
                <a:cs typeface="Arial" panose="020B0604020202020204" pitchFamily="34" charset="0"/>
              </a:rPr>
              <a:t>7. Splicing junction</a:t>
            </a:r>
          </a:p>
          <a:p>
            <a:pPr algn="ctr">
              <a:buClr>
                <a:schemeClr val="tx2">
                  <a:lumMod val="60000"/>
                  <a:lumOff val="40000"/>
                </a:schemeClr>
              </a:buClr>
            </a:pPr>
            <a:r>
              <a:rPr lang="en-US" altLang="ko-KR" sz="1400" dirty="0">
                <a:latin typeface="+mn-ea"/>
                <a:cs typeface="Arial" panose="020B0604020202020204" pitchFamily="34" charset="0"/>
              </a:rPr>
              <a:t>disruption</a:t>
            </a:r>
          </a:p>
        </p:txBody>
      </p:sp>
      <p:sp>
        <p:nvSpPr>
          <p:cNvPr id="533" name="직사각형 532"/>
          <p:cNvSpPr/>
          <p:nvPr/>
        </p:nvSpPr>
        <p:spPr>
          <a:xfrm>
            <a:off x="6638204" y="2267362"/>
            <a:ext cx="534113" cy="3594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534" name="TextBox 533"/>
          <p:cNvSpPr txBox="1"/>
          <p:nvPr/>
        </p:nvSpPr>
        <p:spPr>
          <a:xfrm>
            <a:off x="6697668" y="2654654"/>
            <a:ext cx="2339317" cy="307777"/>
          </a:xfrm>
          <a:prstGeom prst="rect">
            <a:avLst/>
          </a:prstGeom>
          <a:noFill/>
        </p:spPr>
        <p:txBody>
          <a:bodyPr wrap="square" rtlCol="0">
            <a:spAutoFit/>
          </a:bodyPr>
          <a:lstStyle/>
          <a:p>
            <a:pPr algn="ctr">
              <a:buClr>
                <a:schemeClr val="tx2">
                  <a:lumMod val="60000"/>
                  <a:lumOff val="40000"/>
                </a:schemeClr>
              </a:buClr>
            </a:pPr>
            <a:r>
              <a:rPr lang="en-US" altLang="ko-KR" sz="1400" dirty="0">
                <a:latin typeface="+mn-ea"/>
                <a:cs typeface="Arial" panose="020B0604020202020204" pitchFamily="34" charset="0"/>
              </a:rPr>
              <a:t>6. Premature stop codon</a:t>
            </a:r>
            <a:endParaRPr lang="ko-KR" altLang="en-US" sz="1400" dirty="0">
              <a:latin typeface="+mn-ea"/>
              <a:cs typeface="Arial" panose="020B0604020202020204" pitchFamily="34" charset="0"/>
            </a:endParaRPr>
          </a:p>
        </p:txBody>
      </p:sp>
      <p:sp>
        <p:nvSpPr>
          <p:cNvPr id="535" name="TextBox 534"/>
          <p:cNvSpPr txBox="1"/>
          <p:nvPr/>
        </p:nvSpPr>
        <p:spPr>
          <a:xfrm>
            <a:off x="6694069" y="4327290"/>
            <a:ext cx="2342126" cy="307777"/>
          </a:xfrm>
          <a:prstGeom prst="rect">
            <a:avLst/>
          </a:prstGeom>
          <a:noFill/>
        </p:spPr>
        <p:txBody>
          <a:bodyPr wrap="square" rtlCol="0">
            <a:spAutoFit/>
          </a:bodyPr>
          <a:lstStyle/>
          <a:p>
            <a:pPr algn="ctr">
              <a:buClr>
                <a:schemeClr val="tx2">
                  <a:lumMod val="60000"/>
                  <a:lumOff val="40000"/>
                </a:schemeClr>
              </a:buClr>
            </a:pPr>
            <a:r>
              <a:rPr lang="en-US" altLang="ko-KR" sz="1400" dirty="0">
                <a:latin typeface="+mn-ea"/>
                <a:cs typeface="Arial" panose="020B0604020202020204" pitchFamily="34" charset="0"/>
              </a:rPr>
              <a:t>8. </a:t>
            </a:r>
            <a:r>
              <a:rPr lang="en-US" altLang="ko-KR" sz="1400" dirty="0" smtClean="0">
                <a:latin typeface="+mn-ea"/>
                <a:cs typeface="Arial" panose="020B0604020202020204" pitchFamily="34" charset="0"/>
              </a:rPr>
              <a:t>Ns </a:t>
            </a:r>
            <a:r>
              <a:rPr lang="en-US" altLang="ko-KR" sz="1400" dirty="0">
                <a:latin typeface="+mn-ea"/>
                <a:cs typeface="Arial" panose="020B0604020202020204" pitchFamily="34" charset="0"/>
              </a:rPr>
              <a:t>in the CDS</a:t>
            </a:r>
            <a:endParaRPr lang="ko-KR" altLang="en-US" sz="1400" dirty="0">
              <a:latin typeface="+mn-ea"/>
              <a:cs typeface="Arial" panose="020B0604020202020204" pitchFamily="34" charset="0"/>
            </a:endParaRPr>
          </a:p>
        </p:txBody>
      </p:sp>
      <p:sp>
        <p:nvSpPr>
          <p:cNvPr id="536" name="TextBox 535"/>
          <p:cNvSpPr txBox="1"/>
          <p:nvPr/>
        </p:nvSpPr>
        <p:spPr>
          <a:xfrm>
            <a:off x="6668955" y="4748872"/>
            <a:ext cx="486356"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VGP</a:t>
            </a:r>
            <a:endParaRPr lang="ko-KR" altLang="en-US" sz="900" b="1" dirty="0">
              <a:solidFill>
                <a:schemeClr val="tx1">
                  <a:lumMod val="95000"/>
                  <a:lumOff val="5000"/>
                </a:schemeClr>
              </a:solidFill>
              <a:latin typeface="+mn-ea"/>
              <a:cs typeface="Arial" panose="020B0604020202020204" pitchFamily="34" charset="0"/>
            </a:endParaRPr>
          </a:p>
        </p:txBody>
      </p:sp>
      <p:sp>
        <p:nvSpPr>
          <p:cNvPr id="537" name="TextBox 536"/>
          <p:cNvSpPr txBox="1"/>
          <p:nvPr/>
        </p:nvSpPr>
        <p:spPr>
          <a:xfrm>
            <a:off x="6668955" y="3025922"/>
            <a:ext cx="503362"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VGP</a:t>
            </a:r>
            <a:endParaRPr lang="ko-KR" altLang="en-US" sz="900" b="1" dirty="0">
              <a:solidFill>
                <a:schemeClr val="tx1">
                  <a:lumMod val="95000"/>
                  <a:lumOff val="5000"/>
                </a:schemeClr>
              </a:solidFill>
              <a:latin typeface="+mn-ea"/>
              <a:cs typeface="Arial" panose="020B0604020202020204" pitchFamily="34" charset="0"/>
            </a:endParaRPr>
          </a:p>
        </p:txBody>
      </p:sp>
      <p:sp>
        <p:nvSpPr>
          <p:cNvPr id="538" name="TextBox 537"/>
          <p:cNvSpPr txBox="1"/>
          <p:nvPr/>
        </p:nvSpPr>
        <p:spPr>
          <a:xfrm>
            <a:off x="6584103" y="3472475"/>
            <a:ext cx="648747"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Prior</a:t>
            </a:r>
            <a:endParaRPr lang="ko-KR" altLang="en-US" sz="900" b="1" dirty="0">
              <a:solidFill>
                <a:schemeClr val="tx1">
                  <a:lumMod val="95000"/>
                  <a:lumOff val="5000"/>
                </a:schemeClr>
              </a:solidFill>
              <a:latin typeface="+mn-ea"/>
              <a:cs typeface="Arial" panose="020B0604020202020204" pitchFamily="34" charset="0"/>
            </a:endParaRPr>
          </a:p>
        </p:txBody>
      </p:sp>
      <p:sp>
        <p:nvSpPr>
          <p:cNvPr id="539" name="TextBox 538"/>
          <p:cNvSpPr txBox="1"/>
          <p:nvPr/>
        </p:nvSpPr>
        <p:spPr>
          <a:xfrm>
            <a:off x="6584103" y="5220900"/>
            <a:ext cx="648747"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Prior</a:t>
            </a:r>
            <a:endParaRPr lang="ko-KR" altLang="en-US" sz="900" b="1" dirty="0">
              <a:solidFill>
                <a:schemeClr val="tx1">
                  <a:lumMod val="95000"/>
                  <a:lumOff val="5000"/>
                </a:schemeClr>
              </a:solidFill>
              <a:latin typeface="+mn-ea"/>
              <a:cs typeface="Arial" panose="020B0604020202020204" pitchFamily="34" charset="0"/>
            </a:endParaRPr>
          </a:p>
        </p:txBody>
      </p:sp>
      <p:sp>
        <p:nvSpPr>
          <p:cNvPr id="540" name="직사각형 539"/>
          <p:cNvSpPr/>
          <p:nvPr/>
        </p:nvSpPr>
        <p:spPr>
          <a:xfrm>
            <a:off x="8565619" y="3077474"/>
            <a:ext cx="243058" cy="2398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566" name="모서리가 둥근 직사각형 565"/>
          <p:cNvSpPr/>
          <p:nvPr/>
        </p:nvSpPr>
        <p:spPr>
          <a:xfrm>
            <a:off x="5955534" y="2199922"/>
            <a:ext cx="1423054" cy="22321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mn-ea"/>
                <a:cs typeface="Arial" panose="020B0604020202020204" pitchFamily="34" charset="0"/>
              </a:rPr>
              <a:t>Sequence level</a:t>
            </a:r>
            <a:endParaRPr lang="ko-KR" altLang="en-US" sz="1400" dirty="0">
              <a:solidFill>
                <a:schemeClr val="tx1"/>
              </a:solidFill>
              <a:latin typeface="+mn-ea"/>
              <a:cs typeface="Arial" panose="020B0604020202020204" pitchFamily="34" charset="0"/>
            </a:endParaRPr>
          </a:p>
        </p:txBody>
      </p:sp>
      <p:grpSp>
        <p:nvGrpSpPr>
          <p:cNvPr id="135" name="그룹 134">
            <a:extLst>
              <a:ext uri="{FF2B5EF4-FFF2-40B4-BE49-F238E27FC236}">
                <a16:creationId xmlns:a16="http://schemas.microsoft.com/office/drawing/2014/main" id="{F4049FFB-9B0B-41A8-9EEB-83FAB4133097}"/>
              </a:ext>
            </a:extLst>
          </p:cNvPr>
          <p:cNvGrpSpPr/>
          <p:nvPr/>
        </p:nvGrpSpPr>
        <p:grpSpPr>
          <a:xfrm>
            <a:off x="0" y="0"/>
            <a:ext cx="9144000" cy="521065"/>
            <a:chOff x="0" y="0"/>
            <a:chExt cx="9144000" cy="499930"/>
          </a:xfrm>
        </p:grpSpPr>
        <p:sp>
          <p:nvSpPr>
            <p:cNvPr id="136" name="직사각형 135">
              <a:extLst>
                <a:ext uri="{FF2B5EF4-FFF2-40B4-BE49-F238E27FC236}">
                  <a16:creationId xmlns:a16="http://schemas.microsoft.com/office/drawing/2014/main" id="{F599F917-E85B-4173-82DE-DABAEB6023C2}"/>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137" name="한쪽 모서리가 둥근 사각형 32">
              <a:extLst>
                <a:ext uri="{FF2B5EF4-FFF2-40B4-BE49-F238E27FC236}">
                  <a16:creationId xmlns:a16="http://schemas.microsoft.com/office/drawing/2014/main" id="{6DF7EA11-591A-4DC4-A30D-E2B92676824C}"/>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38" name="한쪽 모서리가 둥근 사각형 33">
              <a:extLst>
                <a:ext uri="{FF2B5EF4-FFF2-40B4-BE49-F238E27FC236}">
                  <a16:creationId xmlns:a16="http://schemas.microsoft.com/office/drawing/2014/main" id="{C4A5DDEB-1EC6-4246-8763-0051CEE625AB}"/>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139" name="직사각형 138">
            <a:extLst>
              <a:ext uri="{FF2B5EF4-FFF2-40B4-BE49-F238E27FC236}">
                <a16:creationId xmlns:a16="http://schemas.microsoft.com/office/drawing/2014/main" id="{86FE260D-58BE-4EB0-9BF9-CD7D7FAC3288}"/>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140" name="TextBox 139">
            <a:extLst>
              <a:ext uri="{FF2B5EF4-FFF2-40B4-BE49-F238E27FC236}">
                <a16:creationId xmlns:a16="http://schemas.microsoft.com/office/drawing/2014/main" id="{E8E3B1F2-F1EA-452F-8750-8C87B9DDA1BA}"/>
              </a:ext>
            </a:extLst>
          </p:cNvPr>
          <p:cNvSpPr txBox="1"/>
          <p:nvPr/>
        </p:nvSpPr>
        <p:spPr>
          <a:xfrm>
            <a:off x="188715" y="521067"/>
            <a:ext cx="8076575"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파이프라인 구축 </a:t>
            </a:r>
            <a:r>
              <a:rPr lang="en-US" altLang="ko-KR" sz="1600" b="1" dirty="0">
                <a:solidFill>
                  <a:srgbClr val="0079BC"/>
                </a:solidFill>
                <a:latin typeface="+mn-ea"/>
                <a:cs typeface="Arial" panose="020B0604020202020204" pitchFamily="34" charset="0"/>
              </a:rPr>
              <a:t>(2/3)</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en-US" altLang="ko-KR" sz="1600" b="1" dirty="0">
                <a:latin typeface="+mn-ea"/>
                <a:cs typeface="Arial" panose="020B0604020202020204" pitchFamily="34" charset="0"/>
              </a:rPr>
              <a:t>False gene loss</a:t>
            </a:r>
            <a:r>
              <a:rPr lang="ko-KR" altLang="en-US" sz="1600" b="1" dirty="0">
                <a:latin typeface="+mn-ea"/>
                <a:cs typeface="Arial" panose="020B0604020202020204" pitchFamily="34" charset="0"/>
              </a:rPr>
              <a:t> </a:t>
            </a:r>
            <a:r>
              <a:rPr lang="en-US" altLang="ko-KR" sz="1600" b="1" dirty="0">
                <a:latin typeface="+mn-ea"/>
                <a:cs typeface="Arial" panose="020B0604020202020204" pitchFamily="34" charset="0"/>
              </a:rPr>
              <a:t>(</a:t>
            </a:r>
            <a:r>
              <a:rPr lang="ko-KR" altLang="en-US" sz="1600" b="1" dirty="0">
                <a:latin typeface="+mn-ea"/>
                <a:cs typeface="Arial" panose="020B0604020202020204" pitchFamily="34" charset="0"/>
              </a:rPr>
              <a:t>허위 유전자 소실</a:t>
            </a:r>
            <a:r>
              <a:rPr lang="en-US" altLang="ko-KR" sz="1600" b="1" dirty="0">
                <a:latin typeface="+mn-ea"/>
                <a:cs typeface="Arial" panose="020B0604020202020204" pitchFamily="34" charset="0"/>
              </a:rPr>
              <a:t>) </a:t>
            </a:r>
            <a:r>
              <a:rPr lang="ko-KR" altLang="en-US" sz="1600" b="1" dirty="0">
                <a:latin typeface="+mn-ea"/>
                <a:cs typeface="Arial" panose="020B0604020202020204" pitchFamily="34" charset="0"/>
              </a:rPr>
              <a:t>유형 정의</a:t>
            </a:r>
            <a:endParaRPr lang="en-US" altLang="ko-KR" sz="1600" b="1" dirty="0">
              <a:latin typeface="+mn-ea"/>
              <a:cs typeface="Arial" panose="020B0604020202020204" pitchFamily="34" charset="0"/>
            </a:endParaRPr>
          </a:p>
        </p:txBody>
      </p:sp>
      <p:sp>
        <p:nvSpPr>
          <p:cNvPr id="141" name="모서리가 둥근 직사각형 80">
            <a:extLst>
              <a:ext uri="{FF2B5EF4-FFF2-40B4-BE49-F238E27FC236}">
                <a16:creationId xmlns:a16="http://schemas.microsoft.com/office/drawing/2014/main" id="{0AC84391-CB7A-4393-81A1-BF41564866BC}"/>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142" name="직사각형 141">
            <a:extLst>
              <a:ext uri="{FF2B5EF4-FFF2-40B4-BE49-F238E27FC236}">
                <a16:creationId xmlns:a16="http://schemas.microsoft.com/office/drawing/2014/main" id="{57D636B3-BB13-4B72-88E2-A21851A5C963}"/>
              </a:ext>
            </a:extLst>
          </p:cNvPr>
          <p:cNvSpPr/>
          <p:nvPr/>
        </p:nvSpPr>
        <p:spPr>
          <a:xfrm>
            <a:off x="99057" y="938218"/>
            <a:ext cx="8844708" cy="523220"/>
          </a:xfrm>
          <a:prstGeom prst="rect">
            <a:avLst/>
          </a:prstGeom>
        </p:spPr>
        <p:txBody>
          <a:bodyPr wrap="square">
            <a:spAutoFit/>
          </a:bodyPr>
          <a:lstStyle/>
          <a:p>
            <a:pPr marL="285744" indent="-285744">
              <a:buFont typeface="Wingdings" panose="05000000000000000000" pitchFamily="2" charset="2"/>
              <a:buChar char="§"/>
            </a:pPr>
            <a:r>
              <a:rPr lang="ko-KR" altLang="en-US" sz="1400" b="1" dirty="0">
                <a:latin typeface="+mn-ea"/>
                <a:cs typeface="Arial" panose="020B0604020202020204" pitchFamily="34" charset="0"/>
              </a:rPr>
              <a:t>유전자 구조 상 </a:t>
            </a:r>
            <a:r>
              <a:rPr lang="ko-KR" altLang="en-US" sz="1400" b="1" dirty="0" smtClean="0">
                <a:latin typeface="+mn-ea"/>
                <a:cs typeface="Arial" panose="020B0604020202020204" pitchFamily="34" charset="0"/>
              </a:rPr>
              <a:t>오류</a:t>
            </a:r>
            <a:r>
              <a:rPr lang="en-US" altLang="ko-KR" sz="1400" b="1" dirty="0" smtClean="0">
                <a:latin typeface="+mn-ea"/>
                <a:cs typeface="Arial" panose="020B0604020202020204" pitchFamily="34" charset="0"/>
              </a:rPr>
              <a:t>: </a:t>
            </a:r>
            <a:r>
              <a:rPr lang="en-US" altLang="ko-KR" sz="1400" dirty="0">
                <a:latin typeface="+mn-ea"/>
                <a:cs typeface="Arial" panose="020B0604020202020204" pitchFamily="34" charset="0"/>
              </a:rPr>
              <a:t>Completely missing, missing exon, fragmented, translocation</a:t>
            </a:r>
          </a:p>
          <a:p>
            <a:pPr marL="285744" indent="-285744">
              <a:buFont typeface="Wingdings" panose="05000000000000000000" pitchFamily="2" charset="2"/>
              <a:buChar char="§"/>
            </a:pPr>
            <a:r>
              <a:rPr lang="ko-KR" altLang="en-US" sz="1400" b="1" dirty="0">
                <a:latin typeface="+mn-ea"/>
                <a:cs typeface="Arial" panose="020B0604020202020204" pitchFamily="34" charset="0"/>
              </a:rPr>
              <a:t>유전자 서열 수준 </a:t>
            </a:r>
            <a:r>
              <a:rPr lang="ko-KR" altLang="en-US" sz="1400" b="1" dirty="0" smtClean="0">
                <a:latin typeface="+mn-ea"/>
                <a:cs typeface="Arial" panose="020B0604020202020204" pitchFamily="34" charset="0"/>
              </a:rPr>
              <a:t>오류</a:t>
            </a:r>
            <a:r>
              <a:rPr lang="en-US" altLang="ko-KR" sz="1400" b="1" dirty="0" smtClean="0">
                <a:latin typeface="+mn-ea"/>
                <a:cs typeface="Arial" panose="020B0604020202020204" pitchFamily="34" charset="0"/>
              </a:rPr>
              <a:t>: </a:t>
            </a:r>
            <a:r>
              <a:rPr lang="en-US" altLang="ko-KR" sz="1400" dirty="0">
                <a:latin typeface="+mn-ea"/>
                <a:cs typeface="Arial" panose="020B0604020202020204" pitchFamily="34" charset="0"/>
              </a:rPr>
              <a:t>Frameshift, premature stop codon, splicing junction disruption, </a:t>
            </a:r>
            <a:r>
              <a:rPr lang="en-US" altLang="ko-KR" sz="1400" dirty="0" smtClean="0">
                <a:latin typeface="+mn-ea"/>
                <a:cs typeface="Arial" panose="020B0604020202020204" pitchFamily="34" charset="0"/>
              </a:rPr>
              <a:t>Ns </a:t>
            </a:r>
            <a:r>
              <a:rPr lang="en-US" altLang="ko-KR" sz="1400" dirty="0">
                <a:latin typeface="+mn-ea"/>
                <a:cs typeface="Arial" panose="020B0604020202020204" pitchFamily="34" charset="0"/>
              </a:rPr>
              <a:t>in the CDS</a:t>
            </a:r>
          </a:p>
        </p:txBody>
      </p:sp>
      <p:sp>
        <p:nvSpPr>
          <p:cNvPr id="143" name="직사각형 142">
            <a:extLst>
              <a:ext uri="{FF2B5EF4-FFF2-40B4-BE49-F238E27FC236}">
                <a16:creationId xmlns:a16="http://schemas.microsoft.com/office/drawing/2014/main" id="{A69E40DD-23C0-4EDC-B04C-55B4DE4B0D7F}"/>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 name="슬라이드 번호 개체 틀 1">
            <a:extLst>
              <a:ext uri="{FF2B5EF4-FFF2-40B4-BE49-F238E27FC236}">
                <a16:creationId xmlns:a16="http://schemas.microsoft.com/office/drawing/2014/main" id="{8A2A1605-2B0C-4C02-A321-0A4116D45425}"/>
              </a:ext>
            </a:extLst>
          </p:cNvPr>
          <p:cNvSpPr>
            <a:spLocks noGrp="1"/>
          </p:cNvSpPr>
          <p:nvPr>
            <p:ph type="sldNum" sz="quarter" idx="12"/>
          </p:nvPr>
        </p:nvSpPr>
        <p:spPr/>
        <p:txBody>
          <a:bodyPr/>
          <a:lstStyle/>
          <a:p>
            <a:fld id="{CF44F4BD-9264-458E-B7DB-27B4DAB2BFAE}" type="slidenum">
              <a:rPr lang="ko-KR" altLang="en-US" smtClean="0"/>
              <a:t>10</a:t>
            </a:fld>
            <a:endParaRPr lang="ko-KR" altLang="en-US"/>
          </a:p>
        </p:txBody>
      </p:sp>
    </p:spTree>
    <p:extLst>
      <p:ext uri="{BB962C8B-B14F-4D97-AF65-F5344CB8AC3E}">
        <p14:creationId xmlns:p14="http://schemas.microsoft.com/office/powerpoint/2010/main" val="1285854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42">
            <a:extLst>
              <a:ext uri="{FF2B5EF4-FFF2-40B4-BE49-F238E27FC236}">
                <a16:creationId xmlns:a16="http://schemas.microsoft.com/office/drawing/2014/main" id="{3DB13410-DE12-4BFC-838A-5D025856F02F}"/>
              </a:ext>
            </a:extLst>
          </p:cNvPr>
          <p:cNvSpPr/>
          <p:nvPr/>
        </p:nvSpPr>
        <p:spPr>
          <a:xfrm>
            <a:off x="71661" y="1713848"/>
            <a:ext cx="8973281" cy="4778569"/>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grpSp>
        <p:nvGrpSpPr>
          <p:cNvPr id="5" name="그룹 4"/>
          <p:cNvGrpSpPr/>
          <p:nvPr/>
        </p:nvGrpSpPr>
        <p:grpSpPr>
          <a:xfrm>
            <a:off x="169807" y="2017400"/>
            <a:ext cx="2298423" cy="1825600"/>
            <a:chOff x="-5542211" y="3213577"/>
            <a:chExt cx="2302779" cy="2106618"/>
          </a:xfrm>
        </p:grpSpPr>
        <p:grpSp>
          <p:nvGrpSpPr>
            <p:cNvPr id="6" name="그룹 5"/>
            <p:cNvGrpSpPr/>
            <p:nvPr/>
          </p:nvGrpSpPr>
          <p:grpSpPr>
            <a:xfrm>
              <a:off x="-5539495" y="3213577"/>
              <a:ext cx="2300063" cy="563015"/>
              <a:chOff x="514413" y="3846565"/>
              <a:chExt cx="2300063" cy="563015"/>
            </a:xfrm>
          </p:grpSpPr>
          <p:sp>
            <p:nvSpPr>
              <p:cNvPr id="14" name="순서도: 문서 13"/>
              <p:cNvSpPr/>
              <p:nvPr/>
            </p:nvSpPr>
            <p:spPr>
              <a:xfrm>
                <a:off x="514413" y="3846565"/>
                <a:ext cx="771126" cy="558342"/>
              </a:xfrm>
              <a:prstGeom prst="flowChartDocumen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VGP</a:t>
                </a:r>
              </a:p>
              <a:p>
                <a:pPr algn="ctr"/>
                <a:r>
                  <a:rPr lang="en-US" altLang="ko-KR" sz="800" b="1" dirty="0">
                    <a:solidFill>
                      <a:schemeClr val="tx1"/>
                    </a:solidFill>
                    <a:latin typeface="+mn-ea"/>
                    <a:cs typeface="Arial" panose="020B0604020202020204" pitchFamily="34" charset="0"/>
                  </a:rPr>
                  <a:t>Annotation</a:t>
                </a:r>
                <a:endParaRPr lang="ko-KR" altLang="en-US" sz="800" b="1" dirty="0">
                  <a:solidFill>
                    <a:schemeClr val="tx1"/>
                  </a:solidFill>
                  <a:latin typeface="+mn-ea"/>
                  <a:cs typeface="Arial" panose="020B0604020202020204" pitchFamily="34" charset="0"/>
                </a:endParaRPr>
              </a:p>
            </p:txBody>
          </p:sp>
          <p:sp>
            <p:nvSpPr>
              <p:cNvPr id="15" name="순서도: 문서 14"/>
              <p:cNvSpPr/>
              <p:nvPr/>
            </p:nvSpPr>
            <p:spPr>
              <a:xfrm>
                <a:off x="2113379" y="3848622"/>
                <a:ext cx="701097" cy="560958"/>
              </a:xfrm>
              <a:prstGeom prst="flowChartDocumen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VGP Assembly</a:t>
                </a:r>
                <a:endParaRPr lang="ko-KR" altLang="en-US" sz="800" b="1" dirty="0">
                  <a:solidFill>
                    <a:schemeClr val="tx1"/>
                  </a:solidFill>
                  <a:latin typeface="+mn-ea"/>
                  <a:cs typeface="Arial" panose="020B0604020202020204" pitchFamily="34" charset="0"/>
                </a:endParaRPr>
              </a:p>
            </p:txBody>
          </p:sp>
        </p:grpSp>
        <p:sp>
          <p:nvSpPr>
            <p:cNvPr id="7" name="순서도: 자기 디스크 6"/>
            <p:cNvSpPr/>
            <p:nvPr/>
          </p:nvSpPr>
          <p:spPr>
            <a:xfrm>
              <a:off x="-4645937" y="3243685"/>
              <a:ext cx="582975" cy="504858"/>
            </a:xfrm>
            <a:prstGeom prst="flowChartMagneticDisk">
              <a:avLst/>
            </a:prstGeom>
            <a:solidFill>
              <a:srgbClr val="C5E0B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VGP DB</a:t>
              </a:r>
              <a:endParaRPr lang="ko-KR" altLang="en-US" sz="800" b="1" dirty="0">
                <a:solidFill>
                  <a:schemeClr val="tx1"/>
                </a:solidFill>
                <a:latin typeface="+mn-ea"/>
                <a:cs typeface="Arial" panose="020B0604020202020204" pitchFamily="34" charset="0"/>
              </a:endParaRPr>
            </a:p>
          </p:txBody>
        </p:sp>
        <p:grpSp>
          <p:nvGrpSpPr>
            <p:cNvPr id="8" name="그룹 7"/>
            <p:cNvGrpSpPr/>
            <p:nvPr/>
          </p:nvGrpSpPr>
          <p:grpSpPr>
            <a:xfrm>
              <a:off x="-5542211" y="4759239"/>
              <a:ext cx="2302777" cy="560956"/>
              <a:chOff x="-3215396" y="1390667"/>
              <a:chExt cx="2302777" cy="560956"/>
            </a:xfrm>
          </p:grpSpPr>
          <p:grpSp>
            <p:nvGrpSpPr>
              <p:cNvPr id="9" name="그룹 8"/>
              <p:cNvGrpSpPr/>
              <p:nvPr/>
            </p:nvGrpSpPr>
            <p:grpSpPr>
              <a:xfrm>
                <a:off x="-3215396" y="1390667"/>
                <a:ext cx="2302777" cy="560956"/>
                <a:chOff x="205302" y="4326073"/>
                <a:chExt cx="2302777" cy="560956"/>
              </a:xfrm>
            </p:grpSpPr>
            <p:sp>
              <p:nvSpPr>
                <p:cNvPr id="11" name="순서도: 문서 10"/>
                <p:cNvSpPr/>
                <p:nvPr/>
              </p:nvSpPr>
              <p:spPr>
                <a:xfrm>
                  <a:off x="205302" y="4326073"/>
                  <a:ext cx="771127" cy="558342"/>
                </a:xfrm>
                <a:prstGeom prst="flowChartDocumen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Projected</a:t>
                  </a:r>
                </a:p>
                <a:p>
                  <a:pPr algn="ctr"/>
                  <a:r>
                    <a:rPr lang="en-US" altLang="ko-KR" sz="800" b="1" dirty="0">
                      <a:solidFill>
                        <a:schemeClr val="tx1"/>
                      </a:solidFill>
                      <a:latin typeface="+mn-ea"/>
                      <a:cs typeface="Arial" panose="020B0604020202020204" pitchFamily="34" charset="0"/>
                    </a:rPr>
                    <a:t>Annotation</a:t>
                  </a:r>
                  <a:endParaRPr lang="ko-KR" altLang="en-US" sz="800" b="1" dirty="0">
                    <a:solidFill>
                      <a:schemeClr val="tx1"/>
                    </a:solidFill>
                    <a:latin typeface="+mn-ea"/>
                    <a:cs typeface="Arial" panose="020B0604020202020204" pitchFamily="34" charset="0"/>
                  </a:endParaRPr>
                </a:p>
              </p:txBody>
            </p:sp>
            <p:sp>
              <p:nvSpPr>
                <p:cNvPr id="13" name="순서도: 문서 12"/>
                <p:cNvSpPr/>
                <p:nvPr/>
              </p:nvSpPr>
              <p:spPr>
                <a:xfrm>
                  <a:off x="1806982" y="4326073"/>
                  <a:ext cx="701097" cy="560956"/>
                </a:xfrm>
                <a:prstGeom prst="flowChartDocument">
                  <a:avLst/>
                </a:prstGeom>
                <a:solidFill>
                  <a:srgbClr val="BDD7E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Prior Assembly</a:t>
                  </a:r>
                  <a:endParaRPr lang="ko-KR" altLang="en-US" sz="800" b="1" dirty="0">
                    <a:solidFill>
                      <a:schemeClr val="tx1"/>
                    </a:solidFill>
                    <a:latin typeface="+mn-ea"/>
                    <a:cs typeface="Arial" panose="020B0604020202020204" pitchFamily="34" charset="0"/>
                  </a:endParaRPr>
                </a:p>
              </p:txBody>
            </p:sp>
          </p:grpSp>
          <p:sp>
            <p:nvSpPr>
              <p:cNvPr id="10" name="순서도: 자기 디스크 9"/>
              <p:cNvSpPr/>
              <p:nvPr/>
            </p:nvSpPr>
            <p:spPr>
              <a:xfrm>
                <a:off x="-2319122" y="1419509"/>
                <a:ext cx="582976" cy="504858"/>
              </a:xfrm>
              <a:prstGeom prst="flowChartMagneticDisk">
                <a:avLst/>
              </a:prstGeom>
              <a:solidFill>
                <a:srgbClr val="C5E0B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Prior DB</a:t>
                </a:r>
                <a:endParaRPr lang="ko-KR" altLang="en-US" sz="800" b="1" dirty="0">
                  <a:solidFill>
                    <a:schemeClr val="tx1"/>
                  </a:solidFill>
                  <a:latin typeface="+mn-ea"/>
                  <a:cs typeface="Arial" panose="020B0604020202020204" pitchFamily="34" charset="0"/>
                </a:endParaRPr>
              </a:p>
            </p:txBody>
          </p:sp>
        </p:grpSp>
      </p:grpSp>
      <p:sp>
        <p:nvSpPr>
          <p:cNvPr id="17" name="오각형 16"/>
          <p:cNvSpPr/>
          <p:nvPr/>
        </p:nvSpPr>
        <p:spPr>
          <a:xfrm>
            <a:off x="807478" y="2740560"/>
            <a:ext cx="820937" cy="173219"/>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VGP gene</a:t>
            </a:r>
            <a:endParaRPr lang="ko-KR" altLang="en-US" sz="800" dirty="0">
              <a:solidFill>
                <a:schemeClr val="tx1"/>
              </a:solidFill>
              <a:latin typeface="+mn-ea"/>
            </a:endParaRPr>
          </a:p>
        </p:txBody>
      </p:sp>
      <p:sp>
        <p:nvSpPr>
          <p:cNvPr id="18" name="오각형 17"/>
          <p:cNvSpPr/>
          <p:nvPr/>
        </p:nvSpPr>
        <p:spPr>
          <a:xfrm>
            <a:off x="814518" y="2951196"/>
            <a:ext cx="820937" cy="173219"/>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Prior gene</a:t>
            </a:r>
            <a:endParaRPr lang="ko-KR" altLang="en-US" sz="800" dirty="0">
              <a:solidFill>
                <a:schemeClr val="tx1"/>
              </a:solidFill>
              <a:latin typeface="+mn-ea"/>
            </a:endParaRPr>
          </a:p>
        </p:txBody>
      </p:sp>
      <p:cxnSp>
        <p:nvCxnSpPr>
          <p:cNvPr id="22" name="직선 화살표 연결선 21"/>
          <p:cNvCxnSpPr>
            <a:stCxn id="7" idx="4"/>
            <a:endCxn id="15" idx="1"/>
          </p:cNvCxnSpPr>
          <p:nvPr/>
        </p:nvCxnSpPr>
        <p:spPr>
          <a:xfrm>
            <a:off x="1646257" y="2262247"/>
            <a:ext cx="1222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flipV="1">
            <a:off x="1646259" y="3618626"/>
            <a:ext cx="122199" cy="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a:off x="1319508" y="2585351"/>
            <a:ext cx="1" cy="159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사각형: 둥근 모서리 148">
            <a:extLst>
              <a:ext uri="{FF2B5EF4-FFF2-40B4-BE49-F238E27FC236}">
                <a16:creationId xmlns:a16="http://schemas.microsoft.com/office/drawing/2014/main" id="{87C12FBB-BC14-4F07-A199-50A65A9FED49}"/>
              </a:ext>
            </a:extLst>
          </p:cNvPr>
          <p:cNvSpPr/>
          <p:nvPr/>
        </p:nvSpPr>
        <p:spPr>
          <a:xfrm>
            <a:off x="212074" y="1617264"/>
            <a:ext cx="1886771"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FalseGeneLoss.py</a:t>
            </a:r>
          </a:p>
        </p:txBody>
      </p:sp>
      <p:cxnSp>
        <p:nvCxnSpPr>
          <p:cNvPr id="27" name="직선 화살표 연결선 26"/>
          <p:cNvCxnSpPr>
            <a:cxnSpLocks/>
            <a:stCxn id="14" idx="3"/>
            <a:endCxn id="7" idx="2"/>
          </p:cNvCxnSpPr>
          <p:nvPr/>
        </p:nvCxnSpPr>
        <p:spPr>
          <a:xfrm>
            <a:off x="942185" y="2259330"/>
            <a:ext cx="122201" cy="2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a:off x="939476" y="3617493"/>
            <a:ext cx="124911" cy="1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그림 45"/>
          <p:cNvPicPr>
            <a:picLocks noChangeAspect="1"/>
          </p:cNvPicPr>
          <p:nvPr/>
        </p:nvPicPr>
        <p:blipFill>
          <a:blip r:embed="rId2"/>
          <a:stretch>
            <a:fillRect/>
          </a:stretch>
        </p:blipFill>
        <p:spPr>
          <a:xfrm>
            <a:off x="276086" y="4849602"/>
            <a:ext cx="2197368" cy="1517095"/>
          </a:xfrm>
          <a:prstGeom prst="rect">
            <a:avLst/>
          </a:prstGeom>
        </p:spPr>
      </p:pic>
      <p:sp>
        <p:nvSpPr>
          <p:cNvPr id="47" name="오른쪽 대괄호 46"/>
          <p:cNvSpPr/>
          <p:nvPr/>
        </p:nvSpPr>
        <p:spPr>
          <a:xfrm rot="5400000">
            <a:off x="1586241" y="2152987"/>
            <a:ext cx="76531" cy="788196"/>
          </a:xfrm>
          <a:prstGeom prst="rightBracket">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n-ea"/>
            </a:endParaRPr>
          </a:p>
        </p:txBody>
      </p:sp>
      <p:cxnSp>
        <p:nvCxnSpPr>
          <p:cNvPr id="48" name="직선 화살표 연결선 47"/>
          <p:cNvCxnSpPr/>
          <p:nvPr/>
        </p:nvCxnSpPr>
        <p:spPr>
          <a:xfrm rot="10800000" flipH="1">
            <a:off x="1319510" y="3124721"/>
            <a:ext cx="1" cy="159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오른쪽 대괄호 48"/>
          <p:cNvSpPr/>
          <p:nvPr/>
        </p:nvSpPr>
        <p:spPr>
          <a:xfrm rot="16200000">
            <a:off x="1586244" y="2931636"/>
            <a:ext cx="76531" cy="788196"/>
          </a:xfrm>
          <a:prstGeom prst="rightBracket">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n-ea"/>
            </a:endParaRPr>
          </a:p>
        </p:txBody>
      </p:sp>
      <p:grpSp>
        <p:nvGrpSpPr>
          <p:cNvPr id="298" name="그룹 297"/>
          <p:cNvGrpSpPr/>
          <p:nvPr/>
        </p:nvGrpSpPr>
        <p:grpSpPr>
          <a:xfrm>
            <a:off x="2621351" y="1763004"/>
            <a:ext cx="6341673" cy="2539538"/>
            <a:chOff x="2621351" y="1734218"/>
            <a:chExt cx="6341673" cy="2539538"/>
          </a:xfrm>
        </p:grpSpPr>
        <p:sp>
          <p:nvSpPr>
            <p:cNvPr id="258" name="모서리가 둥근 직사각형 257"/>
            <p:cNvSpPr/>
            <p:nvPr/>
          </p:nvSpPr>
          <p:spPr>
            <a:xfrm>
              <a:off x="2628023" y="1744970"/>
              <a:ext cx="6335001" cy="2528786"/>
            </a:xfrm>
            <a:prstGeom prst="roundRect">
              <a:avLst>
                <a:gd name="adj" fmla="val 52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nvGrpSpPr>
            <p:cNvPr id="19" name="그룹 18"/>
            <p:cNvGrpSpPr/>
            <p:nvPr/>
          </p:nvGrpSpPr>
          <p:grpSpPr>
            <a:xfrm>
              <a:off x="3176993" y="3075165"/>
              <a:ext cx="795912" cy="550706"/>
              <a:chOff x="1160402" y="5387693"/>
              <a:chExt cx="282737" cy="226793"/>
            </a:xfrm>
          </p:grpSpPr>
          <p:sp>
            <p:nvSpPr>
              <p:cNvPr id="20" name="순서도: 문서 19"/>
              <p:cNvSpPr/>
              <p:nvPr/>
            </p:nvSpPr>
            <p:spPr>
              <a:xfrm>
                <a:off x="1189166" y="5387693"/>
                <a:ext cx="253973" cy="203208"/>
              </a:xfrm>
              <a:prstGeom prst="flowChartDocument">
                <a:avLst/>
              </a:prstGeom>
              <a:solidFill>
                <a:srgbClr val="BDD7E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mn-ea"/>
                  <a:cs typeface="Arial" panose="020B0604020202020204" pitchFamily="34" charset="0"/>
                </a:endParaRPr>
              </a:p>
            </p:txBody>
          </p:sp>
          <p:sp>
            <p:nvSpPr>
              <p:cNvPr id="21" name="순서도: 문서 20"/>
              <p:cNvSpPr/>
              <p:nvPr/>
            </p:nvSpPr>
            <p:spPr>
              <a:xfrm>
                <a:off x="1160402" y="5411278"/>
                <a:ext cx="253973" cy="203208"/>
              </a:xfrm>
              <a:prstGeom prst="flowChartDocument">
                <a:avLst/>
              </a:prstGeom>
              <a:solidFill>
                <a:srgbClr val="BDD7E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Genome</a:t>
                </a:r>
              </a:p>
              <a:p>
                <a:pPr algn="ctr"/>
                <a:r>
                  <a:rPr lang="en-US" altLang="ko-KR" sz="800" b="1" dirty="0">
                    <a:solidFill>
                      <a:schemeClr val="tx1"/>
                    </a:solidFill>
                    <a:latin typeface="+mn-ea"/>
                    <a:cs typeface="Arial" panose="020B0604020202020204" pitchFamily="34" charset="0"/>
                  </a:rPr>
                  <a:t>Alignment</a:t>
                </a:r>
                <a:endParaRPr lang="ko-KR" altLang="en-US" sz="800" b="1" dirty="0">
                  <a:solidFill>
                    <a:schemeClr val="tx1"/>
                  </a:solidFill>
                  <a:latin typeface="+mn-ea"/>
                  <a:cs typeface="Arial" panose="020B0604020202020204" pitchFamily="34" charset="0"/>
                </a:endParaRPr>
              </a:p>
            </p:txBody>
          </p:sp>
        </p:grpSp>
        <p:sp>
          <p:nvSpPr>
            <p:cNvPr id="59" name="순서도: 판단 58"/>
            <p:cNvSpPr/>
            <p:nvPr/>
          </p:nvSpPr>
          <p:spPr>
            <a:xfrm>
              <a:off x="4291341" y="1744969"/>
              <a:ext cx="1389306" cy="729017"/>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0% coverage in genome alignment?</a:t>
              </a:r>
              <a:endParaRPr lang="ko-KR" altLang="en-US" sz="800" dirty="0">
                <a:solidFill>
                  <a:schemeClr val="tx1"/>
                </a:solidFill>
                <a:latin typeface="+mn-ea"/>
              </a:endParaRPr>
            </a:p>
          </p:txBody>
        </p:sp>
        <p:sp>
          <p:nvSpPr>
            <p:cNvPr id="61" name="순서도: 판단 60"/>
            <p:cNvSpPr/>
            <p:nvPr/>
          </p:nvSpPr>
          <p:spPr>
            <a:xfrm>
              <a:off x="4291341" y="2662845"/>
              <a:ext cx="1389306" cy="729017"/>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No blast hits?</a:t>
              </a:r>
              <a:endParaRPr lang="ko-KR" altLang="en-US" sz="800" dirty="0">
                <a:solidFill>
                  <a:schemeClr val="tx1"/>
                </a:solidFill>
                <a:latin typeface="+mn-ea"/>
              </a:endParaRPr>
            </a:p>
          </p:txBody>
        </p:sp>
        <p:cxnSp>
          <p:nvCxnSpPr>
            <p:cNvPr id="63" name="직선 화살표 연결선 62"/>
            <p:cNvCxnSpPr>
              <a:stCxn id="59" idx="3"/>
              <a:endCxn id="118" idx="1"/>
            </p:cNvCxnSpPr>
            <p:nvPr/>
          </p:nvCxnSpPr>
          <p:spPr>
            <a:xfrm flipV="1">
              <a:off x="5680647" y="2098727"/>
              <a:ext cx="275089" cy="1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a:stCxn id="59" idx="2"/>
              <a:endCxn id="61" idx="0"/>
            </p:cNvCxnSpPr>
            <p:nvPr/>
          </p:nvCxnSpPr>
          <p:spPr>
            <a:xfrm>
              <a:off x="4985994" y="2473986"/>
              <a:ext cx="0" cy="188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p:cNvSpPr/>
            <p:nvPr/>
          </p:nvSpPr>
          <p:spPr>
            <a:xfrm>
              <a:off x="5604177" y="2107899"/>
              <a:ext cx="319318" cy="215444"/>
            </a:xfrm>
            <a:prstGeom prst="rect">
              <a:avLst/>
            </a:prstGeom>
          </p:spPr>
          <p:txBody>
            <a:bodyPr wrap="none">
              <a:spAutoFit/>
            </a:bodyPr>
            <a:lstStyle/>
            <a:p>
              <a:pPr algn="ctr"/>
              <a:r>
                <a:rPr lang="en-US" altLang="ko-KR" sz="800" dirty="0">
                  <a:latin typeface="+mn-ea"/>
                </a:rPr>
                <a:t>No</a:t>
              </a:r>
              <a:endParaRPr lang="ko-KR" altLang="en-US" sz="800" dirty="0">
                <a:latin typeface="+mn-ea"/>
              </a:endParaRPr>
            </a:p>
          </p:txBody>
        </p:sp>
        <p:sp>
          <p:nvSpPr>
            <p:cNvPr id="69" name="직사각형 68"/>
            <p:cNvSpPr/>
            <p:nvPr/>
          </p:nvSpPr>
          <p:spPr>
            <a:xfrm>
              <a:off x="4955124" y="2445643"/>
              <a:ext cx="362600" cy="215444"/>
            </a:xfrm>
            <a:prstGeom prst="rect">
              <a:avLst/>
            </a:prstGeom>
          </p:spPr>
          <p:txBody>
            <a:bodyPr wrap="none">
              <a:spAutoFit/>
            </a:bodyPr>
            <a:lstStyle/>
            <a:p>
              <a:pPr algn="ctr"/>
              <a:r>
                <a:rPr lang="en-US" altLang="ko-KR" sz="800" dirty="0">
                  <a:latin typeface="+mn-ea"/>
                </a:rPr>
                <a:t>Yes</a:t>
              </a:r>
              <a:endParaRPr lang="ko-KR" altLang="en-US" sz="800" dirty="0">
                <a:latin typeface="+mn-ea"/>
              </a:endParaRPr>
            </a:p>
          </p:txBody>
        </p:sp>
        <p:sp>
          <p:nvSpPr>
            <p:cNvPr id="70" name="직사각형 69"/>
            <p:cNvSpPr/>
            <p:nvPr/>
          </p:nvSpPr>
          <p:spPr>
            <a:xfrm>
              <a:off x="5609360" y="3030818"/>
              <a:ext cx="388247" cy="215444"/>
            </a:xfrm>
            <a:prstGeom prst="rect">
              <a:avLst/>
            </a:prstGeom>
          </p:spPr>
          <p:txBody>
            <a:bodyPr wrap="none">
              <a:spAutoFit/>
            </a:bodyPr>
            <a:lstStyle/>
            <a:p>
              <a:pPr algn="ctr"/>
              <a:r>
                <a:rPr lang="en-US" altLang="ko-KR" sz="800" dirty="0">
                  <a:latin typeface="+mn-ea"/>
                </a:rPr>
                <a:t>Pass</a:t>
              </a:r>
              <a:endParaRPr lang="ko-KR" altLang="en-US" sz="800" dirty="0">
                <a:latin typeface="+mn-ea"/>
              </a:endParaRPr>
            </a:p>
          </p:txBody>
        </p:sp>
        <p:sp>
          <p:nvSpPr>
            <p:cNvPr id="87" name="순서도: 판단 86"/>
            <p:cNvSpPr/>
            <p:nvPr/>
          </p:nvSpPr>
          <p:spPr>
            <a:xfrm>
              <a:off x="5961331" y="2669577"/>
              <a:ext cx="1389306" cy="729017"/>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Blast hits</a:t>
              </a:r>
            </a:p>
            <a:p>
              <a:pPr algn="ctr"/>
              <a:r>
                <a:rPr lang="en-US" altLang="ko-KR" sz="800" dirty="0">
                  <a:solidFill>
                    <a:schemeClr val="tx1"/>
                  </a:solidFill>
                  <a:latin typeface="+mn-ea"/>
                </a:rPr>
                <a:t>nearby a gene?</a:t>
              </a:r>
            </a:p>
          </p:txBody>
        </p:sp>
        <p:cxnSp>
          <p:nvCxnSpPr>
            <p:cNvPr id="91" name="직선 화살표 연결선 90"/>
            <p:cNvCxnSpPr>
              <a:stCxn id="61" idx="2"/>
            </p:cNvCxnSpPr>
            <p:nvPr/>
          </p:nvCxnSpPr>
          <p:spPr>
            <a:xfrm>
              <a:off x="4985994" y="3391862"/>
              <a:ext cx="0" cy="2340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4985994" y="3399771"/>
              <a:ext cx="362600" cy="215444"/>
            </a:xfrm>
            <a:prstGeom prst="rect">
              <a:avLst/>
            </a:prstGeom>
          </p:spPr>
          <p:txBody>
            <a:bodyPr wrap="none">
              <a:spAutoFit/>
            </a:bodyPr>
            <a:lstStyle/>
            <a:p>
              <a:pPr algn="ctr"/>
              <a:r>
                <a:rPr lang="en-US" altLang="ko-KR" sz="800" dirty="0">
                  <a:latin typeface="+mn-ea"/>
                </a:rPr>
                <a:t>Yes</a:t>
              </a:r>
              <a:endParaRPr lang="ko-KR" altLang="en-US" sz="800" dirty="0">
                <a:latin typeface="+mn-ea"/>
              </a:endParaRPr>
            </a:p>
          </p:txBody>
        </p:sp>
        <p:cxnSp>
          <p:nvCxnSpPr>
            <p:cNvPr id="98" name="직선 화살표 연결선 97"/>
            <p:cNvCxnSpPr>
              <a:stCxn id="61" idx="3"/>
            </p:cNvCxnSpPr>
            <p:nvPr/>
          </p:nvCxnSpPr>
          <p:spPr>
            <a:xfrm flipV="1">
              <a:off x="5680647" y="3024863"/>
              <a:ext cx="122837" cy="24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직사각형 98"/>
            <p:cNvSpPr/>
            <p:nvPr/>
          </p:nvSpPr>
          <p:spPr>
            <a:xfrm>
              <a:off x="5515801" y="2820433"/>
              <a:ext cx="319318" cy="215444"/>
            </a:xfrm>
            <a:prstGeom prst="rect">
              <a:avLst/>
            </a:prstGeom>
          </p:spPr>
          <p:txBody>
            <a:bodyPr wrap="none">
              <a:spAutoFit/>
            </a:bodyPr>
            <a:lstStyle/>
            <a:p>
              <a:pPr algn="ctr"/>
              <a:r>
                <a:rPr lang="en-US" altLang="ko-KR" sz="800" dirty="0">
                  <a:latin typeface="+mn-ea"/>
                </a:rPr>
                <a:t>No</a:t>
              </a:r>
              <a:endParaRPr lang="ko-KR" altLang="en-US" sz="800" dirty="0">
                <a:latin typeface="+mn-ea"/>
              </a:endParaRPr>
            </a:p>
          </p:txBody>
        </p:sp>
        <p:sp>
          <p:nvSpPr>
            <p:cNvPr id="104" name="사각형: 둥근 모서리 37">
              <a:extLst>
                <a:ext uri="{FF2B5EF4-FFF2-40B4-BE49-F238E27FC236}">
                  <a16:creationId xmlns:a16="http://schemas.microsoft.com/office/drawing/2014/main" id="{3FD02121-56D4-44C5-AB07-234BF827F0BA}"/>
                </a:ext>
              </a:extLst>
            </p:cNvPr>
            <p:cNvSpPr/>
            <p:nvPr/>
          </p:nvSpPr>
          <p:spPr>
            <a:xfrm>
              <a:off x="4440809" y="3944582"/>
              <a:ext cx="1118728" cy="297947"/>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Completely missing</a:t>
              </a:r>
              <a:endParaRPr lang="ko-KR" altLang="en-US" sz="900" b="1" dirty="0">
                <a:solidFill>
                  <a:schemeClr val="tx1"/>
                </a:solidFill>
                <a:latin typeface="+mn-ea"/>
                <a:cs typeface="Arial" panose="020B0604020202020204" pitchFamily="34" charset="0"/>
              </a:endParaRPr>
            </a:p>
          </p:txBody>
        </p:sp>
        <p:sp>
          <p:nvSpPr>
            <p:cNvPr id="105" name="사각형: 둥근 모서리 37">
              <a:extLst>
                <a:ext uri="{FF2B5EF4-FFF2-40B4-BE49-F238E27FC236}">
                  <a16:creationId xmlns:a16="http://schemas.microsoft.com/office/drawing/2014/main" id="{3FD02121-56D4-44C5-AB07-234BF827F0BA}"/>
                </a:ext>
              </a:extLst>
            </p:cNvPr>
            <p:cNvSpPr/>
            <p:nvPr/>
          </p:nvSpPr>
          <p:spPr>
            <a:xfrm>
              <a:off x="4444188" y="3629061"/>
              <a:ext cx="1118728" cy="297947"/>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Missing exon</a:t>
              </a:r>
              <a:endParaRPr lang="ko-KR" altLang="en-US" sz="900" b="1" dirty="0">
                <a:solidFill>
                  <a:schemeClr val="tx1"/>
                </a:solidFill>
                <a:latin typeface="+mn-ea"/>
                <a:cs typeface="Arial" panose="020B0604020202020204" pitchFamily="34" charset="0"/>
              </a:endParaRPr>
            </a:p>
          </p:txBody>
        </p:sp>
        <p:sp>
          <p:nvSpPr>
            <p:cNvPr id="106" name="사각형: 둥근 모서리 37">
              <a:extLst>
                <a:ext uri="{FF2B5EF4-FFF2-40B4-BE49-F238E27FC236}">
                  <a16:creationId xmlns:a16="http://schemas.microsoft.com/office/drawing/2014/main" id="{3FD02121-56D4-44C5-AB07-234BF827F0BA}"/>
                </a:ext>
              </a:extLst>
            </p:cNvPr>
            <p:cNvSpPr/>
            <p:nvPr/>
          </p:nvSpPr>
          <p:spPr>
            <a:xfrm>
              <a:off x="6114342" y="3600988"/>
              <a:ext cx="1118728" cy="313535"/>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Fragmented</a:t>
              </a:r>
              <a:endParaRPr lang="ko-KR" altLang="en-US" sz="900" b="1" dirty="0">
                <a:solidFill>
                  <a:schemeClr val="tx1"/>
                </a:solidFill>
                <a:latin typeface="+mn-ea"/>
                <a:cs typeface="Arial" panose="020B0604020202020204" pitchFamily="34" charset="0"/>
              </a:endParaRPr>
            </a:p>
          </p:txBody>
        </p:sp>
        <p:sp>
          <p:nvSpPr>
            <p:cNvPr id="107" name="사각형: 둥근 모서리 37">
              <a:extLst>
                <a:ext uri="{FF2B5EF4-FFF2-40B4-BE49-F238E27FC236}">
                  <a16:creationId xmlns:a16="http://schemas.microsoft.com/office/drawing/2014/main" id="{3FD02121-56D4-44C5-AB07-234BF827F0BA}"/>
                </a:ext>
              </a:extLst>
            </p:cNvPr>
            <p:cNvSpPr/>
            <p:nvPr/>
          </p:nvSpPr>
          <p:spPr>
            <a:xfrm>
              <a:off x="7683341" y="2906333"/>
              <a:ext cx="1202787" cy="297947"/>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Translocation</a:t>
              </a:r>
              <a:endParaRPr lang="ko-KR" altLang="en-US" sz="900" b="1" dirty="0">
                <a:solidFill>
                  <a:schemeClr val="tx1"/>
                </a:solidFill>
                <a:latin typeface="+mn-ea"/>
                <a:cs typeface="Arial" panose="020B0604020202020204" pitchFamily="34" charset="0"/>
              </a:endParaRPr>
            </a:p>
          </p:txBody>
        </p:sp>
        <p:cxnSp>
          <p:nvCxnSpPr>
            <p:cNvPr id="108" name="직선 화살표 연결선 107"/>
            <p:cNvCxnSpPr>
              <a:stCxn id="87" idx="3"/>
            </p:cNvCxnSpPr>
            <p:nvPr/>
          </p:nvCxnSpPr>
          <p:spPr>
            <a:xfrm>
              <a:off x="7350637" y="3034086"/>
              <a:ext cx="2887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a:stCxn id="87" idx="2"/>
            </p:cNvCxnSpPr>
            <p:nvPr/>
          </p:nvCxnSpPr>
          <p:spPr>
            <a:xfrm>
              <a:off x="6655984" y="3398594"/>
              <a:ext cx="5723" cy="160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순서도: 판단 117"/>
            <p:cNvSpPr/>
            <p:nvPr/>
          </p:nvSpPr>
          <p:spPr>
            <a:xfrm>
              <a:off x="5955736" y="1734218"/>
              <a:ext cx="1389306" cy="729017"/>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A gene with “</a:t>
              </a:r>
              <a:r>
                <a:rPr lang="en-US" altLang="ko-KR" sz="800" dirty="0" err="1">
                  <a:solidFill>
                    <a:schemeClr val="tx1"/>
                  </a:solidFill>
                  <a:latin typeface="+mn-ea"/>
                </a:rPr>
                <a:t>spliited</a:t>
              </a:r>
              <a:r>
                <a:rPr lang="en-US" altLang="ko-KR" sz="800" dirty="0">
                  <a:solidFill>
                    <a:schemeClr val="tx1"/>
                  </a:solidFill>
                  <a:latin typeface="+mn-ea"/>
                </a:rPr>
                <a:t>” tag?</a:t>
              </a:r>
              <a:endParaRPr lang="ko-KR" altLang="en-US" sz="800" dirty="0">
                <a:solidFill>
                  <a:schemeClr val="tx1"/>
                </a:solidFill>
                <a:latin typeface="+mn-ea"/>
              </a:endParaRPr>
            </a:p>
          </p:txBody>
        </p:sp>
        <p:cxnSp>
          <p:nvCxnSpPr>
            <p:cNvPr id="119" name="직선 화살표 연결선 118"/>
            <p:cNvCxnSpPr>
              <a:stCxn id="118" idx="2"/>
              <a:endCxn id="87" idx="0"/>
            </p:cNvCxnSpPr>
            <p:nvPr/>
          </p:nvCxnSpPr>
          <p:spPr>
            <a:xfrm>
              <a:off x="6650389" y="2463235"/>
              <a:ext cx="5595" cy="206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118" idx="3"/>
            </p:cNvCxnSpPr>
            <p:nvPr/>
          </p:nvCxnSpPr>
          <p:spPr>
            <a:xfrm>
              <a:off x="7345042" y="2098727"/>
              <a:ext cx="2034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직사각형 124"/>
            <p:cNvSpPr/>
            <p:nvPr/>
          </p:nvSpPr>
          <p:spPr>
            <a:xfrm>
              <a:off x="7304749" y="2826706"/>
              <a:ext cx="319318" cy="215444"/>
            </a:xfrm>
            <a:prstGeom prst="rect">
              <a:avLst/>
            </a:prstGeom>
          </p:spPr>
          <p:txBody>
            <a:bodyPr wrap="none">
              <a:spAutoFit/>
            </a:bodyPr>
            <a:lstStyle/>
            <a:p>
              <a:pPr algn="ctr"/>
              <a:r>
                <a:rPr lang="en-US" altLang="ko-KR" sz="800" dirty="0">
                  <a:latin typeface="+mn-ea"/>
                </a:rPr>
                <a:t>No</a:t>
              </a:r>
              <a:endParaRPr lang="ko-KR" altLang="en-US" sz="800" dirty="0">
                <a:latin typeface="+mn-ea"/>
              </a:endParaRPr>
            </a:p>
          </p:txBody>
        </p:sp>
        <p:sp>
          <p:nvSpPr>
            <p:cNvPr id="129" name="직사각형 128"/>
            <p:cNvSpPr/>
            <p:nvPr/>
          </p:nvSpPr>
          <p:spPr>
            <a:xfrm>
              <a:off x="7230797" y="2072993"/>
              <a:ext cx="319318" cy="215444"/>
            </a:xfrm>
            <a:prstGeom prst="rect">
              <a:avLst/>
            </a:prstGeom>
          </p:spPr>
          <p:txBody>
            <a:bodyPr wrap="none">
              <a:spAutoFit/>
            </a:bodyPr>
            <a:lstStyle/>
            <a:p>
              <a:pPr algn="ctr"/>
              <a:r>
                <a:rPr lang="en-US" altLang="ko-KR" sz="800" dirty="0">
                  <a:latin typeface="+mn-ea"/>
                </a:rPr>
                <a:t>No</a:t>
              </a:r>
              <a:endParaRPr lang="ko-KR" altLang="en-US" sz="800" dirty="0">
                <a:latin typeface="+mn-ea"/>
              </a:endParaRPr>
            </a:p>
          </p:txBody>
        </p:sp>
        <p:sp>
          <p:nvSpPr>
            <p:cNvPr id="130" name="직사각형 129"/>
            <p:cNvSpPr/>
            <p:nvPr/>
          </p:nvSpPr>
          <p:spPr>
            <a:xfrm>
              <a:off x="7527775" y="1970726"/>
              <a:ext cx="388247" cy="215444"/>
            </a:xfrm>
            <a:prstGeom prst="rect">
              <a:avLst/>
            </a:prstGeom>
          </p:spPr>
          <p:txBody>
            <a:bodyPr wrap="none">
              <a:spAutoFit/>
            </a:bodyPr>
            <a:lstStyle/>
            <a:p>
              <a:pPr algn="ctr"/>
              <a:r>
                <a:rPr lang="en-US" altLang="ko-KR" sz="800" dirty="0">
                  <a:latin typeface="+mn-ea"/>
                </a:rPr>
                <a:t>Pass</a:t>
              </a:r>
              <a:endParaRPr lang="ko-KR" altLang="en-US" sz="800" dirty="0">
                <a:latin typeface="+mn-ea"/>
              </a:endParaRPr>
            </a:p>
          </p:txBody>
        </p:sp>
        <p:grpSp>
          <p:nvGrpSpPr>
            <p:cNvPr id="168" name="그룹 167"/>
            <p:cNvGrpSpPr/>
            <p:nvPr/>
          </p:nvGrpSpPr>
          <p:grpSpPr>
            <a:xfrm>
              <a:off x="2996470" y="2660406"/>
              <a:ext cx="1147776" cy="407735"/>
              <a:chOff x="5414949" y="90487"/>
              <a:chExt cx="1147776" cy="407735"/>
            </a:xfrm>
          </p:grpSpPr>
          <p:cxnSp>
            <p:nvCxnSpPr>
              <p:cNvPr id="169" name="직선 연결선 168"/>
              <p:cNvCxnSpPr/>
              <p:nvPr/>
            </p:nvCxnSpPr>
            <p:spPr>
              <a:xfrm>
                <a:off x="5479256" y="186628"/>
                <a:ext cx="10834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5414949" y="267390"/>
                <a:ext cx="447011" cy="230832"/>
              </a:xfrm>
              <a:prstGeom prst="rect">
                <a:avLst/>
              </a:prstGeom>
              <a:noFill/>
            </p:spPr>
            <p:txBody>
              <a:bodyPr wrap="square" rtlCol="0">
                <a:spAutoFit/>
              </a:bodyPr>
              <a:lstStyle/>
              <a:p>
                <a:pPr algn="ctr"/>
                <a:r>
                  <a:rPr lang="en-US" altLang="ko-KR" sz="900" b="1" dirty="0">
                    <a:solidFill>
                      <a:schemeClr val="tx1">
                        <a:lumMod val="95000"/>
                        <a:lumOff val="5000"/>
                      </a:schemeClr>
                    </a:solidFill>
                    <a:latin typeface="+mn-ea"/>
                    <a:cs typeface="Arial" panose="020B0604020202020204" pitchFamily="34" charset="0"/>
                  </a:rPr>
                  <a:t>VGP</a:t>
                </a:r>
                <a:endParaRPr lang="ko-KR" altLang="en-US" sz="900" b="1" dirty="0">
                  <a:solidFill>
                    <a:schemeClr val="tx1">
                      <a:lumMod val="95000"/>
                      <a:lumOff val="5000"/>
                    </a:schemeClr>
                  </a:solidFill>
                  <a:latin typeface="+mn-ea"/>
                  <a:cs typeface="Arial" panose="020B0604020202020204" pitchFamily="34" charset="0"/>
                </a:endParaRPr>
              </a:p>
            </p:txBody>
          </p:sp>
          <p:sp>
            <p:nvSpPr>
              <p:cNvPr id="171" name="오각형 170"/>
              <p:cNvSpPr/>
              <p:nvPr/>
            </p:nvSpPr>
            <p:spPr>
              <a:xfrm>
                <a:off x="5566296" y="90487"/>
                <a:ext cx="145286" cy="183903"/>
              </a:xfrm>
              <a:prstGeom prst="homePlate">
                <a:avLst>
                  <a:gd name="adj" fmla="val 0"/>
                </a:avLst>
              </a:prstGeom>
              <a:solidFill>
                <a:srgbClr val="589DD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172" name="오각형 171"/>
              <p:cNvSpPr/>
              <p:nvPr/>
            </p:nvSpPr>
            <p:spPr>
              <a:xfrm>
                <a:off x="5936702" y="92879"/>
                <a:ext cx="144047" cy="183903"/>
              </a:xfrm>
              <a:prstGeom prst="homePlate">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sp>
            <p:nvSpPr>
              <p:cNvPr id="173" name="오각형 172"/>
              <p:cNvSpPr/>
              <p:nvPr/>
            </p:nvSpPr>
            <p:spPr>
              <a:xfrm>
                <a:off x="6280148" y="94676"/>
                <a:ext cx="190680" cy="183904"/>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latin typeface="+mn-ea"/>
                  <a:cs typeface="Arial" panose="020B0604020202020204" pitchFamily="34" charset="0"/>
                </a:endParaRPr>
              </a:p>
            </p:txBody>
          </p:sp>
        </p:grpSp>
        <p:cxnSp>
          <p:nvCxnSpPr>
            <p:cNvPr id="177" name="꺾인 연결선 176"/>
            <p:cNvCxnSpPr>
              <a:stCxn id="171" idx="0"/>
            </p:cNvCxnSpPr>
            <p:nvPr/>
          </p:nvCxnSpPr>
          <p:spPr>
            <a:xfrm rot="5400000" flipH="1" flipV="1">
              <a:off x="3480436" y="1849502"/>
              <a:ext cx="550928" cy="10708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직사각형 230"/>
            <p:cNvSpPr/>
            <p:nvPr/>
          </p:nvSpPr>
          <p:spPr>
            <a:xfrm>
              <a:off x="6693736" y="3385544"/>
              <a:ext cx="362600" cy="215444"/>
            </a:xfrm>
            <a:prstGeom prst="rect">
              <a:avLst/>
            </a:prstGeom>
          </p:spPr>
          <p:txBody>
            <a:bodyPr wrap="none">
              <a:spAutoFit/>
            </a:bodyPr>
            <a:lstStyle/>
            <a:p>
              <a:pPr algn="ctr"/>
              <a:r>
                <a:rPr lang="en-US" altLang="ko-KR" sz="800" dirty="0">
                  <a:latin typeface="+mn-ea"/>
                </a:rPr>
                <a:t>Yes</a:t>
              </a:r>
              <a:endParaRPr lang="ko-KR" altLang="en-US" sz="800" dirty="0">
                <a:latin typeface="+mn-ea"/>
              </a:endParaRPr>
            </a:p>
          </p:txBody>
        </p:sp>
        <p:cxnSp>
          <p:nvCxnSpPr>
            <p:cNvPr id="256" name="꺾인 연결선 255"/>
            <p:cNvCxnSpPr>
              <a:stCxn id="105" idx="1"/>
              <a:endCxn id="104" idx="1"/>
            </p:cNvCxnSpPr>
            <p:nvPr/>
          </p:nvCxnSpPr>
          <p:spPr>
            <a:xfrm rot="10800000" flipV="1">
              <a:off x="4440810" y="3778034"/>
              <a:ext cx="3379" cy="315521"/>
            </a:xfrm>
            <a:prstGeom prst="bentConnector3">
              <a:avLst>
                <a:gd name="adj1" fmla="val 686531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7" name="직사각형 256"/>
            <p:cNvSpPr/>
            <p:nvPr/>
          </p:nvSpPr>
          <p:spPr>
            <a:xfrm>
              <a:off x="3766245" y="3765117"/>
              <a:ext cx="495649" cy="338554"/>
            </a:xfrm>
            <a:prstGeom prst="rect">
              <a:avLst/>
            </a:prstGeom>
          </p:spPr>
          <p:txBody>
            <a:bodyPr wrap="none">
              <a:spAutoFit/>
            </a:bodyPr>
            <a:lstStyle/>
            <a:p>
              <a:pPr algn="ctr"/>
              <a:r>
                <a:rPr lang="en-US" altLang="ko-KR" sz="800" dirty="0">
                  <a:latin typeface="+mn-ea"/>
                </a:rPr>
                <a:t>Entire</a:t>
              </a:r>
            </a:p>
            <a:p>
              <a:pPr algn="ctr"/>
              <a:r>
                <a:rPr lang="en-US" altLang="ko-KR" sz="800" dirty="0">
                  <a:latin typeface="+mn-ea"/>
                </a:rPr>
                <a:t>Gene?</a:t>
              </a:r>
              <a:endParaRPr lang="ko-KR" altLang="en-US" sz="800" dirty="0">
                <a:latin typeface="+mn-ea"/>
              </a:endParaRPr>
            </a:p>
          </p:txBody>
        </p:sp>
        <p:sp>
          <p:nvSpPr>
            <p:cNvPr id="284" name="직사각형 283"/>
            <p:cNvSpPr/>
            <p:nvPr/>
          </p:nvSpPr>
          <p:spPr>
            <a:xfrm rot="16200000">
              <a:off x="1857713" y="2903650"/>
              <a:ext cx="1804276" cy="276999"/>
            </a:xfrm>
            <a:prstGeom prst="rect">
              <a:avLst/>
            </a:prstGeom>
          </p:spPr>
          <p:txBody>
            <a:bodyPr wrap="none">
              <a:spAutoFit/>
            </a:bodyPr>
            <a:lstStyle/>
            <a:p>
              <a:pPr algn="ctr"/>
              <a:r>
                <a:rPr lang="en-US" altLang="ko-KR" sz="1200" b="1" dirty="0">
                  <a:latin typeface="+mn-ea"/>
                </a:rPr>
                <a:t>Structure-level errors</a:t>
              </a:r>
              <a:endParaRPr lang="ko-KR" altLang="en-US" sz="1200" b="1" dirty="0">
                <a:latin typeface="+mn-ea"/>
              </a:endParaRPr>
            </a:p>
          </p:txBody>
        </p:sp>
      </p:grpSp>
      <p:grpSp>
        <p:nvGrpSpPr>
          <p:cNvPr id="300" name="그룹 299"/>
          <p:cNvGrpSpPr/>
          <p:nvPr/>
        </p:nvGrpSpPr>
        <p:grpSpPr>
          <a:xfrm>
            <a:off x="120048" y="3876923"/>
            <a:ext cx="2439684" cy="912575"/>
            <a:chOff x="120048" y="5514958"/>
            <a:chExt cx="2439684" cy="912575"/>
          </a:xfrm>
        </p:grpSpPr>
        <p:sp>
          <p:nvSpPr>
            <p:cNvPr id="278" name="모서리가 둥근 직사각형 277"/>
            <p:cNvSpPr/>
            <p:nvPr/>
          </p:nvSpPr>
          <p:spPr>
            <a:xfrm>
              <a:off x="120048" y="5544608"/>
              <a:ext cx="2439684" cy="882925"/>
            </a:xfrm>
            <a:prstGeom prst="roundRect">
              <a:avLst>
                <a:gd name="adj" fmla="val 521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79" name="사각형: 둥근 모서리 37">
              <a:extLst>
                <a:ext uri="{FF2B5EF4-FFF2-40B4-BE49-F238E27FC236}">
                  <a16:creationId xmlns:a16="http://schemas.microsoft.com/office/drawing/2014/main" id="{3FD02121-56D4-44C5-AB07-234BF827F0BA}"/>
                </a:ext>
              </a:extLst>
            </p:cNvPr>
            <p:cNvSpPr/>
            <p:nvPr/>
          </p:nvSpPr>
          <p:spPr>
            <a:xfrm>
              <a:off x="175990" y="5802901"/>
              <a:ext cx="1123558" cy="256855"/>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Summary</a:t>
              </a:r>
              <a:endParaRPr lang="ko-KR" altLang="en-US" sz="900" b="1" dirty="0">
                <a:solidFill>
                  <a:schemeClr val="tx1"/>
                </a:solidFill>
                <a:latin typeface="+mn-ea"/>
                <a:cs typeface="Arial" panose="020B0604020202020204" pitchFamily="34" charset="0"/>
              </a:endParaRPr>
            </a:p>
          </p:txBody>
        </p:sp>
        <p:sp>
          <p:nvSpPr>
            <p:cNvPr id="280" name="사각형: 둥근 모서리 38">
              <a:extLst>
                <a:ext uri="{FF2B5EF4-FFF2-40B4-BE49-F238E27FC236}">
                  <a16:creationId xmlns:a16="http://schemas.microsoft.com/office/drawing/2014/main" id="{805733BF-6851-4A9F-9C7F-098B52CEF7AC}"/>
                </a:ext>
              </a:extLst>
            </p:cNvPr>
            <p:cNvSpPr/>
            <p:nvPr/>
          </p:nvSpPr>
          <p:spPr>
            <a:xfrm>
              <a:off x="1355321" y="5797945"/>
              <a:ext cx="1123558" cy="256855"/>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Gene structure</a:t>
              </a:r>
              <a:endParaRPr lang="ko-KR" altLang="en-US" sz="900" b="1" dirty="0">
                <a:solidFill>
                  <a:schemeClr val="tx1"/>
                </a:solidFill>
                <a:latin typeface="+mn-ea"/>
                <a:cs typeface="Arial" panose="020B0604020202020204" pitchFamily="34" charset="0"/>
              </a:endParaRPr>
            </a:p>
          </p:txBody>
        </p:sp>
        <p:sp>
          <p:nvSpPr>
            <p:cNvPr id="281" name="사각형: 둥근 모서리 39">
              <a:extLst>
                <a:ext uri="{FF2B5EF4-FFF2-40B4-BE49-F238E27FC236}">
                  <a16:creationId xmlns:a16="http://schemas.microsoft.com/office/drawing/2014/main" id="{6C97D2E6-EA5A-435B-9392-0E64284707F2}"/>
                </a:ext>
              </a:extLst>
            </p:cNvPr>
            <p:cNvSpPr/>
            <p:nvPr/>
          </p:nvSpPr>
          <p:spPr>
            <a:xfrm>
              <a:off x="172518" y="6118465"/>
              <a:ext cx="1123558" cy="256855"/>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Make </a:t>
              </a:r>
              <a:r>
                <a:rPr lang="en-US" altLang="ko-KR" sz="900" b="1" dirty="0" err="1">
                  <a:solidFill>
                    <a:schemeClr val="tx1"/>
                  </a:solidFill>
                  <a:latin typeface="+mn-ea"/>
                  <a:cs typeface="Arial" panose="020B0604020202020204" pitchFamily="34" charset="0"/>
                </a:rPr>
                <a:t>circos</a:t>
              </a:r>
              <a:endParaRPr lang="ko-KR" altLang="en-US" sz="900" b="1" dirty="0">
                <a:solidFill>
                  <a:schemeClr val="tx1"/>
                </a:solidFill>
                <a:latin typeface="+mn-ea"/>
                <a:cs typeface="Arial" panose="020B0604020202020204" pitchFamily="34" charset="0"/>
              </a:endParaRPr>
            </a:p>
          </p:txBody>
        </p:sp>
        <p:sp>
          <p:nvSpPr>
            <p:cNvPr id="282" name="사각형: 둥근 모서리 40">
              <a:extLst>
                <a:ext uri="{FF2B5EF4-FFF2-40B4-BE49-F238E27FC236}">
                  <a16:creationId xmlns:a16="http://schemas.microsoft.com/office/drawing/2014/main" id="{671E7CD1-D546-4903-8E67-88EAC7A87AA0}"/>
                </a:ext>
              </a:extLst>
            </p:cNvPr>
            <p:cNvSpPr/>
            <p:nvPr/>
          </p:nvSpPr>
          <p:spPr>
            <a:xfrm>
              <a:off x="1355321" y="6116361"/>
              <a:ext cx="1123558" cy="256855"/>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False indel</a:t>
              </a:r>
              <a:endParaRPr lang="ko-KR" altLang="en-US" sz="900" b="1" dirty="0">
                <a:solidFill>
                  <a:schemeClr val="tx1"/>
                </a:solidFill>
                <a:latin typeface="+mn-ea"/>
                <a:cs typeface="Arial" panose="020B0604020202020204" pitchFamily="34" charset="0"/>
              </a:endParaRPr>
            </a:p>
          </p:txBody>
        </p:sp>
        <p:sp>
          <p:nvSpPr>
            <p:cNvPr id="286" name="직사각형 285"/>
            <p:cNvSpPr/>
            <p:nvPr/>
          </p:nvSpPr>
          <p:spPr>
            <a:xfrm>
              <a:off x="548330" y="5514958"/>
              <a:ext cx="1560042" cy="276999"/>
            </a:xfrm>
            <a:prstGeom prst="rect">
              <a:avLst/>
            </a:prstGeom>
          </p:spPr>
          <p:txBody>
            <a:bodyPr wrap="none">
              <a:spAutoFit/>
            </a:bodyPr>
            <a:lstStyle/>
            <a:p>
              <a:pPr algn="ctr"/>
              <a:r>
                <a:rPr lang="en-US" altLang="ko-KR" sz="1200" b="1" dirty="0">
                  <a:latin typeface="+mn-ea"/>
                </a:rPr>
                <a:t>Summary modules</a:t>
              </a:r>
              <a:endParaRPr lang="ko-KR" altLang="en-US" sz="1200" b="1" dirty="0">
                <a:latin typeface="+mn-ea"/>
              </a:endParaRPr>
            </a:p>
          </p:txBody>
        </p:sp>
      </p:grpSp>
      <p:sp>
        <p:nvSpPr>
          <p:cNvPr id="293" name="직사각형 292"/>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nvGrpSpPr>
          <p:cNvPr id="299" name="그룹 298"/>
          <p:cNvGrpSpPr/>
          <p:nvPr/>
        </p:nvGrpSpPr>
        <p:grpSpPr>
          <a:xfrm>
            <a:off x="2628024" y="4360737"/>
            <a:ext cx="6335000" cy="2072859"/>
            <a:chOff x="2628024" y="4331951"/>
            <a:chExt cx="6335000" cy="2072859"/>
          </a:xfrm>
        </p:grpSpPr>
        <p:sp>
          <p:nvSpPr>
            <p:cNvPr id="259" name="모서리가 둥근 직사각형 258"/>
            <p:cNvSpPr/>
            <p:nvPr/>
          </p:nvSpPr>
          <p:spPr>
            <a:xfrm>
              <a:off x="2628024" y="4376568"/>
              <a:ext cx="6335000" cy="2028242"/>
            </a:xfrm>
            <a:prstGeom prst="roundRect">
              <a:avLst>
                <a:gd name="adj" fmla="val 521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36" name="사각형: 둥근 모서리 37">
              <a:extLst>
                <a:ext uri="{FF2B5EF4-FFF2-40B4-BE49-F238E27FC236}">
                  <a16:creationId xmlns:a16="http://schemas.microsoft.com/office/drawing/2014/main" id="{3FD02121-56D4-44C5-AB07-234BF827F0BA}"/>
                </a:ext>
              </a:extLst>
            </p:cNvPr>
            <p:cNvSpPr/>
            <p:nvPr/>
          </p:nvSpPr>
          <p:spPr>
            <a:xfrm>
              <a:off x="3086067" y="4474705"/>
              <a:ext cx="1220728" cy="297947"/>
            </a:xfrm>
            <a:prstGeom prst="roundRect">
              <a:avLst/>
            </a:prstGeom>
            <a:solidFill>
              <a:schemeClr val="bg1">
                <a:lumMod val="95000"/>
              </a:schemeClr>
            </a:solidFill>
            <a:ln w="12700">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latin typeface="+mn-ea"/>
                  <a:cs typeface="Arial" panose="020B0604020202020204" pitchFamily="34" charset="0"/>
                </a:rPr>
                <a:t>Frameshift*</a:t>
              </a:r>
              <a:endParaRPr lang="ko-KR" altLang="en-US" sz="900" dirty="0">
                <a:solidFill>
                  <a:schemeClr val="tx1"/>
                </a:solidFill>
                <a:latin typeface="+mn-ea"/>
                <a:cs typeface="Arial" panose="020B0604020202020204" pitchFamily="34" charset="0"/>
              </a:endParaRPr>
            </a:p>
          </p:txBody>
        </p:sp>
        <p:sp>
          <p:nvSpPr>
            <p:cNvPr id="137" name="사각형: 둥근 모서리 37">
              <a:extLst>
                <a:ext uri="{FF2B5EF4-FFF2-40B4-BE49-F238E27FC236}">
                  <a16:creationId xmlns:a16="http://schemas.microsoft.com/office/drawing/2014/main" id="{3FD02121-56D4-44C5-AB07-234BF827F0BA}"/>
                </a:ext>
              </a:extLst>
            </p:cNvPr>
            <p:cNvSpPr/>
            <p:nvPr/>
          </p:nvSpPr>
          <p:spPr>
            <a:xfrm>
              <a:off x="3078740" y="6035426"/>
              <a:ext cx="1204036" cy="297947"/>
            </a:xfrm>
            <a:prstGeom prst="roundRect">
              <a:avLst/>
            </a:prstGeom>
            <a:solidFill>
              <a:schemeClr val="bg1">
                <a:lumMod val="95000"/>
              </a:schemeClr>
            </a:solidFill>
            <a:ln w="12700">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latin typeface="+mn-ea"/>
                  <a:cs typeface="Arial" panose="020B0604020202020204" pitchFamily="34" charset="0"/>
                </a:rPr>
                <a:t>Premature stop codon*</a:t>
              </a:r>
              <a:endParaRPr lang="ko-KR" altLang="en-US" sz="900" dirty="0">
                <a:solidFill>
                  <a:schemeClr val="tx1"/>
                </a:solidFill>
                <a:latin typeface="+mn-ea"/>
                <a:cs typeface="Arial" panose="020B0604020202020204" pitchFamily="34" charset="0"/>
              </a:endParaRPr>
            </a:p>
          </p:txBody>
        </p:sp>
        <p:sp>
          <p:nvSpPr>
            <p:cNvPr id="138" name="사각형: 둥근 모서리 37">
              <a:extLst>
                <a:ext uri="{FF2B5EF4-FFF2-40B4-BE49-F238E27FC236}">
                  <a16:creationId xmlns:a16="http://schemas.microsoft.com/office/drawing/2014/main" id="{3FD02121-56D4-44C5-AB07-234BF827F0BA}"/>
                </a:ext>
              </a:extLst>
            </p:cNvPr>
            <p:cNvSpPr/>
            <p:nvPr/>
          </p:nvSpPr>
          <p:spPr>
            <a:xfrm>
              <a:off x="3079436" y="5547191"/>
              <a:ext cx="1218364" cy="297947"/>
            </a:xfrm>
            <a:prstGeom prst="roundRect">
              <a:avLst/>
            </a:prstGeom>
            <a:solidFill>
              <a:schemeClr val="bg1">
                <a:lumMod val="95000"/>
              </a:schemeClr>
            </a:solidFill>
            <a:ln w="12700">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latin typeface="+mn-ea"/>
                  <a:cs typeface="Arial" panose="020B0604020202020204" pitchFamily="34" charset="0"/>
                </a:rPr>
                <a:t>Splicing junction</a:t>
              </a:r>
            </a:p>
            <a:p>
              <a:pPr algn="ctr"/>
              <a:r>
                <a:rPr lang="en-US" altLang="ko-KR" sz="900" dirty="0">
                  <a:solidFill>
                    <a:schemeClr val="tx1"/>
                  </a:solidFill>
                  <a:latin typeface="+mn-ea"/>
                  <a:cs typeface="Arial" panose="020B0604020202020204" pitchFamily="34" charset="0"/>
                </a:rPr>
                <a:t>disruption*</a:t>
              </a:r>
              <a:endParaRPr lang="ko-KR" altLang="en-US" sz="900" dirty="0">
                <a:solidFill>
                  <a:schemeClr val="tx1"/>
                </a:solidFill>
                <a:latin typeface="+mn-ea"/>
                <a:cs typeface="Arial" panose="020B0604020202020204" pitchFamily="34" charset="0"/>
              </a:endParaRPr>
            </a:p>
          </p:txBody>
        </p:sp>
        <p:sp>
          <p:nvSpPr>
            <p:cNvPr id="139" name="사각형: 둥근 모서리 37">
              <a:extLst>
                <a:ext uri="{FF2B5EF4-FFF2-40B4-BE49-F238E27FC236}">
                  <a16:creationId xmlns:a16="http://schemas.microsoft.com/office/drawing/2014/main" id="{3FD02121-56D4-44C5-AB07-234BF827F0BA}"/>
                </a:ext>
              </a:extLst>
            </p:cNvPr>
            <p:cNvSpPr/>
            <p:nvPr/>
          </p:nvSpPr>
          <p:spPr>
            <a:xfrm>
              <a:off x="3079436" y="5012817"/>
              <a:ext cx="1218364" cy="297947"/>
            </a:xfrm>
            <a:prstGeom prst="roundRect">
              <a:avLst/>
            </a:prstGeom>
            <a:solidFill>
              <a:schemeClr val="bg1">
                <a:lumMod val="95000"/>
              </a:schemeClr>
            </a:solidFill>
            <a:ln w="12700">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latin typeface="+mn-ea"/>
                  <a:cs typeface="Arial" panose="020B0604020202020204" pitchFamily="34" charset="0"/>
                </a:rPr>
                <a:t>Ns in the </a:t>
              </a:r>
            </a:p>
            <a:p>
              <a:pPr algn="ctr"/>
              <a:r>
                <a:rPr lang="en-US" altLang="ko-KR" sz="900" dirty="0">
                  <a:solidFill>
                    <a:schemeClr val="tx1"/>
                  </a:solidFill>
                  <a:latin typeface="+mn-ea"/>
                  <a:cs typeface="Arial" panose="020B0604020202020204" pitchFamily="34" charset="0"/>
                </a:rPr>
                <a:t>coding sequences*</a:t>
              </a:r>
              <a:endParaRPr lang="ko-KR" altLang="en-US" sz="900" dirty="0">
                <a:solidFill>
                  <a:schemeClr val="tx1"/>
                </a:solidFill>
                <a:latin typeface="+mn-ea"/>
                <a:cs typeface="Arial" panose="020B0604020202020204" pitchFamily="34" charset="0"/>
              </a:endParaRPr>
            </a:p>
          </p:txBody>
        </p:sp>
        <p:sp>
          <p:nvSpPr>
            <p:cNvPr id="142" name="평행 사변형 141"/>
            <p:cNvSpPr/>
            <p:nvPr/>
          </p:nvSpPr>
          <p:spPr>
            <a:xfrm>
              <a:off x="4937897" y="4802665"/>
              <a:ext cx="490134" cy="180951"/>
            </a:xfrm>
            <a:prstGeom prst="parallelogram">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43" name="평행 사변형 142"/>
            <p:cNvSpPr/>
            <p:nvPr/>
          </p:nvSpPr>
          <p:spPr>
            <a:xfrm flipH="1">
              <a:off x="5392834" y="4810397"/>
              <a:ext cx="283817" cy="172531"/>
            </a:xfrm>
            <a:prstGeom prst="parallelogram">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44" name="오각형 143"/>
            <p:cNvSpPr/>
            <p:nvPr/>
          </p:nvSpPr>
          <p:spPr>
            <a:xfrm>
              <a:off x="4941398" y="4633661"/>
              <a:ext cx="820937" cy="173219"/>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VGP gene</a:t>
              </a:r>
              <a:endParaRPr lang="ko-KR" altLang="en-US" sz="800" dirty="0">
                <a:solidFill>
                  <a:schemeClr val="tx1"/>
                </a:solidFill>
                <a:latin typeface="+mn-ea"/>
              </a:endParaRPr>
            </a:p>
          </p:txBody>
        </p:sp>
        <p:sp>
          <p:nvSpPr>
            <p:cNvPr id="145" name="오각형 144"/>
            <p:cNvSpPr/>
            <p:nvPr/>
          </p:nvSpPr>
          <p:spPr>
            <a:xfrm>
              <a:off x="4937897" y="4982929"/>
              <a:ext cx="820937" cy="173219"/>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Prior gene</a:t>
              </a:r>
              <a:endParaRPr lang="ko-KR" altLang="en-US" sz="800" dirty="0">
                <a:solidFill>
                  <a:schemeClr val="tx1"/>
                </a:solidFill>
                <a:latin typeface="+mn-ea"/>
              </a:endParaRPr>
            </a:p>
          </p:txBody>
        </p:sp>
        <p:sp>
          <p:nvSpPr>
            <p:cNvPr id="146" name="TextBox 145"/>
            <p:cNvSpPr txBox="1"/>
            <p:nvPr/>
          </p:nvSpPr>
          <p:spPr>
            <a:xfrm>
              <a:off x="4803463" y="4798281"/>
              <a:ext cx="1015124" cy="200055"/>
            </a:xfrm>
            <a:prstGeom prst="rect">
              <a:avLst/>
            </a:prstGeom>
            <a:noFill/>
          </p:spPr>
          <p:txBody>
            <a:bodyPr wrap="square" rtlCol="0">
              <a:spAutoFit/>
            </a:bodyPr>
            <a:lstStyle/>
            <a:p>
              <a:pPr algn="ctr"/>
              <a:r>
                <a:rPr lang="en-US" altLang="ko-KR" sz="700" b="1" dirty="0">
                  <a:solidFill>
                    <a:schemeClr val="bg1"/>
                  </a:solidFill>
                  <a:latin typeface="+mn-ea"/>
                  <a:cs typeface="Arial" panose="020B0604020202020204" pitchFamily="34" charset="0"/>
                </a:rPr>
                <a:t>CDS alignment</a:t>
              </a:r>
              <a:endParaRPr lang="ko-KR" altLang="en-US" sz="700" b="1" dirty="0">
                <a:solidFill>
                  <a:schemeClr val="bg1"/>
                </a:solidFill>
                <a:latin typeface="+mn-ea"/>
                <a:cs typeface="Arial" panose="020B0604020202020204" pitchFamily="34" charset="0"/>
              </a:endParaRPr>
            </a:p>
          </p:txBody>
        </p:sp>
        <p:grpSp>
          <p:nvGrpSpPr>
            <p:cNvPr id="147" name="그룹 146"/>
            <p:cNvGrpSpPr/>
            <p:nvPr/>
          </p:nvGrpSpPr>
          <p:grpSpPr>
            <a:xfrm>
              <a:off x="4919202" y="5660844"/>
              <a:ext cx="795912" cy="550706"/>
              <a:chOff x="1160402" y="5387693"/>
              <a:chExt cx="282737" cy="226793"/>
            </a:xfrm>
          </p:grpSpPr>
          <p:sp>
            <p:nvSpPr>
              <p:cNvPr id="148" name="순서도: 문서 147"/>
              <p:cNvSpPr/>
              <p:nvPr/>
            </p:nvSpPr>
            <p:spPr>
              <a:xfrm>
                <a:off x="1189166" y="5387693"/>
                <a:ext cx="253973" cy="203208"/>
              </a:xfrm>
              <a:prstGeom prst="flowChartDocument">
                <a:avLst/>
              </a:prstGeom>
              <a:solidFill>
                <a:srgbClr val="BDD7E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mn-ea"/>
                  <a:cs typeface="Arial" panose="020B0604020202020204" pitchFamily="34" charset="0"/>
                </a:endParaRPr>
              </a:p>
            </p:txBody>
          </p:sp>
          <p:sp>
            <p:nvSpPr>
              <p:cNvPr id="149" name="순서도: 문서 148"/>
              <p:cNvSpPr/>
              <p:nvPr/>
            </p:nvSpPr>
            <p:spPr>
              <a:xfrm>
                <a:off x="1160402" y="5411278"/>
                <a:ext cx="253973" cy="203208"/>
              </a:xfrm>
              <a:prstGeom prst="flowChartDocument">
                <a:avLst/>
              </a:prstGeom>
              <a:solidFill>
                <a:srgbClr val="BDD7E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Genome</a:t>
                </a:r>
              </a:p>
              <a:p>
                <a:pPr algn="ctr"/>
                <a:r>
                  <a:rPr lang="en-US" altLang="ko-KR" sz="800" b="1" dirty="0">
                    <a:solidFill>
                      <a:schemeClr val="tx1"/>
                    </a:solidFill>
                    <a:latin typeface="+mn-ea"/>
                    <a:cs typeface="Arial" panose="020B0604020202020204" pitchFamily="34" charset="0"/>
                  </a:rPr>
                  <a:t>Alignment</a:t>
                </a:r>
                <a:endParaRPr lang="ko-KR" altLang="en-US" sz="800" b="1" dirty="0">
                  <a:solidFill>
                    <a:schemeClr val="tx1"/>
                  </a:solidFill>
                  <a:latin typeface="+mn-ea"/>
                  <a:cs typeface="Arial" panose="020B0604020202020204" pitchFamily="34" charset="0"/>
                </a:endParaRPr>
              </a:p>
            </p:txBody>
          </p:sp>
        </p:grpSp>
        <p:grpSp>
          <p:nvGrpSpPr>
            <p:cNvPr id="158" name="그룹 157"/>
            <p:cNvGrpSpPr/>
            <p:nvPr/>
          </p:nvGrpSpPr>
          <p:grpSpPr>
            <a:xfrm>
              <a:off x="6097200" y="5519981"/>
              <a:ext cx="1086629" cy="344772"/>
              <a:chOff x="5375765" y="5137483"/>
              <a:chExt cx="1086629" cy="344772"/>
            </a:xfrm>
          </p:grpSpPr>
          <p:sp>
            <p:nvSpPr>
              <p:cNvPr id="156" name="순서도: 문서 155"/>
              <p:cNvSpPr/>
              <p:nvPr/>
            </p:nvSpPr>
            <p:spPr>
              <a:xfrm>
                <a:off x="5749857" y="5137789"/>
                <a:ext cx="712537" cy="344466"/>
              </a:xfrm>
              <a:prstGeom prst="flowChartDocumen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57" name="순서도: 문서 156"/>
              <p:cNvSpPr/>
              <p:nvPr/>
            </p:nvSpPr>
            <p:spPr>
              <a:xfrm flipH="1">
                <a:off x="5375765" y="5137483"/>
                <a:ext cx="684516" cy="344466"/>
              </a:xfrm>
              <a:prstGeom prst="flowChartDocumen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cxnSp>
          <p:nvCxnSpPr>
            <p:cNvPr id="160" name="직선 연결선 159"/>
            <p:cNvCxnSpPr/>
            <p:nvPr/>
          </p:nvCxnSpPr>
          <p:spPr>
            <a:xfrm>
              <a:off x="6100362" y="5519301"/>
              <a:ext cx="10834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오각형 160"/>
            <p:cNvSpPr/>
            <p:nvPr/>
          </p:nvSpPr>
          <p:spPr>
            <a:xfrm>
              <a:off x="6231627" y="5428029"/>
              <a:ext cx="820937" cy="173219"/>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Prior gene</a:t>
              </a:r>
              <a:endParaRPr lang="ko-KR" altLang="en-US" sz="800" dirty="0">
                <a:solidFill>
                  <a:schemeClr val="tx1"/>
                </a:solidFill>
                <a:latin typeface="+mn-ea"/>
              </a:endParaRPr>
            </a:p>
          </p:txBody>
        </p:sp>
        <p:grpSp>
          <p:nvGrpSpPr>
            <p:cNvPr id="163" name="그룹 162"/>
            <p:cNvGrpSpPr/>
            <p:nvPr/>
          </p:nvGrpSpPr>
          <p:grpSpPr>
            <a:xfrm rot="10800000">
              <a:off x="6098780" y="4857374"/>
              <a:ext cx="1086629" cy="344772"/>
              <a:chOff x="5375765" y="5137483"/>
              <a:chExt cx="1086629" cy="344772"/>
            </a:xfrm>
          </p:grpSpPr>
          <p:sp>
            <p:nvSpPr>
              <p:cNvPr id="164" name="순서도: 문서 163"/>
              <p:cNvSpPr/>
              <p:nvPr/>
            </p:nvSpPr>
            <p:spPr>
              <a:xfrm>
                <a:off x="5749857" y="5137789"/>
                <a:ext cx="712537" cy="344466"/>
              </a:xfrm>
              <a:prstGeom prst="flowChartDocumen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65" name="순서도: 문서 164"/>
              <p:cNvSpPr/>
              <p:nvPr/>
            </p:nvSpPr>
            <p:spPr>
              <a:xfrm flipH="1">
                <a:off x="5375765" y="5137483"/>
                <a:ext cx="684516" cy="344466"/>
              </a:xfrm>
              <a:prstGeom prst="flowChartDocumen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cxnSp>
          <p:nvCxnSpPr>
            <p:cNvPr id="166" name="직선 연결선 165"/>
            <p:cNvCxnSpPr/>
            <p:nvPr/>
          </p:nvCxnSpPr>
          <p:spPr>
            <a:xfrm>
              <a:off x="6100362" y="5200267"/>
              <a:ext cx="10834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오각형 166"/>
            <p:cNvSpPr/>
            <p:nvPr/>
          </p:nvSpPr>
          <p:spPr>
            <a:xfrm>
              <a:off x="6238449" y="5099956"/>
              <a:ext cx="820937" cy="173219"/>
            </a:xfrm>
            <a:prstGeom prst="homePlat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VGP gene</a:t>
              </a:r>
              <a:endParaRPr lang="ko-KR" altLang="en-US" sz="800" dirty="0">
                <a:solidFill>
                  <a:schemeClr val="tx1"/>
                </a:solidFill>
                <a:latin typeface="+mn-ea"/>
              </a:endParaRPr>
            </a:p>
          </p:txBody>
        </p:sp>
        <p:grpSp>
          <p:nvGrpSpPr>
            <p:cNvPr id="283" name="그룹 282"/>
            <p:cNvGrpSpPr/>
            <p:nvPr/>
          </p:nvGrpSpPr>
          <p:grpSpPr>
            <a:xfrm>
              <a:off x="4288332" y="4630237"/>
              <a:ext cx="615421" cy="1611389"/>
              <a:chOff x="3917483" y="4598644"/>
              <a:chExt cx="953299" cy="1611389"/>
            </a:xfrm>
          </p:grpSpPr>
          <p:cxnSp>
            <p:nvCxnSpPr>
              <p:cNvPr id="232" name="꺾인 연결선 231"/>
              <p:cNvCxnSpPr/>
              <p:nvPr/>
            </p:nvCxnSpPr>
            <p:spPr>
              <a:xfrm>
                <a:off x="3947515" y="4598644"/>
                <a:ext cx="923267" cy="23373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꺾인 연결선 234"/>
              <p:cNvCxnSpPr/>
              <p:nvPr/>
            </p:nvCxnSpPr>
            <p:spPr>
              <a:xfrm flipV="1">
                <a:off x="3938265" y="4907607"/>
                <a:ext cx="923267" cy="23373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꺾인 연결선 235"/>
              <p:cNvCxnSpPr/>
              <p:nvPr/>
            </p:nvCxnSpPr>
            <p:spPr>
              <a:xfrm>
                <a:off x="3917483" y="5660774"/>
                <a:ext cx="923267" cy="23373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꺾인 연결선 236"/>
              <p:cNvCxnSpPr/>
              <p:nvPr/>
            </p:nvCxnSpPr>
            <p:spPr>
              <a:xfrm flipV="1">
                <a:off x="3919800" y="5976295"/>
                <a:ext cx="923267" cy="23373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8" name="오른쪽 대괄호 237"/>
            <p:cNvSpPr/>
            <p:nvPr/>
          </p:nvSpPr>
          <p:spPr>
            <a:xfrm>
              <a:off x="5863275" y="4806737"/>
              <a:ext cx="110813" cy="1057557"/>
            </a:xfrm>
            <a:prstGeom prst="rightBracket">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mn-ea"/>
              </a:endParaRPr>
            </a:p>
          </p:txBody>
        </p:sp>
        <p:cxnSp>
          <p:nvCxnSpPr>
            <p:cNvPr id="240" name="직선 화살표 연결선 239"/>
            <p:cNvCxnSpPr/>
            <p:nvPr/>
          </p:nvCxnSpPr>
          <p:spPr>
            <a:xfrm>
              <a:off x="5982872" y="5334637"/>
              <a:ext cx="1194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2" name="사각형: 둥근 모서리 37">
              <a:extLst>
                <a:ext uri="{FF2B5EF4-FFF2-40B4-BE49-F238E27FC236}">
                  <a16:creationId xmlns:a16="http://schemas.microsoft.com/office/drawing/2014/main" id="{3FD02121-56D4-44C5-AB07-234BF827F0BA}"/>
                </a:ext>
              </a:extLst>
            </p:cNvPr>
            <p:cNvSpPr/>
            <p:nvPr/>
          </p:nvSpPr>
          <p:spPr>
            <a:xfrm>
              <a:off x="7629536" y="4444552"/>
              <a:ext cx="1220728" cy="297947"/>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Frameshift</a:t>
              </a:r>
              <a:endParaRPr lang="ko-KR" altLang="en-US" sz="900" b="1" dirty="0">
                <a:solidFill>
                  <a:schemeClr val="tx1"/>
                </a:solidFill>
                <a:latin typeface="+mn-ea"/>
                <a:cs typeface="Arial" panose="020B0604020202020204" pitchFamily="34" charset="0"/>
              </a:endParaRPr>
            </a:p>
          </p:txBody>
        </p:sp>
        <p:sp>
          <p:nvSpPr>
            <p:cNvPr id="243" name="사각형: 둥근 모서리 37">
              <a:extLst>
                <a:ext uri="{FF2B5EF4-FFF2-40B4-BE49-F238E27FC236}">
                  <a16:creationId xmlns:a16="http://schemas.microsoft.com/office/drawing/2014/main" id="{3FD02121-56D4-44C5-AB07-234BF827F0BA}"/>
                </a:ext>
              </a:extLst>
            </p:cNvPr>
            <p:cNvSpPr/>
            <p:nvPr/>
          </p:nvSpPr>
          <p:spPr>
            <a:xfrm>
              <a:off x="7622209" y="6005273"/>
              <a:ext cx="1204036" cy="297947"/>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Premature stop codon</a:t>
              </a:r>
              <a:endParaRPr lang="ko-KR" altLang="en-US" sz="900" b="1" dirty="0">
                <a:solidFill>
                  <a:schemeClr val="tx1"/>
                </a:solidFill>
                <a:latin typeface="+mn-ea"/>
                <a:cs typeface="Arial" panose="020B0604020202020204" pitchFamily="34" charset="0"/>
              </a:endParaRPr>
            </a:p>
          </p:txBody>
        </p:sp>
        <p:sp>
          <p:nvSpPr>
            <p:cNvPr id="244" name="사각형: 둥근 모서리 37">
              <a:extLst>
                <a:ext uri="{FF2B5EF4-FFF2-40B4-BE49-F238E27FC236}">
                  <a16:creationId xmlns:a16="http://schemas.microsoft.com/office/drawing/2014/main" id="{3FD02121-56D4-44C5-AB07-234BF827F0BA}"/>
                </a:ext>
              </a:extLst>
            </p:cNvPr>
            <p:cNvSpPr/>
            <p:nvPr/>
          </p:nvSpPr>
          <p:spPr>
            <a:xfrm>
              <a:off x="7622905" y="5517038"/>
              <a:ext cx="1218364" cy="297947"/>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Splicing junction</a:t>
              </a:r>
            </a:p>
            <a:p>
              <a:pPr algn="ctr"/>
              <a:r>
                <a:rPr lang="en-US" altLang="ko-KR" sz="900" b="1" dirty="0">
                  <a:solidFill>
                    <a:schemeClr val="tx1"/>
                  </a:solidFill>
                  <a:latin typeface="+mn-ea"/>
                  <a:cs typeface="Arial" panose="020B0604020202020204" pitchFamily="34" charset="0"/>
                </a:rPr>
                <a:t>disruption</a:t>
              </a:r>
              <a:endParaRPr lang="ko-KR" altLang="en-US" sz="900" b="1" dirty="0">
                <a:solidFill>
                  <a:schemeClr val="tx1"/>
                </a:solidFill>
                <a:latin typeface="+mn-ea"/>
                <a:cs typeface="Arial" panose="020B0604020202020204" pitchFamily="34" charset="0"/>
              </a:endParaRPr>
            </a:p>
          </p:txBody>
        </p:sp>
        <p:sp>
          <p:nvSpPr>
            <p:cNvPr id="245" name="사각형: 둥근 모서리 37">
              <a:extLst>
                <a:ext uri="{FF2B5EF4-FFF2-40B4-BE49-F238E27FC236}">
                  <a16:creationId xmlns:a16="http://schemas.microsoft.com/office/drawing/2014/main" id="{3FD02121-56D4-44C5-AB07-234BF827F0BA}"/>
                </a:ext>
              </a:extLst>
            </p:cNvPr>
            <p:cNvSpPr/>
            <p:nvPr/>
          </p:nvSpPr>
          <p:spPr>
            <a:xfrm>
              <a:off x="7622905" y="4982664"/>
              <a:ext cx="1218364" cy="297947"/>
            </a:xfrm>
            <a:prstGeom prst="roundRect">
              <a:avLst/>
            </a:prstGeom>
            <a:solidFill>
              <a:srgbClr val="589DD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solidFill>
                    <a:schemeClr val="tx1"/>
                  </a:solidFill>
                  <a:latin typeface="+mn-ea"/>
                  <a:cs typeface="Arial" panose="020B0604020202020204" pitchFamily="34" charset="0"/>
                </a:rPr>
                <a:t>Ns in the </a:t>
              </a:r>
            </a:p>
            <a:p>
              <a:pPr algn="ctr"/>
              <a:r>
                <a:rPr lang="en-US" altLang="ko-KR" sz="900" b="1" dirty="0">
                  <a:solidFill>
                    <a:schemeClr val="tx1"/>
                  </a:solidFill>
                  <a:latin typeface="+mn-ea"/>
                  <a:cs typeface="Arial" panose="020B0604020202020204" pitchFamily="34" charset="0"/>
                </a:rPr>
                <a:t>coding sequences</a:t>
              </a:r>
              <a:endParaRPr lang="ko-KR" altLang="en-US" sz="900" b="1" dirty="0">
                <a:solidFill>
                  <a:schemeClr val="tx1"/>
                </a:solidFill>
                <a:latin typeface="+mn-ea"/>
                <a:cs typeface="Arial" panose="020B0604020202020204" pitchFamily="34" charset="0"/>
              </a:endParaRPr>
            </a:p>
          </p:txBody>
        </p:sp>
        <p:cxnSp>
          <p:nvCxnSpPr>
            <p:cNvPr id="261" name="꺾인 연결선 260"/>
            <p:cNvCxnSpPr>
              <a:endCxn id="242" idx="1"/>
            </p:cNvCxnSpPr>
            <p:nvPr/>
          </p:nvCxnSpPr>
          <p:spPr>
            <a:xfrm flipV="1">
              <a:off x="7197473" y="4593526"/>
              <a:ext cx="432063" cy="757077"/>
            </a:xfrm>
            <a:prstGeom prst="bentConnector3">
              <a:avLst>
                <a:gd name="adj1" fmla="val 494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꺾인 연결선 263"/>
            <p:cNvCxnSpPr>
              <a:endCxn id="245" idx="1"/>
            </p:cNvCxnSpPr>
            <p:nvPr/>
          </p:nvCxnSpPr>
          <p:spPr>
            <a:xfrm flipV="1">
              <a:off x="7197473" y="5131638"/>
              <a:ext cx="425432" cy="218965"/>
            </a:xfrm>
            <a:prstGeom prst="bentConnector3">
              <a:avLst>
                <a:gd name="adj1" fmla="val 505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꺾인 연결선 267"/>
            <p:cNvCxnSpPr>
              <a:endCxn id="244" idx="1"/>
            </p:cNvCxnSpPr>
            <p:nvPr/>
          </p:nvCxnSpPr>
          <p:spPr>
            <a:xfrm>
              <a:off x="7197473" y="5350603"/>
              <a:ext cx="425432" cy="315409"/>
            </a:xfrm>
            <a:prstGeom prst="bentConnector3">
              <a:avLst>
                <a:gd name="adj1" fmla="val 505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꺾인 연결선 271"/>
            <p:cNvCxnSpPr>
              <a:endCxn id="243" idx="1"/>
            </p:cNvCxnSpPr>
            <p:nvPr/>
          </p:nvCxnSpPr>
          <p:spPr>
            <a:xfrm>
              <a:off x="7197473" y="5350603"/>
              <a:ext cx="424736" cy="803644"/>
            </a:xfrm>
            <a:prstGeom prst="bentConnector3">
              <a:avLst>
                <a:gd name="adj1" fmla="val 505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5" name="직사각형 284"/>
            <p:cNvSpPr/>
            <p:nvPr/>
          </p:nvSpPr>
          <p:spPr>
            <a:xfrm rot="16200000">
              <a:off x="1877686" y="5261454"/>
              <a:ext cx="1789272" cy="276999"/>
            </a:xfrm>
            <a:prstGeom prst="rect">
              <a:avLst/>
            </a:prstGeom>
          </p:spPr>
          <p:txBody>
            <a:bodyPr wrap="none">
              <a:spAutoFit/>
            </a:bodyPr>
            <a:lstStyle/>
            <a:p>
              <a:pPr algn="ctr"/>
              <a:r>
                <a:rPr lang="en-US" altLang="ko-KR" sz="1200" b="1" dirty="0">
                  <a:latin typeface="+mn-ea"/>
                </a:rPr>
                <a:t>Sequence-level errors</a:t>
              </a:r>
              <a:endParaRPr lang="ko-KR" altLang="en-US" sz="1200" b="1" dirty="0">
                <a:latin typeface="+mn-ea"/>
              </a:endParaRPr>
            </a:p>
          </p:txBody>
        </p:sp>
        <p:sp>
          <p:nvSpPr>
            <p:cNvPr id="287" name="직사각형 286"/>
            <p:cNvSpPr/>
            <p:nvPr/>
          </p:nvSpPr>
          <p:spPr>
            <a:xfrm>
              <a:off x="4196486" y="4331951"/>
              <a:ext cx="1269899" cy="230832"/>
            </a:xfrm>
            <a:prstGeom prst="rect">
              <a:avLst/>
            </a:prstGeom>
          </p:spPr>
          <p:txBody>
            <a:bodyPr wrap="none">
              <a:spAutoFit/>
            </a:bodyPr>
            <a:lstStyle/>
            <a:p>
              <a:pPr algn="ctr"/>
              <a:r>
                <a:rPr lang="en-US" altLang="ko-KR" sz="900" dirty="0">
                  <a:latin typeface="+mn-ea"/>
                  <a:cs typeface="Arial" panose="020B0604020202020204" pitchFamily="34" charset="0"/>
                </a:rPr>
                <a:t>*: candidate variants</a:t>
              </a:r>
              <a:endParaRPr lang="ko-KR" altLang="en-US" sz="900" dirty="0">
                <a:latin typeface="+mn-ea"/>
                <a:cs typeface="Arial" panose="020B0604020202020204" pitchFamily="34" charset="0"/>
              </a:endParaRPr>
            </a:p>
          </p:txBody>
        </p:sp>
        <p:sp>
          <p:nvSpPr>
            <p:cNvPr id="294" name="직사각형 293"/>
            <p:cNvSpPr/>
            <p:nvPr/>
          </p:nvSpPr>
          <p:spPr>
            <a:xfrm>
              <a:off x="6129684" y="4420061"/>
              <a:ext cx="1021434" cy="400110"/>
            </a:xfrm>
            <a:prstGeom prst="rect">
              <a:avLst/>
            </a:prstGeom>
          </p:spPr>
          <p:txBody>
            <a:bodyPr wrap="none">
              <a:spAutoFit/>
            </a:bodyPr>
            <a:lstStyle/>
            <a:p>
              <a:pPr algn="ctr"/>
              <a:r>
                <a:rPr lang="en-US" altLang="ko-KR" sz="1000" dirty="0">
                  <a:latin typeface="+mn-ea"/>
                </a:rPr>
                <a:t>10X Genomics</a:t>
              </a:r>
            </a:p>
            <a:p>
              <a:pPr algn="ctr"/>
              <a:r>
                <a:rPr lang="en-US" altLang="ko-KR" sz="1000" dirty="0">
                  <a:latin typeface="+mn-ea"/>
                </a:rPr>
                <a:t>read mapping</a:t>
              </a:r>
              <a:endParaRPr lang="ko-KR" altLang="en-US" sz="1000" dirty="0">
                <a:latin typeface="+mn-ea"/>
              </a:endParaRPr>
            </a:p>
          </p:txBody>
        </p:sp>
        <p:sp>
          <p:nvSpPr>
            <p:cNvPr id="295" name="폭발 1 294"/>
            <p:cNvSpPr/>
            <p:nvPr/>
          </p:nvSpPr>
          <p:spPr>
            <a:xfrm>
              <a:off x="6594682" y="5625382"/>
              <a:ext cx="45719" cy="45719"/>
            </a:xfrm>
            <a:prstGeom prst="irregularSeal1">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96" name="폭발 1 295"/>
            <p:cNvSpPr/>
            <p:nvPr/>
          </p:nvSpPr>
          <p:spPr>
            <a:xfrm>
              <a:off x="6601742" y="5708974"/>
              <a:ext cx="45719" cy="45719"/>
            </a:xfrm>
            <a:prstGeom prst="irregularSeal1">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97" name="폭발 1 296"/>
            <p:cNvSpPr/>
            <p:nvPr/>
          </p:nvSpPr>
          <p:spPr>
            <a:xfrm>
              <a:off x="6599277" y="5792125"/>
              <a:ext cx="45719" cy="45719"/>
            </a:xfrm>
            <a:prstGeom prst="irregularSeal1">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grpSp>
        <p:nvGrpSpPr>
          <p:cNvPr id="127" name="그룹 126">
            <a:extLst>
              <a:ext uri="{FF2B5EF4-FFF2-40B4-BE49-F238E27FC236}">
                <a16:creationId xmlns:a16="http://schemas.microsoft.com/office/drawing/2014/main" id="{5DAD05FB-CA2A-4C3D-8399-1301BB7B62EE}"/>
              </a:ext>
            </a:extLst>
          </p:cNvPr>
          <p:cNvGrpSpPr/>
          <p:nvPr/>
        </p:nvGrpSpPr>
        <p:grpSpPr>
          <a:xfrm>
            <a:off x="0" y="0"/>
            <a:ext cx="9144000" cy="521065"/>
            <a:chOff x="0" y="0"/>
            <a:chExt cx="9144000" cy="499930"/>
          </a:xfrm>
        </p:grpSpPr>
        <p:sp>
          <p:nvSpPr>
            <p:cNvPr id="128" name="직사각형 127">
              <a:extLst>
                <a:ext uri="{FF2B5EF4-FFF2-40B4-BE49-F238E27FC236}">
                  <a16:creationId xmlns:a16="http://schemas.microsoft.com/office/drawing/2014/main" id="{925468F2-F9CE-4341-A956-59A1993EBA01}"/>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131" name="한쪽 모서리가 둥근 사각형 32">
              <a:extLst>
                <a:ext uri="{FF2B5EF4-FFF2-40B4-BE49-F238E27FC236}">
                  <a16:creationId xmlns:a16="http://schemas.microsoft.com/office/drawing/2014/main" id="{4ABFE427-AE97-48A4-91A5-D9CD1ADE0DCD}"/>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32" name="한쪽 모서리가 둥근 사각형 33">
              <a:extLst>
                <a:ext uri="{FF2B5EF4-FFF2-40B4-BE49-F238E27FC236}">
                  <a16:creationId xmlns:a16="http://schemas.microsoft.com/office/drawing/2014/main" id="{E6B1AF73-6C81-46A5-99DE-8177C524207E}"/>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133" name="직사각형 132">
            <a:extLst>
              <a:ext uri="{FF2B5EF4-FFF2-40B4-BE49-F238E27FC236}">
                <a16:creationId xmlns:a16="http://schemas.microsoft.com/office/drawing/2014/main" id="{6FC4AC43-3B09-42B5-AEB7-95E8805E1086}"/>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134" name="TextBox 133">
            <a:extLst>
              <a:ext uri="{FF2B5EF4-FFF2-40B4-BE49-F238E27FC236}">
                <a16:creationId xmlns:a16="http://schemas.microsoft.com/office/drawing/2014/main" id="{1AA43386-6584-4582-A730-DBAC1F3FCCEE}"/>
              </a:ext>
            </a:extLst>
          </p:cNvPr>
          <p:cNvSpPr txBox="1"/>
          <p:nvPr/>
        </p:nvSpPr>
        <p:spPr>
          <a:xfrm>
            <a:off x="188714" y="521067"/>
            <a:ext cx="9143999"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파이프라인 구축 </a:t>
            </a:r>
            <a:r>
              <a:rPr lang="en-US" altLang="ko-KR" sz="1600" b="1" dirty="0">
                <a:solidFill>
                  <a:srgbClr val="0079BC"/>
                </a:solidFill>
                <a:latin typeface="+mn-ea"/>
                <a:cs typeface="Arial" panose="020B0604020202020204" pitchFamily="34" charset="0"/>
              </a:rPr>
              <a:t>(3/3)</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en-US" altLang="ko-KR" sz="1600" b="1" dirty="0">
                <a:latin typeface="+mn-ea"/>
                <a:cs typeface="Arial" panose="020B0604020202020204" pitchFamily="34" charset="0"/>
              </a:rPr>
              <a:t>FalseGeneLoss.py: False gene loss </a:t>
            </a:r>
            <a:r>
              <a:rPr lang="ko-KR" altLang="en-US" sz="1600" b="1" dirty="0">
                <a:latin typeface="+mn-ea"/>
                <a:cs typeface="Arial" panose="020B0604020202020204" pitchFamily="34" charset="0"/>
              </a:rPr>
              <a:t>규명 </a:t>
            </a:r>
            <a:r>
              <a:rPr lang="en-US" altLang="ko-KR" sz="1600" b="1" dirty="0">
                <a:latin typeface="+mn-ea"/>
                <a:cs typeface="Arial" panose="020B0604020202020204" pitchFamily="34" charset="0"/>
              </a:rPr>
              <a:t>A-to-Z </a:t>
            </a:r>
            <a:r>
              <a:rPr lang="ko-KR" altLang="en-US" sz="1600" b="1" dirty="0">
                <a:latin typeface="+mn-ea"/>
                <a:cs typeface="Arial" panose="020B0604020202020204" pitchFamily="34" charset="0"/>
              </a:rPr>
              <a:t>파이프라인</a:t>
            </a:r>
            <a:endParaRPr lang="en-US" altLang="ko-KR" sz="1600" b="1" dirty="0">
              <a:latin typeface="+mn-ea"/>
              <a:cs typeface="Arial" panose="020B0604020202020204" pitchFamily="34" charset="0"/>
            </a:endParaRPr>
          </a:p>
        </p:txBody>
      </p:sp>
      <p:sp>
        <p:nvSpPr>
          <p:cNvPr id="135" name="모서리가 둥근 직사각형 80">
            <a:extLst>
              <a:ext uri="{FF2B5EF4-FFF2-40B4-BE49-F238E27FC236}">
                <a16:creationId xmlns:a16="http://schemas.microsoft.com/office/drawing/2014/main" id="{C7E79E40-DE87-48E5-8565-71913D6912CC}"/>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140" name="직사각형 139">
            <a:extLst>
              <a:ext uri="{FF2B5EF4-FFF2-40B4-BE49-F238E27FC236}">
                <a16:creationId xmlns:a16="http://schemas.microsoft.com/office/drawing/2014/main" id="{914738FB-875E-44F3-80B5-66BED90DEA96}"/>
              </a:ext>
            </a:extLst>
          </p:cNvPr>
          <p:cNvSpPr/>
          <p:nvPr/>
        </p:nvSpPr>
        <p:spPr>
          <a:xfrm>
            <a:off x="99057" y="844158"/>
            <a:ext cx="8844708" cy="738664"/>
          </a:xfrm>
          <a:prstGeom prst="rect">
            <a:avLst/>
          </a:prstGeom>
        </p:spPr>
        <p:txBody>
          <a:bodyPr wrap="square">
            <a:spAutoFit/>
          </a:bodyPr>
          <a:lstStyle/>
          <a:p>
            <a:pPr marL="285744" indent="-285744">
              <a:buFont typeface="Wingdings" panose="05000000000000000000" pitchFamily="2" charset="2"/>
              <a:buChar char="§"/>
            </a:pPr>
            <a:r>
              <a:rPr lang="en-US" altLang="ko-KR" sz="1400" b="1" dirty="0" smtClean="0">
                <a:latin typeface="+mn-ea"/>
                <a:cs typeface="Arial" panose="020B0604020202020204" pitchFamily="34" charset="0"/>
              </a:rPr>
              <a:t>False </a:t>
            </a:r>
            <a:r>
              <a:rPr lang="en-US" altLang="ko-KR" sz="1400" b="1" dirty="0">
                <a:latin typeface="+mn-ea"/>
                <a:cs typeface="Arial" panose="020B0604020202020204" pitchFamily="34" charset="0"/>
              </a:rPr>
              <a:t>gene loss </a:t>
            </a:r>
            <a:r>
              <a:rPr lang="ko-KR" altLang="en-US" sz="1400" b="1" dirty="0">
                <a:latin typeface="+mn-ea"/>
                <a:cs typeface="Arial" panose="020B0604020202020204" pitchFamily="34" charset="0"/>
              </a:rPr>
              <a:t>규명 위한 </a:t>
            </a:r>
            <a:r>
              <a:rPr lang="en-US" altLang="ko-KR" sz="1400" b="1" dirty="0">
                <a:latin typeface="+mn-ea"/>
                <a:cs typeface="Arial" panose="020B0604020202020204" pitchFamily="34" charset="0"/>
              </a:rPr>
              <a:t>Python</a:t>
            </a:r>
            <a:r>
              <a:rPr lang="ko-KR" altLang="en-US" sz="1400" b="1" dirty="0">
                <a:latin typeface="+mn-ea"/>
                <a:cs typeface="Arial" panose="020B0604020202020204" pitchFamily="34" charset="0"/>
              </a:rPr>
              <a:t> </a:t>
            </a:r>
            <a:r>
              <a:rPr lang="ko-KR" altLang="en-US" sz="1400" b="1" dirty="0" smtClean="0">
                <a:latin typeface="+mn-ea"/>
                <a:cs typeface="Arial" panose="020B0604020202020204" pitchFamily="34" charset="0"/>
              </a:rPr>
              <a:t>기반</a:t>
            </a:r>
            <a:r>
              <a:rPr lang="en-US" altLang="ko-KR" sz="1400" b="1" dirty="0" smtClean="0">
                <a:latin typeface="+mn-ea"/>
                <a:cs typeface="Arial" panose="020B0604020202020204" pitchFamily="34" charset="0"/>
              </a:rPr>
              <a:t> </a:t>
            </a:r>
            <a:r>
              <a:rPr lang="ko-KR" altLang="en-US" sz="1400" b="1" dirty="0" smtClean="0">
                <a:latin typeface="+mn-ea"/>
                <a:cs typeface="Arial" panose="020B0604020202020204" pitchFamily="34" charset="0"/>
              </a:rPr>
              <a:t>프로그램</a:t>
            </a:r>
            <a:r>
              <a:rPr lang="en-US" altLang="ko-KR" sz="1400" b="1" dirty="0" smtClean="0">
                <a:latin typeface="+mn-ea"/>
                <a:cs typeface="Arial" panose="020B0604020202020204" pitchFamily="34" charset="0"/>
              </a:rPr>
              <a:t>: </a:t>
            </a:r>
            <a:r>
              <a:rPr lang="en-US" altLang="ko-KR" sz="1400" dirty="0">
                <a:latin typeface="+mn-ea"/>
                <a:cs typeface="Arial" panose="020B0604020202020204" pitchFamily="34" charset="0"/>
              </a:rPr>
              <a:t>VGP </a:t>
            </a:r>
            <a:r>
              <a:rPr lang="ko-KR" altLang="en-US" sz="1400" dirty="0">
                <a:latin typeface="+mn-ea"/>
                <a:cs typeface="Arial" panose="020B0604020202020204" pitchFamily="34" charset="0"/>
              </a:rPr>
              <a:t>및 이전 </a:t>
            </a:r>
            <a:r>
              <a:rPr lang="ko-KR" altLang="en-US" sz="1400" dirty="0" smtClean="0">
                <a:latin typeface="+mn-ea"/>
                <a:cs typeface="Arial" panose="020B0604020202020204" pitchFamily="34" charset="0"/>
              </a:rPr>
              <a:t>유전자 </a:t>
            </a:r>
            <a:r>
              <a:rPr lang="ko-KR" altLang="en-US" sz="1400" dirty="0">
                <a:latin typeface="+mn-ea"/>
                <a:cs typeface="Arial" panose="020B0604020202020204" pitchFamily="34" charset="0"/>
              </a:rPr>
              <a:t>비교를 통한 유전체 </a:t>
            </a:r>
            <a:r>
              <a:rPr lang="ko-KR" altLang="en-US" sz="1400" dirty="0" smtClean="0">
                <a:latin typeface="+mn-ea"/>
                <a:cs typeface="Arial" panose="020B0604020202020204" pitchFamily="34" charset="0"/>
              </a:rPr>
              <a:t>서열 </a:t>
            </a:r>
            <a:r>
              <a:rPr lang="ko-KR" altLang="en-US" sz="1400" dirty="0">
                <a:latin typeface="+mn-ea"/>
                <a:cs typeface="Arial" panose="020B0604020202020204" pitchFamily="34" charset="0"/>
              </a:rPr>
              <a:t>오류 </a:t>
            </a:r>
            <a:r>
              <a:rPr lang="ko-KR" altLang="en-US" sz="1400" dirty="0" smtClean="0">
                <a:latin typeface="+mn-ea"/>
                <a:cs typeface="Arial" panose="020B0604020202020204" pitchFamily="34" charset="0"/>
              </a:rPr>
              <a:t>탐지</a:t>
            </a:r>
            <a:endParaRPr lang="en-US" altLang="ko-KR" sz="1400" dirty="0">
              <a:latin typeface="+mn-ea"/>
              <a:cs typeface="Arial" panose="020B0604020202020204" pitchFamily="34" charset="0"/>
            </a:endParaRPr>
          </a:p>
          <a:p>
            <a:pPr marL="285744" indent="-285744">
              <a:buFont typeface="Wingdings" panose="05000000000000000000" pitchFamily="2" charset="2"/>
              <a:buChar char="§"/>
            </a:pPr>
            <a:r>
              <a:rPr lang="en-US" altLang="ko-KR" sz="1400" b="1" dirty="0" smtClean="0">
                <a:latin typeface="+mn-ea"/>
                <a:cs typeface="Arial" panose="020B0604020202020204" pitchFamily="34" charset="0"/>
              </a:rPr>
              <a:t>Input: </a:t>
            </a:r>
            <a:r>
              <a:rPr lang="en-US" altLang="ko-KR" sz="1400" dirty="0" smtClean="0">
                <a:latin typeface="+mn-ea"/>
                <a:cs typeface="Arial" panose="020B0604020202020204" pitchFamily="34" charset="0"/>
              </a:rPr>
              <a:t>genome, annotation, mapped reads, genome alignment …</a:t>
            </a:r>
            <a:endParaRPr lang="en-US" altLang="ko-KR" sz="1400" dirty="0" smtClean="0">
              <a:latin typeface="+mn-ea"/>
              <a:cs typeface="Arial" panose="020B0604020202020204" pitchFamily="34" charset="0"/>
            </a:endParaRPr>
          </a:p>
          <a:p>
            <a:pPr marL="285744" indent="-285744">
              <a:buFont typeface="Wingdings" panose="05000000000000000000" pitchFamily="2" charset="2"/>
              <a:buChar char="§"/>
            </a:pPr>
            <a:r>
              <a:rPr lang="en-US" altLang="ko-KR" sz="1400" b="1" dirty="0" err="1" smtClean="0">
                <a:latin typeface="+mn-ea"/>
                <a:cs typeface="Arial" panose="020B0604020202020204" pitchFamily="34" charset="0"/>
              </a:rPr>
              <a:t>Github</a:t>
            </a:r>
            <a:r>
              <a:rPr lang="ko-KR" altLang="en-US" sz="1400" b="1" dirty="0" smtClean="0">
                <a:latin typeface="+mn-ea"/>
                <a:cs typeface="Arial" panose="020B0604020202020204" pitchFamily="34" charset="0"/>
              </a:rPr>
              <a:t> </a:t>
            </a:r>
            <a:r>
              <a:rPr lang="en-US" altLang="ko-KR" sz="1400" b="1" dirty="0" smtClean="0">
                <a:latin typeface="+mn-ea"/>
                <a:cs typeface="Arial" panose="020B0604020202020204" pitchFamily="34" charset="0"/>
              </a:rPr>
              <a:t>link: </a:t>
            </a:r>
            <a:r>
              <a:rPr lang="ko-KR" altLang="en-US" sz="1400" dirty="0" smtClean="0">
                <a:latin typeface="+mn-ea"/>
              </a:rPr>
              <a:t>https</a:t>
            </a:r>
            <a:r>
              <a:rPr lang="ko-KR" altLang="en-US" sz="1400" dirty="0">
                <a:latin typeface="+mn-ea"/>
              </a:rPr>
              <a:t>://</a:t>
            </a:r>
            <a:r>
              <a:rPr lang="ko-KR" altLang="en-US" sz="1400" dirty="0" smtClean="0">
                <a:latin typeface="+mn-ea"/>
              </a:rPr>
              <a:t>github.com/JuwanKim67/FalseGeneLoss</a:t>
            </a:r>
            <a:endParaRPr lang="en-US" altLang="ko-KR" sz="1400" dirty="0">
              <a:latin typeface="+mn-ea"/>
              <a:cs typeface="Arial" panose="020B0604020202020204" pitchFamily="34" charset="0"/>
            </a:endParaRPr>
          </a:p>
        </p:txBody>
      </p:sp>
      <p:sp>
        <p:nvSpPr>
          <p:cNvPr id="3" name="슬라이드 번호 개체 틀 2">
            <a:extLst>
              <a:ext uri="{FF2B5EF4-FFF2-40B4-BE49-F238E27FC236}">
                <a16:creationId xmlns:a16="http://schemas.microsoft.com/office/drawing/2014/main" id="{99BFCAEF-B18F-4728-97DF-14D4171D452B}"/>
              </a:ext>
            </a:extLst>
          </p:cNvPr>
          <p:cNvSpPr>
            <a:spLocks noGrp="1"/>
          </p:cNvSpPr>
          <p:nvPr>
            <p:ph type="sldNum" sz="quarter" idx="12"/>
          </p:nvPr>
        </p:nvSpPr>
        <p:spPr/>
        <p:txBody>
          <a:bodyPr/>
          <a:lstStyle/>
          <a:p>
            <a:fld id="{CF44F4BD-9264-458E-B7DB-27B4DAB2BFAE}" type="slidenum">
              <a:rPr lang="ko-KR" altLang="en-US" smtClean="0"/>
              <a:t>11</a:t>
            </a:fld>
            <a:endParaRPr lang="ko-KR" altLang="en-US"/>
          </a:p>
        </p:txBody>
      </p:sp>
    </p:spTree>
    <p:extLst>
      <p:ext uri="{BB962C8B-B14F-4D97-AF65-F5344CB8AC3E}">
        <p14:creationId xmlns:p14="http://schemas.microsoft.com/office/powerpoint/2010/main" val="375310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
                                        </p:tgtEl>
                                        <p:attrNameLst>
                                          <p:attrName>style.visibility</p:attrName>
                                        </p:attrNameLst>
                                      </p:cBhvr>
                                      <p:to>
                                        <p:strVal val="visible"/>
                                      </p:to>
                                    </p:set>
                                    <p:animEffect transition="in" filter="fade">
                                      <p:cBhvr>
                                        <p:cTn id="12" dur="500"/>
                                        <p:tgtEl>
                                          <p:spTgt spid="2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0"/>
                                        </p:tgtEl>
                                        <p:attrNameLst>
                                          <p:attrName>style.visibility</p:attrName>
                                        </p:attrNameLst>
                                      </p:cBhvr>
                                      <p:to>
                                        <p:strVal val="visible"/>
                                      </p:to>
                                    </p:set>
                                    <p:animEffect transition="in" filter="fade">
                                      <p:cBhvr>
                                        <p:cTn id="17"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직사각형 45">
            <a:extLst>
              <a:ext uri="{FF2B5EF4-FFF2-40B4-BE49-F238E27FC236}">
                <a16:creationId xmlns:a16="http://schemas.microsoft.com/office/drawing/2014/main" id="{BE61ABA1-F1D1-4249-B337-5A501E09063E}"/>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30" name="직사각형 29">
            <a:extLst>
              <a:ext uri="{FF2B5EF4-FFF2-40B4-BE49-F238E27FC236}">
                <a16:creationId xmlns:a16="http://schemas.microsoft.com/office/drawing/2014/main" id="{C90A4C7E-61B9-4B55-9B47-35FD2FDC912A}"/>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4" name="모서리가 둥근 직사각형 42">
            <a:extLst>
              <a:ext uri="{FF2B5EF4-FFF2-40B4-BE49-F238E27FC236}">
                <a16:creationId xmlns:a16="http://schemas.microsoft.com/office/drawing/2014/main" id="{8EFEF9BB-135A-4693-ADD9-1CAA0431DCE7}"/>
              </a:ext>
            </a:extLst>
          </p:cNvPr>
          <p:cNvSpPr/>
          <p:nvPr/>
        </p:nvSpPr>
        <p:spPr>
          <a:xfrm>
            <a:off x="71662" y="1677817"/>
            <a:ext cx="8973279" cy="4792109"/>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3" name="슬라이드 번호 개체 틀 2"/>
          <p:cNvSpPr>
            <a:spLocks noGrp="1"/>
          </p:cNvSpPr>
          <p:nvPr>
            <p:ph type="sldNum" sz="quarter" idx="12"/>
          </p:nvPr>
        </p:nvSpPr>
        <p:spPr/>
        <p:txBody>
          <a:bodyPr/>
          <a:lstStyle/>
          <a:p>
            <a:fld id="{5B1A2C70-E979-4B06-803D-95206E9E193C}" type="slidenum">
              <a:rPr lang="ko-KR" altLang="en-US" smtClean="0">
                <a:latin typeface="+mn-ea"/>
                <a:cs typeface="Arial" panose="020B0604020202020204" pitchFamily="34" charset="0"/>
              </a:rPr>
              <a:t>12</a:t>
            </a:fld>
            <a:endParaRPr lang="ko-KR" altLang="en-US" dirty="0">
              <a:latin typeface="+mn-ea"/>
              <a:cs typeface="Arial" panose="020B0604020202020204" pitchFamily="34" charset="0"/>
            </a:endParaRPr>
          </a:p>
        </p:txBody>
      </p:sp>
      <p:sp>
        <p:nvSpPr>
          <p:cNvPr id="33" name="사각형: 둥근 모서리 32">
            <a:extLst>
              <a:ext uri="{FF2B5EF4-FFF2-40B4-BE49-F238E27FC236}">
                <a16:creationId xmlns:a16="http://schemas.microsoft.com/office/drawing/2014/main" id="{CCD0D733-CD4F-4A59-8D67-65CAA103BBBE}"/>
              </a:ext>
            </a:extLst>
          </p:cNvPr>
          <p:cNvSpPr/>
          <p:nvPr/>
        </p:nvSpPr>
        <p:spPr>
          <a:xfrm>
            <a:off x="188714" y="1593810"/>
            <a:ext cx="3354586"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atin typeface="+mn-ea"/>
                <a:cs typeface="Arial" panose="020B0604020202020204" pitchFamily="34" charset="0"/>
              </a:rPr>
              <a:t>이전 유전체 상 소실된 영역의 양과 특징</a:t>
            </a:r>
          </a:p>
        </p:txBody>
      </p:sp>
      <p:pic>
        <p:nvPicPr>
          <p:cNvPr id="7" name="그림 6">
            <a:extLst>
              <a:ext uri="{FF2B5EF4-FFF2-40B4-BE49-F238E27FC236}">
                <a16:creationId xmlns:a16="http://schemas.microsoft.com/office/drawing/2014/main" id="{9D0245EF-9A10-4B1D-903C-4B1D71ECBCE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90985" y="1701767"/>
            <a:ext cx="4032304" cy="4267521"/>
          </a:xfrm>
          <a:prstGeom prst="rect">
            <a:avLst/>
          </a:prstGeom>
        </p:spPr>
      </p:pic>
      <p:sp>
        <p:nvSpPr>
          <p:cNvPr id="35" name="직사각형 34">
            <a:extLst>
              <a:ext uri="{FF2B5EF4-FFF2-40B4-BE49-F238E27FC236}">
                <a16:creationId xmlns:a16="http://schemas.microsoft.com/office/drawing/2014/main" id="{6C556A29-FD5A-4926-94FD-122813F4D5BC}"/>
              </a:ext>
            </a:extLst>
          </p:cNvPr>
          <p:cNvSpPr/>
          <p:nvPr/>
        </p:nvSpPr>
        <p:spPr>
          <a:xfrm>
            <a:off x="4794352" y="5892461"/>
            <a:ext cx="4250589" cy="415755"/>
          </a:xfrm>
          <a:prstGeom prst="rect">
            <a:avLst/>
          </a:prstGeom>
        </p:spPr>
        <p:txBody>
          <a:bodyPr wrap="square">
            <a:spAutoFit/>
          </a:bodyPr>
          <a:lstStyle/>
          <a:p>
            <a:r>
              <a:rPr lang="en-US" altLang="ko-KR" sz="1051" b="1" dirty="0" smtClean="0">
                <a:latin typeface="+mn-ea"/>
                <a:cs typeface="Arial" panose="020B0604020202020204" pitchFamily="34" charset="0"/>
              </a:rPr>
              <a:t>Fig. </a:t>
            </a:r>
            <a:r>
              <a:rPr lang="en-US" altLang="ko-KR" sz="1051" b="1" dirty="0">
                <a:latin typeface="+mn-ea"/>
                <a:cs typeface="Arial" panose="020B0604020202020204" pitchFamily="34" charset="0"/>
              </a:rPr>
              <a:t>1. Proportion, GC-content, and repeat content of missing genomic regions in prior assemblies found in VGP assemblies. </a:t>
            </a:r>
            <a:endParaRPr lang="ko-KR" altLang="en-US" sz="1051" dirty="0">
              <a:latin typeface="+mn-ea"/>
              <a:cs typeface="Arial" panose="020B0604020202020204" pitchFamily="34" charset="0"/>
            </a:endParaRPr>
          </a:p>
        </p:txBody>
      </p:sp>
      <p:sp>
        <p:nvSpPr>
          <p:cNvPr id="2" name="직사각형 1"/>
          <p:cNvSpPr/>
          <p:nvPr/>
        </p:nvSpPr>
        <p:spPr>
          <a:xfrm>
            <a:off x="239387" y="1948913"/>
            <a:ext cx="4551598" cy="3754874"/>
          </a:xfrm>
          <a:prstGeom prst="rect">
            <a:avLst/>
          </a:prstGeom>
        </p:spPr>
        <p:txBody>
          <a:bodyPr wrap="square">
            <a:spAutoFit/>
          </a:bodyPr>
          <a:lstStyle/>
          <a:p>
            <a:r>
              <a:rPr lang="en-US" altLang="ko-KR" sz="1400" b="1" dirty="0">
                <a:latin typeface="+mn-ea"/>
                <a:cs typeface="Arial" panose="020B0604020202020204" pitchFamily="34" charset="0"/>
              </a:rPr>
              <a:t>Zebra finch &amp; Platypus: </a:t>
            </a:r>
            <a:r>
              <a:rPr lang="en-US" altLang="ko-KR" sz="1400" dirty="0">
                <a:latin typeface="+mn-ea"/>
                <a:cs typeface="Arial" panose="020B0604020202020204" pitchFamily="34" charset="0"/>
              </a:rPr>
              <a:t>Sanger-based</a:t>
            </a:r>
          </a:p>
          <a:p>
            <a:r>
              <a:rPr lang="en-US" altLang="ko-KR" sz="1400" b="1" dirty="0">
                <a:latin typeface="+mn-ea"/>
                <a:cs typeface="Arial" panose="020B0604020202020204" pitchFamily="34" charset="0"/>
              </a:rPr>
              <a:t>Anna’s hummingbird &amp; Climbing perch: </a:t>
            </a:r>
            <a:r>
              <a:rPr lang="en-US" altLang="ko-KR" sz="1400" dirty="0">
                <a:latin typeface="+mn-ea"/>
                <a:cs typeface="Arial" panose="020B0604020202020204" pitchFamily="34" charset="0"/>
              </a:rPr>
              <a:t>Illumina-based</a:t>
            </a:r>
          </a:p>
          <a:p>
            <a:endParaRPr lang="en-US" altLang="ko-KR" sz="1400" b="1" dirty="0">
              <a:latin typeface="+mn-ea"/>
              <a:cs typeface="Arial" panose="020B0604020202020204" pitchFamily="34" charset="0"/>
            </a:endParaRPr>
          </a:p>
          <a:p>
            <a:pPr marL="228600" indent="-228600">
              <a:buAutoNum type="arabicParenBoth"/>
            </a:pPr>
            <a:r>
              <a:rPr lang="ko-KR" altLang="en-US" sz="1400" b="1" dirty="0">
                <a:latin typeface="+mn-ea"/>
                <a:cs typeface="Arial" panose="020B0604020202020204" pitchFamily="34" charset="0"/>
              </a:rPr>
              <a:t> 소실된 영역의 양</a:t>
            </a:r>
            <a:endParaRPr lang="en-US" altLang="ko-KR" sz="1400" b="1" dirty="0">
              <a:latin typeface="+mn-ea"/>
              <a:cs typeface="Arial" panose="020B0604020202020204" pitchFamily="34" charset="0"/>
            </a:endParaRPr>
          </a:p>
          <a:p>
            <a:pPr marL="171450" indent="-171450">
              <a:buFontTx/>
              <a:buChar char="-"/>
            </a:pPr>
            <a:r>
              <a:rPr lang="ko-KR" altLang="en-US" sz="1400" dirty="0">
                <a:latin typeface="+mn-ea"/>
                <a:cs typeface="Arial" panose="020B0604020202020204" pitchFamily="34" charset="0"/>
              </a:rPr>
              <a:t>전체</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유전체 상 차지하는 비율</a:t>
            </a:r>
            <a:r>
              <a:rPr lang="en-US" altLang="ko-KR" sz="1400" dirty="0">
                <a:latin typeface="+mn-ea"/>
                <a:cs typeface="Arial" panose="020B0604020202020204" pitchFamily="34" charset="0"/>
              </a:rPr>
              <a:t>: 3-11% </a:t>
            </a:r>
          </a:p>
          <a:p>
            <a:pPr marL="171450" indent="-171450">
              <a:buFontTx/>
              <a:buChar char="-"/>
            </a:pPr>
            <a:r>
              <a:rPr lang="ko-KR" altLang="en-US" sz="1400" dirty="0">
                <a:latin typeface="+mn-ea"/>
                <a:cs typeface="Arial" panose="020B0604020202020204" pitchFamily="34" charset="0"/>
              </a:rPr>
              <a:t>염색체 수준 </a:t>
            </a:r>
            <a:r>
              <a:rPr lang="en-US" altLang="ko-KR" sz="1400" dirty="0">
                <a:latin typeface="+mn-ea"/>
                <a:cs typeface="Arial" panose="020B0604020202020204" pitchFamily="34" charset="0"/>
              </a:rPr>
              <a:t>scaffolds</a:t>
            </a:r>
            <a:r>
              <a:rPr lang="ko-KR" altLang="en-US" sz="1400" dirty="0">
                <a:latin typeface="+mn-ea"/>
                <a:cs typeface="Arial" panose="020B0604020202020204" pitchFamily="34" charset="0"/>
              </a:rPr>
              <a:t>에서 차지하는 비율</a:t>
            </a:r>
            <a:r>
              <a:rPr lang="en-US" altLang="ko-KR" sz="1400" dirty="0">
                <a:latin typeface="+mn-ea"/>
                <a:cs typeface="Arial" panose="020B0604020202020204" pitchFamily="34" charset="0"/>
              </a:rPr>
              <a:t>: 1.2-96.7%</a:t>
            </a:r>
          </a:p>
          <a:p>
            <a:endParaRPr lang="en-US" altLang="ko-KR" sz="1400" dirty="0">
              <a:latin typeface="+mn-ea"/>
              <a:cs typeface="Arial" panose="020B0604020202020204" pitchFamily="34" charset="0"/>
            </a:endParaRPr>
          </a:p>
          <a:p>
            <a:endParaRPr lang="en-US" altLang="ko-KR" sz="1400" dirty="0">
              <a:latin typeface="+mn-ea"/>
              <a:cs typeface="Arial" panose="020B0604020202020204" pitchFamily="34" charset="0"/>
            </a:endParaRPr>
          </a:p>
          <a:p>
            <a:r>
              <a:rPr lang="en-US" altLang="ko-KR" sz="1400" b="1" dirty="0">
                <a:latin typeface="+mn-ea"/>
                <a:cs typeface="Arial" panose="020B0604020202020204" pitchFamily="34" charset="0"/>
              </a:rPr>
              <a:t>(2) </a:t>
            </a:r>
            <a:r>
              <a:rPr lang="ko-KR" altLang="en-US" sz="1400" b="1" dirty="0">
                <a:latin typeface="+mn-ea"/>
                <a:cs typeface="Arial" panose="020B0604020202020204" pitchFamily="34" charset="0"/>
              </a:rPr>
              <a:t>소실된 영역의 </a:t>
            </a:r>
            <a:r>
              <a:rPr lang="en-US" altLang="ko-KR" sz="1400" b="1" dirty="0">
                <a:latin typeface="+mn-ea"/>
                <a:cs typeface="Arial" panose="020B0604020202020204" pitchFamily="34" charset="0"/>
              </a:rPr>
              <a:t>GC, repeat content</a:t>
            </a:r>
          </a:p>
          <a:p>
            <a:pPr marL="171450" indent="-171450">
              <a:buFontTx/>
              <a:buChar char="-"/>
            </a:pPr>
            <a:r>
              <a:rPr lang="en-US" altLang="ko-KR" sz="1400" b="1" dirty="0">
                <a:latin typeface="+mn-ea"/>
                <a:cs typeface="Arial" panose="020B0604020202020204" pitchFamily="34" charset="0"/>
              </a:rPr>
              <a:t>Zebra finch, Anna’s hummingbird, and platypus: </a:t>
            </a:r>
            <a:r>
              <a:rPr lang="ko-KR" altLang="en-US" sz="1400" dirty="0">
                <a:latin typeface="+mn-ea"/>
                <a:cs typeface="Arial" panose="020B0604020202020204" pitchFamily="34" charset="0"/>
              </a:rPr>
              <a:t>이전 유전체 상에서 소실된 </a:t>
            </a:r>
            <a:r>
              <a:rPr lang="ko-KR" altLang="en-US" sz="1400" dirty="0" smtClean="0">
                <a:latin typeface="+mn-ea"/>
                <a:cs typeface="Arial" panose="020B0604020202020204" pitchFamily="34" charset="0"/>
              </a:rPr>
              <a:t>영역의 </a:t>
            </a:r>
            <a:r>
              <a:rPr lang="en-US" altLang="ko-KR" sz="1400" dirty="0">
                <a:latin typeface="+mn-ea"/>
                <a:cs typeface="Arial" panose="020B0604020202020204" pitchFamily="34" charset="0"/>
              </a:rPr>
              <a:t>GC, repeat content</a:t>
            </a:r>
            <a:r>
              <a:rPr lang="ko-KR" altLang="en-US" sz="1400" dirty="0">
                <a:latin typeface="+mn-ea"/>
                <a:cs typeface="Arial" panose="020B0604020202020204" pitchFamily="34" charset="0"/>
              </a:rPr>
              <a:t>가 그렇지 않은 </a:t>
            </a:r>
            <a:r>
              <a:rPr lang="ko-KR" altLang="en-US" sz="1400" dirty="0" smtClean="0">
                <a:latin typeface="+mn-ea"/>
                <a:cs typeface="Arial" panose="020B0604020202020204" pitchFamily="34" charset="0"/>
              </a:rPr>
              <a:t>영역에 비교하여 더 </a:t>
            </a:r>
            <a:r>
              <a:rPr lang="ko-KR" altLang="en-US" sz="1400" dirty="0">
                <a:latin typeface="+mn-ea"/>
                <a:cs typeface="Arial" panose="020B0604020202020204" pitchFamily="34" charset="0"/>
              </a:rPr>
              <a:t>높음</a:t>
            </a:r>
            <a:endParaRPr lang="en-US" altLang="ko-KR" sz="1400" dirty="0">
              <a:latin typeface="+mn-ea"/>
              <a:cs typeface="Arial" panose="020B0604020202020204" pitchFamily="34" charset="0"/>
            </a:endParaRPr>
          </a:p>
          <a:p>
            <a:pPr marL="171450" indent="-171450">
              <a:buFontTx/>
              <a:buChar char="-"/>
            </a:pPr>
            <a:r>
              <a:rPr lang="en-US" altLang="ko-KR" sz="1400" b="1" dirty="0">
                <a:latin typeface="+mn-ea"/>
                <a:cs typeface="Arial" panose="020B0604020202020204" pitchFamily="34" charset="0"/>
              </a:rPr>
              <a:t>Climbing perch: </a:t>
            </a:r>
            <a:r>
              <a:rPr lang="ko-KR" altLang="en-US" sz="1400" dirty="0">
                <a:latin typeface="+mn-ea"/>
                <a:cs typeface="Arial" panose="020B0604020202020204" pitchFamily="34" charset="0"/>
              </a:rPr>
              <a:t>소실된 영역과 그렇지 않은 영역의 </a:t>
            </a:r>
            <a:r>
              <a:rPr lang="en-US" altLang="ko-KR" sz="1400" dirty="0">
                <a:latin typeface="+mn-ea"/>
                <a:cs typeface="Arial" panose="020B0604020202020204" pitchFamily="34" charset="0"/>
              </a:rPr>
              <a:t>GC-content </a:t>
            </a:r>
            <a:r>
              <a:rPr lang="ko-KR" altLang="en-US" sz="1400" dirty="0">
                <a:latin typeface="+mn-ea"/>
                <a:cs typeface="Arial" panose="020B0604020202020204" pitchFamily="34" charset="0"/>
              </a:rPr>
              <a:t>에 통계적으로 유의미한 차이 없음</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어류 특이적인 유전체 조성 특성 때문으로 고려</a:t>
            </a:r>
            <a:endParaRPr lang="en-US" altLang="ko-KR" sz="1400" dirty="0">
              <a:latin typeface="+mn-ea"/>
              <a:cs typeface="Arial" panose="020B0604020202020204" pitchFamily="34" charset="0"/>
            </a:endParaRPr>
          </a:p>
          <a:p>
            <a:endParaRPr lang="en-US" altLang="ko-KR" sz="1400" dirty="0">
              <a:latin typeface="+mn-ea"/>
              <a:cs typeface="Arial" panose="020B0604020202020204" pitchFamily="34" charset="0"/>
            </a:endParaRPr>
          </a:p>
        </p:txBody>
      </p:sp>
      <p:grpSp>
        <p:nvGrpSpPr>
          <p:cNvPr id="21" name="그룹 20">
            <a:extLst>
              <a:ext uri="{FF2B5EF4-FFF2-40B4-BE49-F238E27FC236}">
                <a16:creationId xmlns:a16="http://schemas.microsoft.com/office/drawing/2014/main" id="{9D36FA99-0C8C-4E48-A059-BFB590C4EAF9}"/>
              </a:ext>
            </a:extLst>
          </p:cNvPr>
          <p:cNvGrpSpPr/>
          <p:nvPr/>
        </p:nvGrpSpPr>
        <p:grpSpPr>
          <a:xfrm>
            <a:off x="0" y="0"/>
            <a:ext cx="9144000" cy="521065"/>
            <a:chOff x="0" y="0"/>
            <a:chExt cx="9144000" cy="499930"/>
          </a:xfrm>
        </p:grpSpPr>
        <p:sp>
          <p:nvSpPr>
            <p:cNvPr id="22" name="직사각형 21">
              <a:extLst>
                <a:ext uri="{FF2B5EF4-FFF2-40B4-BE49-F238E27FC236}">
                  <a16:creationId xmlns:a16="http://schemas.microsoft.com/office/drawing/2014/main" id="{3B3566B3-CE74-4EEB-AE6F-6AFBCD48CD43}"/>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23" name="한쪽 모서리가 둥근 사각형 32">
              <a:extLst>
                <a:ext uri="{FF2B5EF4-FFF2-40B4-BE49-F238E27FC236}">
                  <a16:creationId xmlns:a16="http://schemas.microsoft.com/office/drawing/2014/main" id="{4D49E96C-5E38-48FF-9A88-DBD2A81A5F0D}"/>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5" name="한쪽 모서리가 둥근 사각형 33">
              <a:extLst>
                <a:ext uri="{FF2B5EF4-FFF2-40B4-BE49-F238E27FC236}">
                  <a16:creationId xmlns:a16="http://schemas.microsoft.com/office/drawing/2014/main" id="{A6926E7F-562C-47FC-9946-2AEFDDF92365}"/>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26" name="직사각형 25">
            <a:extLst>
              <a:ext uri="{FF2B5EF4-FFF2-40B4-BE49-F238E27FC236}">
                <a16:creationId xmlns:a16="http://schemas.microsoft.com/office/drawing/2014/main" id="{1DFC3891-0EC6-480B-B2AC-C6E9B7758377}"/>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27" name="TextBox 26">
            <a:extLst>
              <a:ext uri="{FF2B5EF4-FFF2-40B4-BE49-F238E27FC236}">
                <a16:creationId xmlns:a16="http://schemas.microsoft.com/office/drawing/2014/main" id="{B3CC360B-EE9E-4AB9-B1B6-98778554734D}"/>
              </a:ext>
            </a:extLst>
          </p:cNvPr>
          <p:cNvSpPr txBox="1"/>
          <p:nvPr/>
        </p:nvSpPr>
        <p:spPr>
          <a:xfrm>
            <a:off x="188715" y="521067"/>
            <a:ext cx="8955280"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결과 </a:t>
            </a:r>
            <a:r>
              <a:rPr lang="en-US" altLang="ko-KR" sz="1600" b="1" dirty="0">
                <a:solidFill>
                  <a:srgbClr val="0079BC"/>
                </a:solidFill>
                <a:latin typeface="+mn-ea"/>
                <a:cs typeface="Arial" panose="020B0604020202020204" pitchFamily="34" charset="0"/>
              </a:rPr>
              <a:t>(1/6)</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ko-KR" altLang="en-US" sz="1600" b="1" dirty="0">
                <a:latin typeface="+mn-ea"/>
                <a:cs typeface="Arial" panose="020B0604020202020204" pitchFamily="34" charset="0"/>
              </a:rPr>
              <a:t>이전 유전체 상 소실된 </a:t>
            </a:r>
            <a:r>
              <a:rPr lang="en-US" altLang="ko-KR" sz="1600" b="1" dirty="0">
                <a:latin typeface="+mn-ea"/>
                <a:cs typeface="Arial" panose="020B0604020202020204" pitchFamily="34" charset="0"/>
              </a:rPr>
              <a:t>GC</a:t>
            </a:r>
            <a:r>
              <a:rPr lang="ko-KR" altLang="en-US" sz="1600" b="1" dirty="0">
                <a:latin typeface="+mn-ea"/>
                <a:cs typeface="Arial" panose="020B0604020202020204" pitchFamily="34" charset="0"/>
              </a:rPr>
              <a:t>가 풍부한 유전체 영역의 발견</a:t>
            </a:r>
          </a:p>
        </p:txBody>
      </p:sp>
      <p:sp>
        <p:nvSpPr>
          <p:cNvPr id="28" name="모서리가 둥근 직사각형 80">
            <a:extLst>
              <a:ext uri="{FF2B5EF4-FFF2-40B4-BE49-F238E27FC236}">
                <a16:creationId xmlns:a16="http://schemas.microsoft.com/office/drawing/2014/main" id="{430B8623-2B26-4D0F-89BF-78AC30D52AFD}"/>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mn-ea"/>
              <a:cs typeface="Arial" panose="020B0604020202020204" pitchFamily="34" charset="0"/>
            </a:endParaRPr>
          </a:p>
        </p:txBody>
      </p:sp>
      <p:sp>
        <p:nvSpPr>
          <p:cNvPr id="29" name="직사각형 28">
            <a:extLst>
              <a:ext uri="{FF2B5EF4-FFF2-40B4-BE49-F238E27FC236}">
                <a16:creationId xmlns:a16="http://schemas.microsoft.com/office/drawing/2014/main" id="{BB848C1B-CA67-44C0-9AE6-07FDE790A3C9}"/>
              </a:ext>
            </a:extLst>
          </p:cNvPr>
          <p:cNvSpPr/>
          <p:nvPr/>
        </p:nvSpPr>
        <p:spPr>
          <a:xfrm>
            <a:off x="99057" y="935042"/>
            <a:ext cx="5960921" cy="523220"/>
          </a:xfrm>
          <a:prstGeom prst="rect">
            <a:avLst/>
          </a:prstGeom>
        </p:spPr>
        <p:txBody>
          <a:bodyPr wrap="square">
            <a:spAutoFit/>
          </a:bodyPr>
          <a:lstStyle/>
          <a:p>
            <a:pPr marL="285750" indent="-285750">
              <a:buFont typeface="Wingdings" panose="05000000000000000000" pitchFamily="2" charset="2"/>
              <a:buChar char="§"/>
            </a:pPr>
            <a:r>
              <a:rPr lang="ko-KR" altLang="en-US" sz="1400" b="1" dirty="0">
                <a:latin typeface="+mn-ea"/>
                <a:cs typeface="Arial" panose="020B0604020202020204" pitchFamily="34" charset="0"/>
              </a:rPr>
              <a:t>이전 유전체 상 소실된 영역</a:t>
            </a:r>
            <a:r>
              <a:rPr lang="en-US" altLang="ko-KR" sz="1400" b="1" dirty="0">
                <a:solidFill>
                  <a:schemeClr val="tx1"/>
                </a:solidFill>
                <a:latin typeface="+mn-ea"/>
                <a:cs typeface="Arial" panose="020B0604020202020204" pitchFamily="34" charset="0"/>
              </a:rPr>
              <a:t>: </a:t>
            </a:r>
            <a:r>
              <a:rPr lang="ko-KR" altLang="en-US" sz="1400" dirty="0">
                <a:solidFill>
                  <a:schemeClr val="tx1"/>
                </a:solidFill>
                <a:latin typeface="+mn-ea"/>
                <a:cs typeface="Arial" panose="020B0604020202020204" pitchFamily="34" charset="0"/>
              </a:rPr>
              <a:t>전체 유전체 영역 중 </a:t>
            </a:r>
            <a:r>
              <a:rPr lang="en-US" altLang="ko-KR" sz="1400" dirty="0">
                <a:solidFill>
                  <a:srgbClr val="2F5597"/>
                </a:solidFill>
                <a:latin typeface="+mn-ea"/>
                <a:cs typeface="Arial" panose="020B0604020202020204" pitchFamily="34" charset="0"/>
              </a:rPr>
              <a:t>3-11%</a:t>
            </a:r>
          </a:p>
          <a:p>
            <a:pPr marL="285750" indent="-285750">
              <a:buFont typeface="Wingdings" panose="05000000000000000000" pitchFamily="2" charset="2"/>
              <a:buChar char="§"/>
            </a:pPr>
            <a:r>
              <a:rPr lang="ko-KR" altLang="en-US" sz="1400" b="1" dirty="0">
                <a:latin typeface="+mn-ea"/>
                <a:cs typeface="Arial" panose="020B0604020202020204" pitchFamily="34" charset="0"/>
              </a:rPr>
              <a:t>소실된 영역의 특징</a:t>
            </a:r>
            <a:r>
              <a:rPr lang="en-US" altLang="ko-KR" sz="1400" b="1" dirty="0">
                <a:latin typeface="+mn-ea"/>
                <a:cs typeface="Arial" panose="020B0604020202020204" pitchFamily="34" charset="0"/>
              </a:rPr>
              <a:t>: </a:t>
            </a:r>
            <a:r>
              <a:rPr lang="en-US" altLang="ko-KR" sz="1400" dirty="0">
                <a:solidFill>
                  <a:schemeClr val="tx1"/>
                </a:solidFill>
                <a:latin typeface="+mn-ea"/>
                <a:cs typeface="Arial" panose="020B0604020202020204" pitchFamily="34" charset="0"/>
              </a:rPr>
              <a:t>(1</a:t>
            </a:r>
            <a:r>
              <a:rPr lang="en-US" altLang="ko-KR" sz="1400" dirty="0" smtClean="0">
                <a:solidFill>
                  <a:schemeClr val="tx1"/>
                </a:solidFill>
                <a:latin typeface="+mn-ea"/>
                <a:cs typeface="Arial" panose="020B0604020202020204" pitchFamily="34" charset="0"/>
              </a:rPr>
              <a:t>) </a:t>
            </a:r>
            <a:r>
              <a:rPr lang="ko-KR" altLang="en-US" sz="1400" dirty="0" smtClean="0">
                <a:solidFill>
                  <a:schemeClr val="tx1"/>
                </a:solidFill>
                <a:latin typeface="+mn-ea"/>
                <a:cs typeface="Arial" panose="020B0604020202020204" pitchFamily="34" charset="0"/>
              </a:rPr>
              <a:t>높은</a:t>
            </a:r>
            <a:r>
              <a:rPr lang="en-US" altLang="ko-KR" sz="1400" dirty="0" smtClean="0">
                <a:solidFill>
                  <a:schemeClr val="tx1"/>
                </a:solidFill>
                <a:latin typeface="+mn-ea"/>
                <a:cs typeface="Arial" panose="020B0604020202020204" pitchFamily="34" charset="0"/>
              </a:rPr>
              <a:t> </a:t>
            </a:r>
            <a:r>
              <a:rPr lang="en-US" altLang="ko-KR" sz="1400" b="1" dirty="0">
                <a:solidFill>
                  <a:srgbClr val="2F5597"/>
                </a:solidFill>
                <a:latin typeface="+mn-ea"/>
                <a:cs typeface="Arial" panose="020B0604020202020204" pitchFamily="34" charset="0"/>
              </a:rPr>
              <a:t>GC-content</a:t>
            </a:r>
            <a:r>
              <a:rPr lang="ko-KR" altLang="en-US" sz="1400" dirty="0">
                <a:latin typeface="+mn-ea"/>
                <a:cs typeface="Arial" panose="020B0604020202020204" pitchFamily="34" charset="0"/>
              </a:rPr>
              <a:t> </a:t>
            </a:r>
            <a:r>
              <a:rPr lang="ko-KR" altLang="en-US" sz="1400" dirty="0" smtClean="0">
                <a:latin typeface="+mn-ea"/>
                <a:cs typeface="Arial" panose="020B0604020202020204" pitchFamily="34" charset="0"/>
              </a:rPr>
              <a:t>및 </a:t>
            </a:r>
            <a:r>
              <a:rPr lang="en-US" altLang="ko-KR" sz="1400" dirty="0" smtClean="0">
                <a:latin typeface="+mn-ea"/>
                <a:cs typeface="Arial" panose="020B0604020202020204" pitchFamily="34" charset="0"/>
              </a:rPr>
              <a:t>(2)</a:t>
            </a:r>
            <a:r>
              <a:rPr lang="ko-KR" altLang="en-US" sz="1400" dirty="0" smtClean="0">
                <a:latin typeface="+mn-ea"/>
                <a:cs typeface="Arial" panose="020B0604020202020204" pitchFamily="34" charset="0"/>
              </a:rPr>
              <a:t> </a:t>
            </a:r>
            <a:r>
              <a:rPr lang="en-US" altLang="ko-KR" sz="1400" b="1" dirty="0">
                <a:solidFill>
                  <a:srgbClr val="2F5597"/>
                </a:solidFill>
                <a:latin typeface="+mn-ea"/>
                <a:cs typeface="Arial" panose="020B0604020202020204" pitchFamily="34" charset="0"/>
              </a:rPr>
              <a:t>repeat </a:t>
            </a:r>
            <a:r>
              <a:rPr lang="en-US" altLang="ko-KR" sz="1400" b="1" dirty="0" smtClean="0">
                <a:solidFill>
                  <a:srgbClr val="2F5597"/>
                </a:solidFill>
                <a:latin typeface="+mn-ea"/>
                <a:cs typeface="Arial" panose="020B0604020202020204" pitchFamily="34" charset="0"/>
              </a:rPr>
              <a:t>content</a:t>
            </a:r>
            <a:endParaRPr lang="en-US" altLang="ko-KR" sz="1400" dirty="0">
              <a:solidFill>
                <a:schemeClr val="tx1"/>
              </a:solidFill>
              <a:latin typeface="+mn-ea"/>
              <a:cs typeface="Arial" panose="020B0604020202020204" pitchFamily="34" charset="0"/>
            </a:endParaRPr>
          </a:p>
        </p:txBody>
      </p:sp>
    </p:spTree>
    <p:extLst>
      <p:ext uri="{BB962C8B-B14F-4D97-AF65-F5344CB8AC3E}">
        <p14:creationId xmlns:p14="http://schemas.microsoft.com/office/powerpoint/2010/main" val="41743476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F9CFDB63-DD3E-4152-ACC3-23E582D26AC9}"/>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17" name="모서리가 둥근 직사각형 42">
            <a:extLst>
              <a:ext uri="{FF2B5EF4-FFF2-40B4-BE49-F238E27FC236}">
                <a16:creationId xmlns:a16="http://schemas.microsoft.com/office/drawing/2014/main" id="{1FA7649E-D4E5-44D4-A9C1-5B0CE303E296}"/>
              </a:ext>
            </a:extLst>
          </p:cNvPr>
          <p:cNvSpPr/>
          <p:nvPr/>
        </p:nvSpPr>
        <p:spPr>
          <a:xfrm>
            <a:off x="71662" y="1761311"/>
            <a:ext cx="8973281" cy="4727427"/>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24" name="직사각형 23"/>
          <p:cNvSpPr/>
          <p:nvPr/>
        </p:nvSpPr>
        <p:spPr>
          <a:xfrm>
            <a:off x="217948" y="6035892"/>
            <a:ext cx="4147865" cy="415755"/>
          </a:xfrm>
          <a:prstGeom prst="rect">
            <a:avLst/>
          </a:prstGeom>
        </p:spPr>
        <p:txBody>
          <a:bodyPr wrap="square">
            <a:spAutoFit/>
          </a:bodyPr>
          <a:lstStyle/>
          <a:p>
            <a:r>
              <a:rPr lang="en-US" altLang="ko-KR" sz="1051" b="1" dirty="0">
                <a:latin typeface="+mn-ea"/>
                <a:cs typeface="Arial" panose="020B0604020202020204" pitchFamily="34" charset="0"/>
              </a:rPr>
              <a:t>Extended Data Fig. 1. Association between missing ratio, GC- or repeat content, and gene density of VGP assemblies.</a:t>
            </a:r>
            <a:endParaRPr lang="ko-KR" altLang="en-US" sz="1051" dirty="0">
              <a:latin typeface="+mn-ea"/>
              <a:cs typeface="Arial" panose="020B0604020202020204" pitchFamily="34" charset="0"/>
            </a:endParaRPr>
          </a:p>
        </p:txBody>
      </p:sp>
      <p:sp>
        <p:nvSpPr>
          <p:cNvPr id="32" name="사각형: 둥근 모서리 31">
            <a:extLst>
              <a:ext uri="{FF2B5EF4-FFF2-40B4-BE49-F238E27FC236}">
                <a16:creationId xmlns:a16="http://schemas.microsoft.com/office/drawing/2014/main" id="{9A0295D9-3818-4CD8-8883-8F03822D632C}"/>
              </a:ext>
            </a:extLst>
          </p:cNvPr>
          <p:cNvSpPr/>
          <p:nvPr/>
        </p:nvSpPr>
        <p:spPr>
          <a:xfrm>
            <a:off x="188715" y="1613625"/>
            <a:ext cx="3564136"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Zebra finch</a:t>
            </a:r>
            <a:r>
              <a:rPr lang="ko-KR" altLang="en-US" sz="1400" dirty="0">
                <a:latin typeface="+mn-ea"/>
                <a:cs typeface="Arial" panose="020B0604020202020204" pitchFamily="34" charset="0"/>
              </a:rPr>
              <a:t>에서 발견된 소형염색체 </a:t>
            </a:r>
            <a:r>
              <a:rPr lang="en-US" altLang="ko-KR" sz="1400" dirty="0">
                <a:latin typeface="+mn-ea"/>
                <a:cs typeface="Arial" panose="020B0604020202020204" pitchFamily="34" charset="0"/>
              </a:rPr>
              <a:t>29-36</a:t>
            </a:r>
            <a:endParaRPr lang="ko-KR" altLang="en-US" sz="1400" dirty="0">
              <a:latin typeface="+mn-ea"/>
              <a:cs typeface="Arial" panose="020B0604020202020204" pitchFamily="34" charset="0"/>
            </a:endParaRPr>
          </a:p>
        </p:txBody>
      </p:sp>
      <p:pic>
        <p:nvPicPr>
          <p:cNvPr id="27" name="그림 26">
            <a:extLst>
              <a:ext uri="{FF2B5EF4-FFF2-40B4-BE49-F238E27FC236}">
                <a16:creationId xmlns:a16="http://schemas.microsoft.com/office/drawing/2014/main" id="{57D13315-B873-4C85-8E37-41930D87569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31070" y="1909781"/>
            <a:ext cx="4080572" cy="4151374"/>
          </a:xfrm>
          <a:prstGeom prst="rect">
            <a:avLst/>
          </a:prstGeom>
        </p:spPr>
      </p:pic>
      <p:sp>
        <p:nvSpPr>
          <p:cNvPr id="29" name="직사각형 28"/>
          <p:cNvSpPr/>
          <p:nvPr/>
        </p:nvSpPr>
        <p:spPr>
          <a:xfrm>
            <a:off x="4540078" y="6072983"/>
            <a:ext cx="4147865" cy="415755"/>
          </a:xfrm>
          <a:prstGeom prst="rect">
            <a:avLst/>
          </a:prstGeom>
        </p:spPr>
        <p:txBody>
          <a:bodyPr wrap="square">
            <a:spAutoFit/>
          </a:bodyPr>
          <a:lstStyle/>
          <a:p>
            <a:r>
              <a:rPr lang="en-US" altLang="ko-KR" sz="1051" b="1" dirty="0">
                <a:latin typeface="+mn-ea"/>
                <a:cs typeface="Arial" panose="020B0604020202020204" pitchFamily="34" charset="0"/>
              </a:rPr>
              <a:t>Extended Data Fig. 2. Hi-C interaction heatmap of the VGP zebra finch </a:t>
            </a:r>
            <a:r>
              <a:rPr lang="en-US" altLang="ko-KR" sz="1051" b="1" dirty="0" smtClean="0">
                <a:latin typeface="+mn-ea"/>
                <a:cs typeface="Arial" panose="020B0604020202020204" pitchFamily="34" charset="0"/>
              </a:rPr>
              <a:t>reassembly.</a:t>
            </a:r>
            <a:endParaRPr lang="ko-KR" altLang="en-US" sz="1051" dirty="0">
              <a:latin typeface="+mn-ea"/>
              <a:cs typeface="Arial" panose="020B0604020202020204" pitchFamily="34" charset="0"/>
            </a:endParaRPr>
          </a:p>
        </p:txBody>
      </p:sp>
      <p:grpSp>
        <p:nvGrpSpPr>
          <p:cNvPr id="3" name="그룹 2">
            <a:extLst>
              <a:ext uri="{FF2B5EF4-FFF2-40B4-BE49-F238E27FC236}">
                <a16:creationId xmlns:a16="http://schemas.microsoft.com/office/drawing/2014/main" id="{ED16645C-EF03-4FBF-B2EF-D72567EE912C}"/>
              </a:ext>
            </a:extLst>
          </p:cNvPr>
          <p:cNvGrpSpPr/>
          <p:nvPr/>
        </p:nvGrpSpPr>
        <p:grpSpPr>
          <a:xfrm>
            <a:off x="4437475" y="1860551"/>
            <a:ext cx="4320113" cy="4295342"/>
            <a:chOff x="4447965" y="1932179"/>
            <a:chExt cx="4376754" cy="4351658"/>
          </a:xfrm>
        </p:grpSpPr>
        <p:pic>
          <p:nvPicPr>
            <p:cNvPr id="4" name="그림 3">
              <a:extLst>
                <a:ext uri="{FF2B5EF4-FFF2-40B4-BE49-F238E27FC236}">
                  <a16:creationId xmlns:a16="http://schemas.microsoft.com/office/drawing/2014/main" id="{2259B866-5011-4A11-AAAF-043097EC3D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47965" y="1932179"/>
              <a:ext cx="4376754" cy="4351658"/>
            </a:xfrm>
            <a:prstGeom prst="rect">
              <a:avLst/>
            </a:prstGeom>
          </p:spPr>
        </p:pic>
        <p:sp>
          <p:nvSpPr>
            <p:cNvPr id="2" name="굽은 화살표 1"/>
            <p:cNvSpPr/>
            <p:nvPr/>
          </p:nvSpPr>
          <p:spPr>
            <a:xfrm>
              <a:off x="7173065" y="2264315"/>
              <a:ext cx="101600" cy="2293735"/>
            </a:xfrm>
            <a:prstGeom prst="bentArrow">
              <a:avLst/>
            </a:prstGeom>
            <a:solidFill>
              <a:srgbClr val="15B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anose="020B0604020202020204" pitchFamily="34" charset="0"/>
              </a:endParaRPr>
            </a:p>
          </p:txBody>
        </p:sp>
        <p:sp>
          <p:nvSpPr>
            <p:cNvPr id="30" name="굽은 화살표 29"/>
            <p:cNvSpPr/>
            <p:nvPr/>
          </p:nvSpPr>
          <p:spPr>
            <a:xfrm>
              <a:off x="7262348" y="3688362"/>
              <a:ext cx="110598" cy="1050105"/>
            </a:xfrm>
            <a:prstGeom prst="bentArrow">
              <a:avLst/>
            </a:prstGeom>
            <a:solidFill>
              <a:srgbClr val="743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anose="020B0604020202020204" pitchFamily="34" charset="0"/>
              </a:endParaRPr>
            </a:p>
          </p:txBody>
        </p:sp>
      </p:grpSp>
      <p:grpSp>
        <p:nvGrpSpPr>
          <p:cNvPr id="26" name="그룹 25">
            <a:extLst>
              <a:ext uri="{FF2B5EF4-FFF2-40B4-BE49-F238E27FC236}">
                <a16:creationId xmlns:a16="http://schemas.microsoft.com/office/drawing/2014/main" id="{E1F58EFC-0579-44CC-9E0A-41C9B9D431A0}"/>
              </a:ext>
            </a:extLst>
          </p:cNvPr>
          <p:cNvGrpSpPr/>
          <p:nvPr/>
        </p:nvGrpSpPr>
        <p:grpSpPr>
          <a:xfrm>
            <a:off x="0" y="0"/>
            <a:ext cx="9144000" cy="521065"/>
            <a:chOff x="0" y="0"/>
            <a:chExt cx="9144000" cy="499930"/>
          </a:xfrm>
        </p:grpSpPr>
        <p:sp>
          <p:nvSpPr>
            <p:cNvPr id="34" name="직사각형 33">
              <a:extLst>
                <a:ext uri="{FF2B5EF4-FFF2-40B4-BE49-F238E27FC236}">
                  <a16:creationId xmlns:a16="http://schemas.microsoft.com/office/drawing/2014/main" id="{D4A1F2E1-6F1F-47B9-84A3-B355E8B4FF4B}"/>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35" name="한쪽 모서리가 둥근 사각형 32">
              <a:extLst>
                <a:ext uri="{FF2B5EF4-FFF2-40B4-BE49-F238E27FC236}">
                  <a16:creationId xmlns:a16="http://schemas.microsoft.com/office/drawing/2014/main" id="{6503B11D-2F2B-4933-8510-F81D675E7755}"/>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6" name="한쪽 모서리가 둥근 사각형 33">
              <a:extLst>
                <a:ext uri="{FF2B5EF4-FFF2-40B4-BE49-F238E27FC236}">
                  <a16:creationId xmlns:a16="http://schemas.microsoft.com/office/drawing/2014/main" id="{B4BF64C8-D899-4E62-91BA-5CAB774CCEA7}"/>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37" name="직사각형 36">
            <a:extLst>
              <a:ext uri="{FF2B5EF4-FFF2-40B4-BE49-F238E27FC236}">
                <a16:creationId xmlns:a16="http://schemas.microsoft.com/office/drawing/2014/main" id="{523769B2-2479-4340-83B4-3FDDC1E5DCB4}"/>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38" name="TextBox 37">
            <a:extLst>
              <a:ext uri="{FF2B5EF4-FFF2-40B4-BE49-F238E27FC236}">
                <a16:creationId xmlns:a16="http://schemas.microsoft.com/office/drawing/2014/main" id="{DA55507F-C877-4F30-AAD3-6C90301CEB2A}"/>
              </a:ext>
            </a:extLst>
          </p:cNvPr>
          <p:cNvSpPr txBox="1"/>
          <p:nvPr/>
        </p:nvSpPr>
        <p:spPr>
          <a:xfrm>
            <a:off x="188715" y="521067"/>
            <a:ext cx="8955280"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결과 </a:t>
            </a:r>
            <a:r>
              <a:rPr lang="en-US" altLang="ko-KR" sz="1600" b="1" dirty="0">
                <a:solidFill>
                  <a:srgbClr val="0079BC"/>
                </a:solidFill>
                <a:latin typeface="+mn-ea"/>
                <a:cs typeface="Arial" panose="020B0604020202020204" pitchFamily="34" charset="0"/>
              </a:rPr>
              <a:t>(2/6)</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en-US" altLang="ko-KR" sz="1600" b="1" dirty="0">
                <a:latin typeface="+mn-ea"/>
                <a:cs typeface="Arial" panose="020B0604020202020204" pitchFamily="34" charset="0"/>
              </a:rPr>
              <a:t>VGP </a:t>
            </a:r>
            <a:r>
              <a:rPr lang="ko-KR" altLang="en-US" sz="1600" b="1" dirty="0">
                <a:latin typeface="+mn-ea"/>
                <a:cs typeface="Arial" panose="020B0604020202020204" pitchFamily="34" charset="0"/>
              </a:rPr>
              <a:t>유전체에서 새롭게 발견한 염색체</a:t>
            </a:r>
          </a:p>
        </p:txBody>
      </p:sp>
      <p:sp>
        <p:nvSpPr>
          <p:cNvPr id="39" name="모서리가 둥근 직사각형 80">
            <a:extLst>
              <a:ext uri="{FF2B5EF4-FFF2-40B4-BE49-F238E27FC236}">
                <a16:creationId xmlns:a16="http://schemas.microsoft.com/office/drawing/2014/main" id="{B59F603D-25DC-43E0-9B08-8B84D311C4AA}"/>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40" name="직사각형 39">
            <a:extLst>
              <a:ext uri="{FF2B5EF4-FFF2-40B4-BE49-F238E27FC236}">
                <a16:creationId xmlns:a16="http://schemas.microsoft.com/office/drawing/2014/main" id="{9D2289A1-1D23-4DEE-85CB-1D9C775BABC7}"/>
              </a:ext>
            </a:extLst>
          </p:cNvPr>
          <p:cNvSpPr/>
          <p:nvPr/>
        </p:nvSpPr>
        <p:spPr>
          <a:xfrm>
            <a:off x="99057" y="945730"/>
            <a:ext cx="8844708" cy="523220"/>
          </a:xfrm>
          <a:prstGeom prst="rect">
            <a:avLst/>
          </a:prstGeom>
        </p:spPr>
        <p:txBody>
          <a:bodyPr wrap="square">
            <a:spAutoFit/>
          </a:bodyPr>
          <a:lstStyle/>
          <a:p>
            <a:pPr marL="285750" indent="-285750">
              <a:buFont typeface="Wingdings" panose="05000000000000000000" pitchFamily="2" charset="2"/>
              <a:buChar char="§"/>
            </a:pPr>
            <a:r>
              <a:rPr lang="en-US" altLang="ko-KR" sz="1400" b="1" dirty="0">
                <a:latin typeface="+mn-ea"/>
                <a:cs typeface="Arial" panose="020B0604020202020204" pitchFamily="34" charset="0"/>
              </a:rPr>
              <a:t>VGP</a:t>
            </a:r>
            <a:r>
              <a:rPr lang="ko-KR" altLang="en-US" sz="1400" b="1" dirty="0">
                <a:latin typeface="+mn-ea"/>
                <a:cs typeface="Arial" panose="020B0604020202020204" pitchFamily="34" charset="0"/>
              </a:rPr>
              <a:t> </a:t>
            </a:r>
            <a:r>
              <a:rPr lang="en-US" altLang="ko-KR" sz="1400" b="1" dirty="0">
                <a:solidFill>
                  <a:schemeClr val="tx1"/>
                </a:solidFill>
                <a:latin typeface="+mn-ea"/>
                <a:cs typeface="Arial" panose="020B0604020202020204" pitchFamily="34" charset="0"/>
              </a:rPr>
              <a:t>Zebra finch</a:t>
            </a:r>
            <a:r>
              <a:rPr lang="ko-KR" altLang="en-US" sz="1400" b="1" dirty="0">
                <a:solidFill>
                  <a:schemeClr val="tx1"/>
                </a:solidFill>
                <a:latin typeface="+mn-ea"/>
                <a:cs typeface="Arial" panose="020B0604020202020204" pitchFamily="34" charset="0"/>
              </a:rPr>
              <a:t>의</a:t>
            </a:r>
            <a:r>
              <a:rPr lang="en-US" altLang="ko-KR" sz="1400" b="1" dirty="0">
                <a:latin typeface="+mn-ea"/>
                <a:cs typeface="Arial" panose="020B0604020202020204" pitchFamily="34" charset="0"/>
              </a:rPr>
              <a:t> 8</a:t>
            </a:r>
            <a:r>
              <a:rPr lang="ko-KR" altLang="en-US" sz="1400" b="1" dirty="0">
                <a:latin typeface="+mn-ea"/>
                <a:cs typeface="Arial" panose="020B0604020202020204" pitchFamily="34" charset="0"/>
              </a:rPr>
              <a:t> </a:t>
            </a:r>
            <a:r>
              <a:rPr lang="en-US" altLang="ko-KR" sz="1400" b="1" dirty="0">
                <a:latin typeface="+mn-ea"/>
                <a:cs typeface="Arial" panose="020B0604020202020204" pitchFamily="34" charset="0"/>
              </a:rPr>
              <a:t>unplaced scaffolds: </a:t>
            </a:r>
            <a:r>
              <a:rPr lang="ko-KR" altLang="en-US" sz="1400" dirty="0">
                <a:latin typeface="+mn-ea"/>
                <a:cs typeface="Arial" panose="020B0604020202020204" pitchFamily="34" charset="0"/>
              </a:rPr>
              <a:t>높은 </a:t>
            </a:r>
            <a:r>
              <a:rPr lang="en-US" altLang="ko-KR" sz="1400" b="1" dirty="0">
                <a:solidFill>
                  <a:srgbClr val="2F5597"/>
                </a:solidFill>
                <a:latin typeface="+mn-ea"/>
                <a:cs typeface="Arial" panose="020B0604020202020204" pitchFamily="34" charset="0"/>
              </a:rPr>
              <a:t>missing ratio </a:t>
            </a:r>
            <a:r>
              <a:rPr lang="ko-KR" altLang="en-US" sz="1400" dirty="0">
                <a:latin typeface="+mn-ea"/>
                <a:cs typeface="Arial" panose="020B0604020202020204" pitchFamily="34" charset="0"/>
              </a:rPr>
              <a:t>및 높은 </a:t>
            </a:r>
            <a:r>
              <a:rPr lang="en-US" altLang="ko-KR" sz="1400" b="1" dirty="0">
                <a:solidFill>
                  <a:srgbClr val="2F5597"/>
                </a:solidFill>
                <a:latin typeface="+mn-ea"/>
                <a:cs typeface="Arial" panose="020B0604020202020204" pitchFamily="34" charset="0"/>
              </a:rPr>
              <a:t>gene </a:t>
            </a:r>
            <a:r>
              <a:rPr lang="en-US" altLang="ko-KR" sz="1400" b="1" dirty="0" smtClean="0">
                <a:solidFill>
                  <a:srgbClr val="2F5597"/>
                </a:solidFill>
                <a:latin typeface="+mn-ea"/>
                <a:cs typeface="Arial" panose="020B0604020202020204" pitchFamily="34" charset="0"/>
              </a:rPr>
              <a:t>density</a:t>
            </a:r>
            <a:endParaRPr lang="en-US" altLang="ko-KR" sz="1400" dirty="0">
              <a:solidFill>
                <a:schemeClr val="tx1"/>
              </a:solidFill>
              <a:latin typeface="+mn-ea"/>
              <a:cs typeface="Arial" panose="020B0604020202020204" pitchFamily="34" charset="0"/>
            </a:endParaRPr>
          </a:p>
          <a:p>
            <a:pPr marL="285750" indent="-285750">
              <a:buFont typeface="Wingdings" panose="05000000000000000000" pitchFamily="2" charset="2"/>
              <a:buChar char="§"/>
            </a:pPr>
            <a:r>
              <a:rPr lang="en-US" altLang="ko-KR" sz="1400" dirty="0" smtClean="0">
                <a:solidFill>
                  <a:schemeClr val="tx1"/>
                </a:solidFill>
                <a:latin typeface="+mn-ea"/>
                <a:cs typeface="Arial" panose="020B0604020202020204" pitchFamily="34" charset="0"/>
              </a:rPr>
              <a:t>Hi-C </a:t>
            </a:r>
            <a:r>
              <a:rPr lang="ko-KR" altLang="en-US" sz="1400" dirty="0" smtClean="0">
                <a:solidFill>
                  <a:schemeClr val="tx1"/>
                </a:solidFill>
                <a:latin typeface="+mn-ea"/>
                <a:cs typeface="Arial" panose="020B0604020202020204" pitchFamily="34" charset="0"/>
              </a:rPr>
              <a:t>정보 </a:t>
            </a:r>
            <a:r>
              <a:rPr lang="ko-KR" altLang="en-US" sz="1400" dirty="0">
                <a:solidFill>
                  <a:schemeClr val="tx1"/>
                </a:solidFill>
                <a:latin typeface="+mn-ea"/>
                <a:cs typeface="Arial" panose="020B0604020202020204" pitchFamily="34" charset="0"/>
              </a:rPr>
              <a:t>기반 </a:t>
            </a:r>
            <a:r>
              <a:rPr lang="en-US" altLang="ko-KR" sz="1400" dirty="0">
                <a:solidFill>
                  <a:schemeClr val="tx1"/>
                </a:solidFill>
                <a:latin typeface="+mn-ea"/>
                <a:cs typeface="Arial" panose="020B0604020202020204" pitchFamily="34" charset="0"/>
              </a:rPr>
              <a:t>VGP Zebra finch</a:t>
            </a:r>
            <a:r>
              <a:rPr lang="ko-KR" altLang="en-US" sz="1400" dirty="0">
                <a:solidFill>
                  <a:schemeClr val="tx1"/>
                </a:solidFill>
                <a:latin typeface="+mn-ea"/>
                <a:cs typeface="Arial" panose="020B0604020202020204" pitchFamily="34" charset="0"/>
              </a:rPr>
              <a:t>에서 </a:t>
            </a:r>
            <a:r>
              <a:rPr lang="en-US" altLang="ko-KR" sz="1400" b="1" dirty="0" smtClean="0">
                <a:solidFill>
                  <a:srgbClr val="2F5597"/>
                </a:solidFill>
                <a:latin typeface="+mn-ea"/>
                <a:cs typeface="Arial" panose="020B0604020202020204" pitchFamily="34" charset="0"/>
              </a:rPr>
              <a:t>29-36</a:t>
            </a:r>
            <a:r>
              <a:rPr lang="ko-KR" altLang="en-US" sz="1400" b="1" dirty="0" smtClean="0">
                <a:solidFill>
                  <a:srgbClr val="2F5597"/>
                </a:solidFill>
                <a:latin typeface="+mn-ea"/>
                <a:cs typeface="Arial" panose="020B0604020202020204" pitchFamily="34" charset="0"/>
              </a:rPr>
              <a:t>번 </a:t>
            </a:r>
            <a:r>
              <a:rPr lang="ko-KR" altLang="en-US" sz="1400" b="1" dirty="0" err="1" smtClean="0">
                <a:solidFill>
                  <a:srgbClr val="2F5597"/>
                </a:solidFill>
                <a:latin typeface="+mn-ea"/>
                <a:cs typeface="Arial" panose="020B0604020202020204" pitchFamily="34" charset="0"/>
              </a:rPr>
              <a:t>소형염색체</a:t>
            </a:r>
            <a:r>
              <a:rPr lang="en-US" altLang="ko-KR" sz="1400" b="1" dirty="0" smtClean="0">
                <a:solidFill>
                  <a:srgbClr val="2F5597"/>
                </a:solidFill>
                <a:latin typeface="+mn-ea"/>
                <a:cs typeface="Arial" panose="020B0604020202020204" pitchFamily="34" charset="0"/>
              </a:rPr>
              <a:t> </a:t>
            </a:r>
            <a:r>
              <a:rPr lang="ko-KR" altLang="en-US" sz="1400" b="1" dirty="0" smtClean="0">
                <a:solidFill>
                  <a:srgbClr val="2F5597"/>
                </a:solidFill>
                <a:latin typeface="+mn-ea"/>
                <a:cs typeface="Arial" panose="020B0604020202020204" pitchFamily="34" charset="0"/>
              </a:rPr>
              <a:t>새롭게 발견</a:t>
            </a:r>
            <a:r>
              <a:rPr lang="ko-KR" altLang="en-US" sz="1400" dirty="0" smtClean="0">
                <a:solidFill>
                  <a:schemeClr val="tx1"/>
                </a:solidFill>
                <a:latin typeface="+mn-ea"/>
                <a:cs typeface="Arial" panose="020B0604020202020204" pitchFamily="34" charset="0"/>
              </a:rPr>
              <a:t> </a:t>
            </a:r>
            <a:r>
              <a:rPr lang="en-US" altLang="ko-KR" sz="1400" dirty="0" smtClean="0">
                <a:solidFill>
                  <a:schemeClr val="tx1"/>
                </a:solidFill>
                <a:latin typeface="+mn-ea"/>
                <a:cs typeface="Arial" panose="020B0604020202020204" pitchFamily="34" charset="0"/>
              </a:rPr>
              <a:t>(by Kerstin </a:t>
            </a:r>
            <a:r>
              <a:rPr lang="en-US" altLang="ko-KR" sz="1400" dirty="0">
                <a:solidFill>
                  <a:schemeClr val="tx1"/>
                </a:solidFill>
                <a:latin typeface="+mn-ea"/>
                <a:cs typeface="Arial" panose="020B0604020202020204" pitchFamily="34" charset="0"/>
              </a:rPr>
              <a:t>Howe, Jonathan Wood</a:t>
            </a:r>
            <a:r>
              <a:rPr lang="en-US" altLang="ko-KR" sz="1400" dirty="0" smtClean="0">
                <a:solidFill>
                  <a:schemeClr val="tx1"/>
                </a:solidFill>
                <a:latin typeface="+mn-ea"/>
                <a:cs typeface="Arial" panose="020B0604020202020204" pitchFamily="34" charset="0"/>
              </a:rPr>
              <a:t>) </a:t>
            </a:r>
            <a:endParaRPr lang="en-US" altLang="ko-KR" sz="1400" dirty="0">
              <a:solidFill>
                <a:schemeClr val="tx1"/>
              </a:solidFill>
              <a:latin typeface="+mn-ea"/>
              <a:cs typeface="Arial" panose="020B0604020202020204" pitchFamily="34" charset="0"/>
            </a:endParaRPr>
          </a:p>
        </p:txBody>
      </p:sp>
      <p:sp>
        <p:nvSpPr>
          <p:cNvPr id="41" name="직사각형 40">
            <a:extLst>
              <a:ext uri="{FF2B5EF4-FFF2-40B4-BE49-F238E27FC236}">
                <a16:creationId xmlns:a16="http://schemas.microsoft.com/office/drawing/2014/main" id="{4767443C-8AB9-4C9E-9C1F-051DAB904715}"/>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5" name="슬라이드 번호 개체 틀 4">
            <a:extLst>
              <a:ext uri="{FF2B5EF4-FFF2-40B4-BE49-F238E27FC236}">
                <a16:creationId xmlns:a16="http://schemas.microsoft.com/office/drawing/2014/main" id="{87A06D33-2233-47F5-B462-CA1D6EBE0B66}"/>
              </a:ext>
            </a:extLst>
          </p:cNvPr>
          <p:cNvSpPr>
            <a:spLocks noGrp="1"/>
          </p:cNvSpPr>
          <p:nvPr>
            <p:ph type="sldNum" sz="quarter" idx="12"/>
          </p:nvPr>
        </p:nvSpPr>
        <p:spPr/>
        <p:txBody>
          <a:bodyPr/>
          <a:lstStyle/>
          <a:p>
            <a:fld id="{CF44F4BD-9264-458E-B7DB-27B4DAB2BFAE}" type="slidenum">
              <a:rPr lang="ko-KR" altLang="en-US" smtClean="0"/>
              <a:t>13</a:t>
            </a:fld>
            <a:endParaRPr lang="ko-KR" altLang="en-US"/>
          </a:p>
        </p:txBody>
      </p:sp>
    </p:spTree>
    <p:extLst>
      <p:ext uri="{BB962C8B-B14F-4D97-AF65-F5344CB8AC3E}">
        <p14:creationId xmlns:p14="http://schemas.microsoft.com/office/powerpoint/2010/main" val="13777801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id="{294328E6-003A-43ED-A4CC-4AD1C1C06B1B}"/>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26" name="TextBox 25">
            <a:extLst>
              <a:ext uri="{FF2B5EF4-FFF2-40B4-BE49-F238E27FC236}">
                <a16:creationId xmlns:a16="http://schemas.microsoft.com/office/drawing/2014/main" id="{181842C0-B0B5-45C0-93FA-D6AC9ABE5C50}"/>
              </a:ext>
            </a:extLst>
          </p:cNvPr>
          <p:cNvSpPr txBox="1"/>
          <p:nvPr/>
        </p:nvSpPr>
        <p:spPr>
          <a:xfrm>
            <a:off x="188715" y="521067"/>
            <a:ext cx="8955280"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결과 </a:t>
            </a:r>
            <a:r>
              <a:rPr lang="en-US" altLang="ko-KR" sz="1600" b="1" dirty="0">
                <a:solidFill>
                  <a:srgbClr val="0079BC"/>
                </a:solidFill>
                <a:latin typeface="+mn-ea"/>
                <a:cs typeface="Arial" panose="020B0604020202020204" pitchFamily="34" charset="0"/>
              </a:rPr>
              <a:t>(2/6)</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en-US" altLang="ko-KR" sz="1600" b="1" dirty="0">
                <a:latin typeface="+mn-ea"/>
                <a:cs typeface="Arial" panose="020B0604020202020204" pitchFamily="34" charset="0"/>
              </a:rPr>
              <a:t>VGP </a:t>
            </a:r>
            <a:r>
              <a:rPr lang="ko-KR" altLang="en-US" sz="1600" b="1" dirty="0">
                <a:latin typeface="+mn-ea"/>
                <a:cs typeface="Arial" panose="020B0604020202020204" pitchFamily="34" charset="0"/>
              </a:rPr>
              <a:t>유전체에서 새롭게 발견한 염색체 </a:t>
            </a:r>
            <a:r>
              <a:rPr lang="en-US" altLang="ko-KR" sz="1600" b="1" dirty="0">
                <a:latin typeface="+mn-ea"/>
                <a:cs typeface="Arial" panose="020B0604020202020204" pitchFamily="34" charset="0"/>
              </a:rPr>
              <a:t>(continued)</a:t>
            </a:r>
            <a:endParaRPr lang="ko-KR" altLang="en-US" sz="1600" b="1" dirty="0">
              <a:latin typeface="+mn-ea"/>
              <a:cs typeface="Arial" panose="020B0604020202020204" pitchFamily="34" charset="0"/>
            </a:endParaRPr>
          </a:p>
        </p:txBody>
      </p:sp>
      <p:sp>
        <p:nvSpPr>
          <p:cNvPr id="50" name="모서리가 둥근 직사각형 42">
            <a:extLst>
              <a:ext uri="{FF2B5EF4-FFF2-40B4-BE49-F238E27FC236}">
                <a16:creationId xmlns:a16="http://schemas.microsoft.com/office/drawing/2014/main" id="{2316650E-BAF1-4CD9-9A0C-C42FA5650F20}"/>
              </a:ext>
            </a:extLst>
          </p:cNvPr>
          <p:cNvSpPr/>
          <p:nvPr/>
        </p:nvSpPr>
        <p:spPr>
          <a:xfrm>
            <a:off x="4867135" y="1776474"/>
            <a:ext cx="4172066" cy="4664966"/>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17" name="모서리가 둥근 직사각형 42">
            <a:extLst>
              <a:ext uri="{FF2B5EF4-FFF2-40B4-BE49-F238E27FC236}">
                <a16:creationId xmlns:a16="http://schemas.microsoft.com/office/drawing/2014/main" id="{1FA7649E-D4E5-44D4-A9C1-5B0CE303E296}"/>
              </a:ext>
            </a:extLst>
          </p:cNvPr>
          <p:cNvSpPr/>
          <p:nvPr/>
        </p:nvSpPr>
        <p:spPr>
          <a:xfrm>
            <a:off x="76200" y="1776474"/>
            <a:ext cx="4708547" cy="4673137"/>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46" y="2606578"/>
            <a:ext cx="4564215" cy="2987025"/>
          </a:xfrm>
          <a:prstGeom prst="rect">
            <a:avLst/>
          </a:prstGeom>
        </p:spPr>
      </p:pic>
      <p:sp>
        <p:nvSpPr>
          <p:cNvPr id="24" name="직사각형 23"/>
          <p:cNvSpPr/>
          <p:nvPr/>
        </p:nvSpPr>
        <p:spPr>
          <a:xfrm>
            <a:off x="72828" y="5699878"/>
            <a:ext cx="4695249" cy="415755"/>
          </a:xfrm>
          <a:prstGeom prst="rect">
            <a:avLst/>
          </a:prstGeom>
        </p:spPr>
        <p:txBody>
          <a:bodyPr wrap="square">
            <a:spAutoFit/>
          </a:bodyPr>
          <a:lstStyle/>
          <a:p>
            <a:r>
              <a:rPr lang="en-US" altLang="ko-KR" sz="1051" b="1" dirty="0" smtClean="0">
                <a:latin typeface="+mn-ea"/>
                <a:cs typeface="Arial" panose="020B0604020202020204" pitchFamily="34" charset="0"/>
              </a:rPr>
              <a:t>Fig. </a:t>
            </a:r>
            <a:r>
              <a:rPr lang="en-US" altLang="ko-KR" sz="1051" b="1" dirty="0">
                <a:latin typeface="+mn-ea"/>
                <a:cs typeface="Arial" panose="020B0604020202020204" pitchFamily="34" charset="0"/>
              </a:rPr>
              <a:t>2. </a:t>
            </a:r>
            <a:r>
              <a:rPr lang="en-US" altLang="ko-KR" sz="1051" b="1" dirty="0" err="1">
                <a:latin typeface="+mn-ea"/>
                <a:cs typeface="Arial" panose="020B0604020202020204" pitchFamily="34" charset="0"/>
              </a:rPr>
              <a:t>Circos</a:t>
            </a:r>
            <a:r>
              <a:rPr lang="en-US" altLang="ko-KR" sz="1051" b="1" dirty="0">
                <a:latin typeface="+mn-ea"/>
                <a:cs typeface="Arial" panose="020B0604020202020204" pitchFamily="34" charset="0"/>
              </a:rPr>
              <a:t> plots revealing chromosome profiles of </a:t>
            </a:r>
            <a:r>
              <a:rPr lang="en-US" altLang="ko-KR" sz="1051" b="1" dirty="0" smtClean="0">
                <a:latin typeface="+mn-ea"/>
                <a:cs typeface="Arial" panose="020B0604020202020204" pitchFamily="34" charset="0"/>
              </a:rPr>
              <a:t>missing </a:t>
            </a:r>
            <a:r>
              <a:rPr lang="en-US" altLang="ko-KR" sz="1051" b="1" dirty="0">
                <a:latin typeface="+mn-ea"/>
                <a:cs typeface="Arial" panose="020B0604020202020204" pitchFamily="34" charset="0"/>
              </a:rPr>
              <a:t>protein coding genes recovered in the VGP zebra finch assembly. </a:t>
            </a:r>
            <a:endParaRPr lang="ko-KR" altLang="en-US" sz="1051" dirty="0">
              <a:latin typeface="+mn-ea"/>
              <a:cs typeface="Arial" panose="020B0604020202020204" pitchFamily="34" charset="0"/>
            </a:endParaRPr>
          </a:p>
        </p:txBody>
      </p:sp>
      <p:sp>
        <p:nvSpPr>
          <p:cNvPr id="32" name="사각형: 둥근 모서리 31">
            <a:extLst>
              <a:ext uri="{FF2B5EF4-FFF2-40B4-BE49-F238E27FC236}">
                <a16:creationId xmlns:a16="http://schemas.microsoft.com/office/drawing/2014/main" id="{9A0295D9-3818-4CD8-8883-8F03822D632C}"/>
              </a:ext>
            </a:extLst>
          </p:cNvPr>
          <p:cNvSpPr/>
          <p:nvPr/>
        </p:nvSpPr>
        <p:spPr>
          <a:xfrm>
            <a:off x="357942" y="1635352"/>
            <a:ext cx="4116586"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Zebra finch</a:t>
            </a:r>
            <a:r>
              <a:rPr lang="ko-KR" altLang="en-US" sz="1400" dirty="0">
                <a:latin typeface="+mn-ea"/>
                <a:cs typeface="Arial" panose="020B0604020202020204" pitchFamily="34" charset="0"/>
              </a:rPr>
              <a:t>에서 발견된 소형염색체 </a:t>
            </a:r>
            <a:r>
              <a:rPr lang="en-US" altLang="ko-KR" sz="1400" dirty="0">
                <a:latin typeface="+mn-ea"/>
                <a:cs typeface="Arial" panose="020B0604020202020204" pitchFamily="34" charset="0"/>
              </a:rPr>
              <a:t>29-36</a:t>
            </a:r>
            <a:endParaRPr lang="ko-KR" altLang="en-US" sz="1400" dirty="0">
              <a:latin typeface="+mn-ea"/>
              <a:cs typeface="Arial" panose="020B0604020202020204" pitchFamily="34" charset="0"/>
            </a:endParaRPr>
          </a:p>
        </p:txBody>
      </p:sp>
      <p:grpSp>
        <p:nvGrpSpPr>
          <p:cNvPr id="20" name="그룹 19">
            <a:extLst>
              <a:ext uri="{FF2B5EF4-FFF2-40B4-BE49-F238E27FC236}">
                <a16:creationId xmlns:a16="http://schemas.microsoft.com/office/drawing/2014/main" id="{15F5219B-B56E-46A4-B1A9-A2834935BBC2}"/>
              </a:ext>
            </a:extLst>
          </p:cNvPr>
          <p:cNvGrpSpPr/>
          <p:nvPr/>
        </p:nvGrpSpPr>
        <p:grpSpPr>
          <a:xfrm>
            <a:off x="0" y="0"/>
            <a:ext cx="9144000" cy="521065"/>
            <a:chOff x="0" y="0"/>
            <a:chExt cx="9144000" cy="499930"/>
          </a:xfrm>
        </p:grpSpPr>
        <p:sp>
          <p:nvSpPr>
            <p:cNvPr id="21" name="직사각형 20">
              <a:extLst>
                <a:ext uri="{FF2B5EF4-FFF2-40B4-BE49-F238E27FC236}">
                  <a16:creationId xmlns:a16="http://schemas.microsoft.com/office/drawing/2014/main" id="{43EDAA10-ABF9-461C-9296-4B6DEB610F11}"/>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22" name="한쪽 모서리가 둥근 사각형 32">
              <a:extLst>
                <a:ext uri="{FF2B5EF4-FFF2-40B4-BE49-F238E27FC236}">
                  <a16:creationId xmlns:a16="http://schemas.microsoft.com/office/drawing/2014/main" id="{A3133A0A-EBCA-4124-A63E-F611F30770BA}"/>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3" name="한쪽 모서리가 둥근 사각형 33">
              <a:extLst>
                <a:ext uri="{FF2B5EF4-FFF2-40B4-BE49-F238E27FC236}">
                  <a16:creationId xmlns:a16="http://schemas.microsoft.com/office/drawing/2014/main" id="{51226A95-EF39-4874-B63B-A1D59BDC66F8}"/>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25" name="직사각형 24">
            <a:extLst>
              <a:ext uri="{FF2B5EF4-FFF2-40B4-BE49-F238E27FC236}">
                <a16:creationId xmlns:a16="http://schemas.microsoft.com/office/drawing/2014/main" id="{69ECDB05-2686-439B-8619-3C690B784052}"/>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27" name="모서리가 둥근 직사각형 80">
            <a:extLst>
              <a:ext uri="{FF2B5EF4-FFF2-40B4-BE49-F238E27FC236}">
                <a16:creationId xmlns:a16="http://schemas.microsoft.com/office/drawing/2014/main" id="{F6894BA4-E411-49AF-8C3C-0FAF1E317BE5}"/>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28" name="직사각형 27">
            <a:extLst>
              <a:ext uri="{FF2B5EF4-FFF2-40B4-BE49-F238E27FC236}">
                <a16:creationId xmlns:a16="http://schemas.microsoft.com/office/drawing/2014/main" id="{E0F3DC41-5C14-4A89-8ED5-CB2CF1C60145}"/>
              </a:ext>
            </a:extLst>
          </p:cNvPr>
          <p:cNvSpPr/>
          <p:nvPr/>
        </p:nvSpPr>
        <p:spPr>
          <a:xfrm>
            <a:off x="99057" y="860206"/>
            <a:ext cx="8844708" cy="738664"/>
          </a:xfrm>
          <a:prstGeom prst="rect">
            <a:avLst/>
          </a:prstGeom>
        </p:spPr>
        <p:txBody>
          <a:bodyPr wrap="square">
            <a:spAutoFit/>
          </a:bodyPr>
          <a:lstStyle/>
          <a:p>
            <a:pPr marL="285750" indent="-285750">
              <a:buFont typeface="Wingdings" panose="05000000000000000000" pitchFamily="2" charset="2"/>
              <a:buChar char="§"/>
            </a:pPr>
            <a:r>
              <a:rPr lang="en-US" altLang="ko-KR" sz="1400" b="1" dirty="0">
                <a:latin typeface="+mn-ea"/>
                <a:cs typeface="Arial" panose="020B0604020202020204" pitchFamily="34" charset="0"/>
              </a:rPr>
              <a:t>Zebra</a:t>
            </a:r>
            <a:r>
              <a:rPr lang="ko-KR" altLang="en-US" sz="1400" b="1" dirty="0">
                <a:latin typeface="+mn-ea"/>
                <a:cs typeface="Arial" panose="020B0604020202020204" pitchFamily="34" charset="0"/>
              </a:rPr>
              <a:t> </a:t>
            </a:r>
            <a:r>
              <a:rPr lang="en-US" altLang="ko-KR" sz="1400" b="1" dirty="0">
                <a:latin typeface="+mn-ea"/>
                <a:cs typeface="Arial" panose="020B0604020202020204" pitchFamily="34" charset="0"/>
              </a:rPr>
              <a:t>finch</a:t>
            </a:r>
            <a:r>
              <a:rPr lang="ko-KR" altLang="en-US" sz="1400" b="1" dirty="0">
                <a:latin typeface="+mn-ea"/>
                <a:cs typeface="Arial" panose="020B0604020202020204" pitchFamily="34" charset="0"/>
              </a:rPr>
              <a:t>에서 새롭게 규명한 </a:t>
            </a:r>
            <a:r>
              <a:rPr lang="en-US" altLang="ko-KR" sz="1400" b="1" dirty="0">
                <a:latin typeface="+mn-ea"/>
                <a:cs typeface="Arial" panose="020B0604020202020204" pitchFamily="34" charset="0"/>
              </a:rPr>
              <a:t>8</a:t>
            </a:r>
            <a:r>
              <a:rPr lang="ko-KR" altLang="en-US" sz="1400" b="1" dirty="0">
                <a:latin typeface="+mn-ea"/>
                <a:cs typeface="Arial" panose="020B0604020202020204" pitchFamily="34" charset="0"/>
              </a:rPr>
              <a:t>개의 소형염색체</a:t>
            </a:r>
            <a:r>
              <a:rPr lang="en-US" altLang="ko-KR" sz="1400" b="1" dirty="0">
                <a:latin typeface="+mn-ea"/>
                <a:cs typeface="Arial" panose="020B0604020202020204" pitchFamily="34" charset="0"/>
              </a:rPr>
              <a:t>: </a:t>
            </a:r>
            <a:r>
              <a:rPr lang="ko-KR" altLang="en-US" sz="1400" dirty="0" smtClean="0">
                <a:latin typeface="+mn-ea"/>
                <a:cs typeface="Arial" panose="020B0604020202020204" pitchFamily="34" charset="0"/>
              </a:rPr>
              <a:t>높은 </a:t>
            </a:r>
            <a:r>
              <a:rPr lang="en-US" altLang="ko-KR" sz="1400" dirty="0" smtClean="0">
                <a:latin typeface="+mn-ea"/>
                <a:cs typeface="Arial" panose="020B0604020202020204" pitchFamily="34" charset="0"/>
              </a:rPr>
              <a:t>GC-content,</a:t>
            </a:r>
            <a:r>
              <a:rPr lang="ko-KR" altLang="en-US" sz="1400" dirty="0" smtClean="0">
                <a:latin typeface="+mn-ea"/>
                <a:cs typeface="Arial" panose="020B0604020202020204" pitchFamily="34" charset="0"/>
              </a:rPr>
              <a:t> </a:t>
            </a:r>
            <a:r>
              <a:rPr lang="en-US" altLang="ko-KR" sz="1400" dirty="0" smtClean="0">
                <a:latin typeface="+mn-ea"/>
                <a:cs typeface="Arial" panose="020B0604020202020204" pitchFamily="34" charset="0"/>
              </a:rPr>
              <a:t>repeat content, gene</a:t>
            </a:r>
            <a:r>
              <a:rPr lang="ko-KR" altLang="en-US" sz="1400" dirty="0" smtClean="0">
                <a:latin typeface="+mn-ea"/>
                <a:cs typeface="Arial" panose="020B0604020202020204" pitchFamily="34" charset="0"/>
              </a:rPr>
              <a:t> </a:t>
            </a:r>
            <a:r>
              <a:rPr lang="en-US" altLang="ko-KR" sz="1400" dirty="0" smtClean="0">
                <a:latin typeface="+mn-ea"/>
                <a:cs typeface="Arial" panose="020B0604020202020204" pitchFamily="34" charset="0"/>
              </a:rPr>
              <a:t>density</a:t>
            </a:r>
            <a:endParaRPr lang="en-US" altLang="ko-KR" sz="1400" dirty="0">
              <a:latin typeface="+mn-ea"/>
              <a:cs typeface="Arial" panose="020B0604020202020204" pitchFamily="34" charset="0"/>
            </a:endParaRPr>
          </a:p>
          <a:p>
            <a:pPr marL="285750" indent="-285750">
              <a:buFont typeface="Wingdings" panose="05000000000000000000" pitchFamily="2" charset="2"/>
              <a:buChar char="§"/>
            </a:pPr>
            <a:r>
              <a:rPr lang="en-US" altLang="ko-KR" sz="1400" b="1" dirty="0">
                <a:latin typeface="+mn-ea"/>
                <a:cs typeface="Arial" panose="020B0604020202020204" pitchFamily="34" charset="0"/>
              </a:rPr>
              <a:t>Zebra</a:t>
            </a:r>
            <a:r>
              <a:rPr lang="ko-KR" altLang="en-US" sz="1400" b="1" dirty="0">
                <a:latin typeface="+mn-ea"/>
                <a:cs typeface="Arial" panose="020B0604020202020204" pitchFamily="34" charset="0"/>
              </a:rPr>
              <a:t> </a:t>
            </a:r>
            <a:r>
              <a:rPr lang="en-US" altLang="ko-KR" sz="1400" b="1" dirty="0" smtClean="0">
                <a:latin typeface="+mn-ea"/>
                <a:cs typeface="Arial" panose="020B0604020202020204" pitchFamily="34" charset="0"/>
              </a:rPr>
              <a:t>finch: </a:t>
            </a:r>
            <a:r>
              <a:rPr lang="en-US" altLang="ko-KR" sz="1400" dirty="0" smtClean="0">
                <a:latin typeface="+mn-ea"/>
                <a:cs typeface="Arial" panose="020B0604020202020204" pitchFamily="34" charset="0"/>
              </a:rPr>
              <a:t>574</a:t>
            </a:r>
            <a:r>
              <a:rPr lang="ko-KR" altLang="en-US" sz="1400" dirty="0" smtClean="0">
                <a:latin typeface="+mn-ea"/>
                <a:cs typeface="Arial" panose="020B0604020202020204" pitchFamily="34" charset="0"/>
              </a:rPr>
              <a:t>개의</a:t>
            </a:r>
            <a:r>
              <a:rPr lang="en-US" altLang="ko-KR" sz="1400" dirty="0" smtClean="0">
                <a:latin typeface="+mn-ea"/>
                <a:cs typeface="Arial" panose="020B0604020202020204" pitchFamily="34" charset="0"/>
              </a:rPr>
              <a:t> </a:t>
            </a:r>
            <a:r>
              <a:rPr lang="ko-KR" altLang="en-US" sz="1400" dirty="0" smtClean="0">
                <a:latin typeface="+mn-ea"/>
                <a:cs typeface="Arial" panose="020B0604020202020204" pitchFamily="34" charset="0"/>
              </a:rPr>
              <a:t>유전자 새롭게 발견</a:t>
            </a:r>
            <a:endParaRPr lang="en-US" altLang="ko-KR" sz="1400" dirty="0" smtClean="0">
              <a:latin typeface="+mn-ea"/>
              <a:cs typeface="Arial" panose="020B0604020202020204" pitchFamily="34" charset="0"/>
            </a:endParaRPr>
          </a:p>
          <a:p>
            <a:pPr marL="285750" indent="-285750">
              <a:buFont typeface="Wingdings" panose="05000000000000000000" pitchFamily="2" charset="2"/>
              <a:buChar char="§"/>
            </a:pPr>
            <a:r>
              <a:rPr lang="en-US" altLang="ko-KR" sz="1400" b="1" dirty="0" smtClean="0">
                <a:latin typeface="+mn-ea"/>
                <a:cs typeface="Arial" panose="020B0604020202020204" pitchFamily="34" charset="0"/>
              </a:rPr>
              <a:t>Anna’s</a:t>
            </a:r>
            <a:r>
              <a:rPr lang="ko-KR" altLang="en-US" sz="1400" b="1" dirty="0" smtClean="0">
                <a:latin typeface="+mn-ea"/>
                <a:cs typeface="Arial" panose="020B0604020202020204" pitchFamily="34" charset="0"/>
              </a:rPr>
              <a:t> </a:t>
            </a:r>
            <a:r>
              <a:rPr lang="en-US" altLang="ko-KR" sz="1400" b="1" dirty="0" smtClean="0">
                <a:latin typeface="+mn-ea"/>
                <a:cs typeface="Arial" panose="020B0604020202020204" pitchFamily="34" charset="0"/>
              </a:rPr>
              <a:t>hummingbird: </a:t>
            </a:r>
            <a:r>
              <a:rPr lang="en-US" altLang="ko-KR" sz="1400" dirty="0">
                <a:latin typeface="+mn-ea"/>
                <a:cs typeface="Arial" panose="020B0604020202020204" pitchFamily="34" charset="0"/>
              </a:rPr>
              <a:t>VGP </a:t>
            </a:r>
            <a:r>
              <a:rPr lang="ko-KR" altLang="en-US" sz="1400" dirty="0">
                <a:latin typeface="+mn-ea"/>
                <a:cs typeface="Arial" panose="020B0604020202020204" pitchFamily="34" charset="0"/>
              </a:rPr>
              <a:t>유전체에서 조립에 실패한 </a:t>
            </a:r>
            <a:r>
              <a:rPr lang="en-US" altLang="ko-KR" sz="1400" dirty="0">
                <a:latin typeface="+mn-ea"/>
                <a:cs typeface="Arial" panose="020B0604020202020204" pitchFamily="34" charset="0"/>
              </a:rPr>
              <a:t>16</a:t>
            </a:r>
            <a:r>
              <a:rPr lang="ko-KR" altLang="en-US" sz="1400" dirty="0">
                <a:latin typeface="+mn-ea"/>
                <a:cs typeface="Arial" panose="020B0604020202020204" pitchFamily="34" charset="0"/>
              </a:rPr>
              <a:t>번 염색체의 흔적을 </a:t>
            </a:r>
            <a:r>
              <a:rPr lang="ko-KR" altLang="en-US" sz="1400" dirty="0" smtClean="0">
                <a:latin typeface="+mn-ea"/>
                <a:cs typeface="Arial" panose="020B0604020202020204" pitchFamily="34" charset="0"/>
              </a:rPr>
              <a:t>발견</a:t>
            </a:r>
            <a:endParaRPr lang="en-US" altLang="ko-KR" sz="1400" dirty="0">
              <a:solidFill>
                <a:schemeClr val="tx1"/>
              </a:solidFill>
              <a:latin typeface="+mn-ea"/>
              <a:cs typeface="Arial" panose="020B0604020202020204" pitchFamily="34" charset="0"/>
            </a:endParaRPr>
          </a:p>
        </p:txBody>
      </p:sp>
      <p:sp>
        <p:nvSpPr>
          <p:cNvPr id="30" name="직사각형 29">
            <a:extLst>
              <a:ext uri="{FF2B5EF4-FFF2-40B4-BE49-F238E27FC236}">
                <a16:creationId xmlns:a16="http://schemas.microsoft.com/office/drawing/2014/main" id="{45C9902A-DB91-4EB4-BAD4-1E99863E75E6}"/>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34" name="그림 33">
            <a:extLst>
              <a:ext uri="{FF2B5EF4-FFF2-40B4-BE49-F238E27FC236}">
                <a16:creationId xmlns:a16="http://schemas.microsoft.com/office/drawing/2014/main" id="{85334306-C593-41BA-AD86-202D318237AE}"/>
              </a:ext>
            </a:extLst>
          </p:cNvPr>
          <p:cNvPicPr>
            <a:picLocks noChangeAspect="1"/>
          </p:cNvPicPr>
          <p:nvPr/>
        </p:nvPicPr>
        <p:blipFill>
          <a:blip r:embed="rId3"/>
          <a:stretch>
            <a:fillRect/>
          </a:stretch>
        </p:blipFill>
        <p:spPr>
          <a:xfrm>
            <a:off x="4849097" y="2272954"/>
            <a:ext cx="4125753" cy="3375209"/>
          </a:xfrm>
          <a:prstGeom prst="rect">
            <a:avLst/>
          </a:prstGeom>
        </p:spPr>
      </p:pic>
      <p:sp>
        <p:nvSpPr>
          <p:cNvPr id="36" name="직사각형 35">
            <a:extLst>
              <a:ext uri="{FF2B5EF4-FFF2-40B4-BE49-F238E27FC236}">
                <a16:creationId xmlns:a16="http://schemas.microsoft.com/office/drawing/2014/main" id="{A7CEF973-8FCB-4ECD-8A72-CECB9CCBABA0}"/>
              </a:ext>
            </a:extLst>
          </p:cNvPr>
          <p:cNvSpPr/>
          <p:nvPr/>
        </p:nvSpPr>
        <p:spPr>
          <a:xfrm>
            <a:off x="4953897" y="5710482"/>
            <a:ext cx="4020953" cy="415755"/>
          </a:xfrm>
          <a:prstGeom prst="rect">
            <a:avLst/>
          </a:prstGeom>
        </p:spPr>
        <p:txBody>
          <a:bodyPr wrap="square">
            <a:spAutoFit/>
          </a:bodyPr>
          <a:lstStyle/>
          <a:p>
            <a:r>
              <a:rPr lang="en-US" altLang="ko-KR" sz="1051" b="1" dirty="0">
                <a:latin typeface="+mn-ea"/>
                <a:cs typeface="Arial" panose="020B0604020202020204" pitchFamily="34" charset="0"/>
              </a:rPr>
              <a:t>Extended</a:t>
            </a:r>
            <a:r>
              <a:rPr lang="ko-KR" altLang="en-US" sz="1051" b="1" dirty="0">
                <a:latin typeface="+mn-ea"/>
                <a:cs typeface="Arial" panose="020B0604020202020204" pitchFamily="34" charset="0"/>
              </a:rPr>
              <a:t> </a:t>
            </a:r>
            <a:r>
              <a:rPr lang="en-US" altLang="ko-KR" sz="1051" b="1" dirty="0">
                <a:latin typeface="+mn-ea"/>
                <a:cs typeface="Arial" panose="020B0604020202020204" pitchFamily="34" charset="0"/>
              </a:rPr>
              <a:t>Data</a:t>
            </a:r>
            <a:r>
              <a:rPr lang="ko-KR" altLang="en-US" sz="1051" b="1" dirty="0">
                <a:latin typeface="+mn-ea"/>
                <a:cs typeface="Arial" panose="020B0604020202020204" pitchFamily="34" charset="0"/>
              </a:rPr>
              <a:t> </a:t>
            </a:r>
            <a:r>
              <a:rPr lang="en-US" altLang="ko-KR" sz="1051" b="1" dirty="0">
                <a:latin typeface="+mn-ea"/>
                <a:cs typeface="Arial" panose="020B0604020202020204" pitchFamily="34" charset="0"/>
              </a:rPr>
              <a:t>Fig.</a:t>
            </a:r>
            <a:r>
              <a:rPr lang="ko-KR" altLang="en-US" sz="1051" b="1" dirty="0">
                <a:latin typeface="+mn-ea"/>
                <a:cs typeface="Arial" panose="020B0604020202020204" pitchFamily="34" charset="0"/>
              </a:rPr>
              <a:t> </a:t>
            </a:r>
            <a:r>
              <a:rPr lang="en-US" altLang="ko-KR" sz="1051" b="1" dirty="0">
                <a:latin typeface="+mn-ea"/>
                <a:cs typeface="Arial" panose="020B0604020202020204" pitchFamily="34" charset="0"/>
              </a:rPr>
              <a:t>3. Missing sequences in Anna’s hummingbird assembly. </a:t>
            </a:r>
            <a:endParaRPr lang="ko-KR" altLang="en-US" sz="1051" dirty="0">
              <a:latin typeface="+mn-ea"/>
              <a:cs typeface="Arial" panose="020B0604020202020204" pitchFamily="34" charset="0"/>
            </a:endParaRPr>
          </a:p>
        </p:txBody>
      </p:sp>
      <p:sp>
        <p:nvSpPr>
          <p:cNvPr id="49" name="사각형: 둥근 모서리 48">
            <a:extLst>
              <a:ext uri="{FF2B5EF4-FFF2-40B4-BE49-F238E27FC236}">
                <a16:creationId xmlns:a16="http://schemas.microsoft.com/office/drawing/2014/main" id="{CA0A4FD9-6D73-43CA-9339-5BD448F3B896}"/>
              </a:ext>
            </a:extLst>
          </p:cNvPr>
          <p:cNvSpPr/>
          <p:nvPr/>
        </p:nvSpPr>
        <p:spPr>
          <a:xfrm>
            <a:off x="4978029" y="1629804"/>
            <a:ext cx="3972689"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Anna’s hummingbird</a:t>
            </a:r>
            <a:r>
              <a:rPr lang="ko-KR" altLang="en-US" sz="1400" dirty="0">
                <a:latin typeface="+mn-ea"/>
                <a:cs typeface="Arial" panose="020B0604020202020204" pitchFamily="34" charset="0"/>
              </a:rPr>
              <a:t>의 소실된 유전체 영역</a:t>
            </a:r>
          </a:p>
        </p:txBody>
      </p:sp>
      <p:sp>
        <p:nvSpPr>
          <p:cNvPr id="4" name="슬라이드 번호 개체 틀 3">
            <a:extLst>
              <a:ext uri="{FF2B5EF4-FFF2-40B4-BE49-F238E27FC236}">
                <a16:creationId xmlns:a16="http://schemas.microsoft.com/office/drawing/2014/main" id="{3E7FBF94-EAAD-4BDE-98FE-B97B106476FC}"/>
              </a:ext>
            </a:extLst>
          </p:cNvPr>
          <p:cNvSpPr>
            <a:spLocks noGrp="1"/>
          </p:cNvSpPr>
          <p:nvPr>
            <p:ph type="sldNum" sz="quarter" idx="12"/>
          </p:nvPr>
        </p:nvSpPr>
        <p:spPr/>
        <p:txBody>
          <a:bodyPr/>
          <a:lstStyle/>
          <a:p>
            <a:fld id="{CF44F4BD-9264-458E-B7DB-27B4DAB2BFAE}" type="slidenum">
              <a:rPr lang="ko-KR" altLang="en-US" smtClean="0"/>
              <a:t>14</a:t>
            </a:fld>
            <a:endParaRPr lang="ko-KR" altLang="en-US"/>
          </a:p>
        </p:txBody>
      </p:sp>
    </p:spTree>
    <p:extLst>
      <p:ext uri="{BB962C8B-B14F-4D97-AF65-F5344CB8AC3E}">
        <p14:creationId xmlns:p14="http://schemas.microsoft.com/office/powerpoint/2010/main" val="1291778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a:extLst>
              <a:ext uri="{FF2B5EF4-FFF2-40B4-BE49-F238E27FC236}">
                <a16:creationId xmlns:a16="http://schemas.microsoft.com/office/drawing/2014/main" id="{6F2DC74A-71A2-4644-880C-0515CAE7FF3C}"/>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16" name="모서리가 둥근 직사각형 42">
            <a:extLst>
              <a:ext uri="{FF2B5EF4-FFF2-40B4-BE49-F238E27FC236}">
                <a16:creationId xmlns:a16="http://schemas.microsoft.com/office/drawing/2014/main" id="{AD50CE51-ADC2-402B-8C2B-A15672F7262D}"/>
              </a:ext>
            </a:extLst>
          </p:cNvPr>
          <p:cNvSpPr/>
          <p:nvPr/>
        </p:nvSpPr>
        <p:spPr>
          <a:xfrm>
            <a:off x="71662" y="1739143"/>
            <a:ext cx="8973281" cy="4755945"/>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graphicFrame>
        <p:nvGraphicFramePr>
          <p:cNvPr id="4" name="표 3"/>
          <p:cNvGraphicFramePr>
            <a:graphicFrameLocks noGrp="1"/>
          </p:cNvGraphicFramePr>
          <p:nvPr>
            <p:extLst>
              <p:ext uri="{D42A27DB-BD31-4B8C-83A1-F6EECF244321}">
                <p14:modId xmlns:p14="http://schemas.microsoft.com/office/powerpoint/2010/main" val="1062466471"/>
              </p:ext>
            </p:extLst>
          </p:nvPr>
        </p:nvGraphicFramePr>
        <p:xfrm>
          <a:off x="299581" y="3168530"/>
          <a:ext cx="3912342" cy="1990984"/>
        </p:xfrm>
        <a:graphic>
          <a:graphicData uri="http://schemas.openxmlformats.org/drawingml/2006/table">
            <a:tbl>
              <a:tblPr/>
              <a:tblGrid>
                <a:gridCol w="757238">
                  <a:extLst>
                    <a:ext uri="{9D8B030D-6E8A-4147-A177-3AD203B41FA5}">
                      <a16:colId xmlns:a16="http://schemas.microsoft.com/office/drawing/2014/main" val="1029510936"/>
                    </a:ext>
                  </a:extLst>
                </a:gridCol>
                <a:gridCol w="353735">
                  <a:extLst>
                    <a:ext uri="{9D8B030D-6E8A-4147-A177-3AD203B41FA5}">
                      <a16:colId xmlns:a16="http://schemas.microsoft.com/office/drawing/2014/main" val="2425755323"/>
                    </a:ext>
                  </a:extLst>
                </a:gridCol>
                <a:gridCol w="370364">
                  <a:extLst>
                    <a:ext uri="{9D8B030D-6E8A-4147-A177-3AD203B41FA5}">
                      <a16:colId xmlns:a16="http://schemas.microsoft.com/office/drawing/2014/main" val="2868802635"/>
                    </a:ext>
                  </a:extLst>
                </a:gridCol>
                <a:gridCol w="532114">
                  <a:extLst>
                    <a:ext uri="{9D8B030D-6E8A-4147-A177-3AD203B41FA5}">
                      <a16:colId xmlns:a16="http://schemas.microsoft.com/office/drawing/2014/main" val="2827485385"/>
                    </a:ext>
                  </a:extLst>
                </a:gridCol>
                <a:gridCol w="641942">
                  <a:extLst>
                    <a:ext uri="{9D8B030D-6E8A-4147-A177-3AD203B41FA5}">
                      <a16:colId xmlns:a16="http://schemas.microsoft.com/office/drawing/2014/main" val="283403940"/>
                    </a:ext>
                  </a:extLst>
                </a:gridCol>
                <a:gridCol w="576525">
                  <a:extLst>
                    <a:ext uri="{9D8B030D-6E8A-4147-A177-3AD203B41FA5}">
                      <a16:colId xmlns:a16="http://schemas.microsoft.com/office/drawing/2014/main" val="1581612204"/>
                    </a:ext>
                  </a:extLst>
                </a:gridCol>
                <a:gridCol w="680424">
                  <a:extLst>
                    <a:ext uri="{9D8B030D-6E8A-4147-A177-3AD203B41FA5}">
                      <a16:colId xmlns:a16="http://schemas.microsoft.com/office/drawing/2014/main" val="388687680"/>
                    </a:ext>
                  </a:extLst>
                </a:gridCol>
              </a:tblGrid>
              <a:tr h="355914">
                <a:tc gridSpan="3">
                  <a:txBody>
                    <a:bodyPr/>
                    <a:lstStyle/>
                    <a:p>
                      <a:pPr algn="ctr" fontAlgn="ctr"/>
                      <a:r>
                        <a:rPr 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Species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Zebra finch</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Anna’s</a:t>
                      </a:r>
                    </a:p>
                    <a:p>
                      <a:pPr algn="ctr" fontAlgn="ctr"/>
                      <a:r>
                        <a:rPr 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hummingbird</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Platypus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Climbing</a:t>
                      </a:r>
                    </a:p>
                    <a:p>
                      <a:pPr algn="ctr" fontAlgn="ctr"/>
                      <a:r>
                        <a:rPr lang="en-US" sz="800" b="0" i="0" u="none" strike="noStrike" dirty="0">
                          <a:solidFill>
                            <a:srgbClr val="FFFFFF"/>
                          </a:solidFill>
                          <a:effectLst/>
                          <a:latin typeface="Arial" panose="020B0604020202020204" pitchFamily="34" charset="0"/>
                          <a:ea typeface="맑은 고딕" panose="020B0503020000020004" pitchFamily="50" charset="-127"/>
                          <a:cs typeface="Arial" panose="020B0604020202020204" pitchFamily="34" charset="0"/>
                        </a:rPr>
                        <a:t>perch</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826454330"/>
                  </a:ext>
                </a:extLst>
              </a:tr>
              <a:tr h="184648">
                <a:tc gridSpan="3">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Total</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13,781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8,221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20,132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3,479</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61397340"/>
                  </a:ext>
                </a:extLst>
              </a:tr>
              <a:tr h="184648">
                <a:tc rowSpan="2">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Included in</a:t>
                      </a:r>
                    </a:p>
                    <a:p>
                      <a:pPr algn="ctr" fontAlgn="ctr"/>
                      <a:r>
                        <a:rPr lang="en-US" sz="800" b="0" i="0" u="none" strike="noStrike" baseline="0"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 </a:t>
                      </a: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completely</a:t>
                      </a:r>
                      <a:b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missing genes?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Yes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3,695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141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354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178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43840557"/>
                  </a:ext>
                </a:extLst>
              </a:tr>
              <a:tr h="342534">
                <a:tc vMerge="1">
                  <a:txBody>
                    <a:bodyPr/>
                    <a:lstStyle/>
                    <a:p>
                      <a:pPr latinLnBrk="1"/>
                      <a:endParaRPr lang="ko-KR" altLang="en-US"/>
                    </a:p>
                  </a:txBody>
                  <a:tcPr/>
                </a:tc>
                <a:tc gridSpan="2">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No</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10,086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8,080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19,778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3,301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08727481"/>
                  </a:ext>
                </a:extLst>
              </a:tr>
              <a:tr h="184648">
                <a:tc rowSpan="5">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Exon</a:t>
                      </a:r>
                      <a:b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position</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5'UTR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2,818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5,402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4,868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567</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11062948"/>
                  </a:ext>
                </a:extLst>
              </a:tr>
              <a:tr h="184648">
                <a:tc vMerge="1">
                  <a:txBody>
                    <a:bodyPr/>
                    <a:lstStyle/>
                    <a:p>
                      <a:pPr latinLnBrk="1"/>
                      <a:endParaRPr lang="ko-KR" altLang="en-US"/>
                    </a:p>
                  </a:txBody>
                  <a:tcPr/>
                </a:tc>
                <a:tc rowSpan="3">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Coding</a:t>
                      </a:r>
                      <a:b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b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exon</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First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2,170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4,150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3,876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445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48321782"/>
                  </a:ext>
                </a:extLst>
              </a:tr>
              <a:tr h="184648">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Internal</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9,679</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1,602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13,206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2,395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3009151"/>
                  </a:ext>
                </a:extLst>
              </a:tr>
              <a:tr h="184648">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Last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816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190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1,046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274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82884549"/>
                  </a:ext>
                </a:extLst>
              </a:tr>
              <a:tr h="184648">
                <a:tc vMerge="1">
                  <a:txBody>
                    <a:bodyPr/>
                    <a:lstStyle/>
                    <a:p>
                      <a:pPr latinLnBrk="1"/>
                      <a:endParaRPr lang="ko-KR" altLang="en-US"/>
                    </a:p>
                  </a:txBody>
                  <a:tcPr/>
                </a:tc>
                <a:tc gridSpan="2">
                  <a:txBody>
                    <a:bodyPr/>
                    <a:lstStyle/>
                    <a:p>
                      <a:pPr algn="ctr" fontAlgn="ctr"/>
                      <a:r>
                        <a:rPr lang="en-US"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3'UTR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783</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120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952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800" b="0" i="0" u="none" strike="noStrike" dirty="0">
                          <a:solidFill>
                            <a:srgbClr val="000000"/>
                          </a:solidFill>
                          <a:effectLst/>
                          <a:latin typeface="Arial" panose="020B0604020202020204" pitchFamily="34" charset="0"/>
                          <a:ea typeface="맑은 고딕" panose="020B0503020000020004" pitchFamily="50" charset="-127"/>
                          <a:cs typeface="Arial" panose="020B0604020202020204" pitchFamily="34" charset="0"/>
                        </a:rPr>
                        <a:t>251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94639963"/>
                  </a:ext>
                </a:extLst>
              </a:tr>
            </a:tbl>
          </a:graphicData>
        </a:graphic>
      </p:graphicFrame>
      <p:sp>
        <p:nvSpPr>
          <p:cNvPr id="31" name="사각형: 둥근 모서리 30">
            <a:extLst>
              <a:ext uri="{FF2B5EF4-FFF2-40B4-BE49-F238E27FC236}">
                <a16:creationId xmlns:a16="http://schemas.microsoft.com/office/drawing/2014/main" id="{D8BB545C-71F4-4470-B5AF-36CC24498664}"/>
              </a:ext>
            </a:extLst>
          </p:cNvPr>
          <p:cNvSpPr/>
          <p:nvPr/>
        </p:nvSpPr>
        <p:spPr>
          <a:xfrm>
            <a:off x="222675" y="1601634"/>
            <a:ext cx="2432566"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atin typeface="+mn-ea"/>
                <a:cs typeface="Arial" panose="020B0604020202020204" pitchFamily="34" charset="0"/>
              </a:rPr>
              <a:t>유전자 내 허위 소실된 영역</a:t>
            </a:r>
          </a:p>
        </p:txBody>
      </p:sp>
      <p:pic>
        <p:nvPicPr>
          <p:cNvPr id="6" name="그림 5">
            <a:extLst>
              <a:ext uri="{FF2B5EF4-FFF2-40B4-BE49-F238E27FC236}">
                <a16:creationId xmlns:a16="http://schemas.microsoft.com/office/drawing/2014/main" id="{2DD97DF9-0A9E-4EEA-88E0-40F86B933F2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356838" y="1882236"/>
            <a:ext cx="4622809" cy="4317189"/>
          </a:xfrm>
          <a:prstGeom prst="rect">
            <a:avLst/>
          </a:prstGeom>
        </p:spPr>
      </p:pic>
      <p:sp>
        <p:nvSpPr>
          <p:cNvPr id="2" name="직사각형 1"/>
          <p:cNvSpPr/>
          <p:nvPr/>
        </p:nvSpPr>
        <p:spPr>
          <a:xfrm>
            <a:off x="222674" y="1931839"/>
            <a:ext cx="4180087" cy="954107"/>
          </a:xfrm>
          <a:prstGeom prst="rect">
            <a:avLst/>
          </a:prstGeom>
        </p:spPr>
        <p:txBody>
          <a:bodyPr wrap="square">
            <a:spAutoFit/>
          </a:bodyPr>
          <a:lstStyle/>
          <a:p>
            <a:r>
              <a:rPr lang="ko-KR" altLang="en-US" sz="1400" b="1" dirty="0">
                <a:latin typeface="+mn-ea"/>
              </a:rPr>
              <a:t>허위 소실된 유전자의 특징</a:t>
            </a:r>
            <a:r>
              <a:rPr lang="en-US" altLang="ko-KR" sz="1400" b="1" dirty="0">
                <a:latin typeface="+mn-ea"/>
              </a:rPr>
              <a:t>: </a:t>
            </a:r>
            <a:r>
              <a:rPr lang="ko-KR" altLang="en-US" sz="1400" dirty="0" smtClean="0">
                <a:latin typeface="+mn-ea"/>
              </a:rPr>
              <a:t>높은 </a:t>
            </a:r>
            <a:r>
              <a:rPr lang="en-US" altLang="ko-KR" sz="1400" dirty="0" smtClean="0">
                <a:latin typeface="+mn-ea"/>
              </a:rPr>
              <a:t>GC-content</a:t>
            </a:r>
            <a:endParaRPr lang="en-US" altLang="ko-KR" sz="1400" dirty="0">
              <a:latin typeface="+mn-ea"/>
            </a:endParaRPr>
          </a:p>
          <a:p>
            <a:endParaRPr lang="en-US" altLang="ko-KR" sz="1400" b="1" dirty="0" smtClean="0">
              <a:latin typeface="+mn-ea"/>
            </a:endParaRPr>
          </a:p>
          <a:p>
            <a:r>
              <a:rPr lang="ko-KR" altLang="en-US" sz="1400" b="1" dirty="0" smtClean="0">
                <a:latin typeface="+mn-ea"/>
              </a:rPr>
              <a:t>양</a:t>
            </a:r>
            <a:r>
              <a:rPr lang="en-US" altLang="ko-KR" sz="1400" b="1" dirty="0">
                <a:latin typeface="+mn-ea"/>
              </a:rPr>
              <a:t>: </a:t>
            </a:r>
            <a:r>
              <a:rPr lang="ko-KR" altLang="en-US" sz="1400" dirty="0" err="1">
                <a:latin typeface="+mn-ea"/>
              </a:rPr>
              <a:t>엑손</a:t>
            </a:r>
            <a:r>
              <a:rPr lang="ko-KR" altLang="en-US" sz="1400" dirty="0">
                <a:latin typeface="+mn-ea"/>
              </a:rPr>
              <a:t> 및 </a:t>
            </a:r>
            <a:r>
              <a:rPr lang="ko-KR" altLang="en-US" sz="1400" dirty="0" err="1">
                <a:latin typeface="+mn-ea"/>
              </a:rPr>
              <a:t>인트론의</a:t>
            </a:r>
            <a:r>
              <a:rPr lang="ko-KR" altLang="en-US" sz="1400" dirty="0">
                <a:latin typeface="+mn-ea"/>
              </a:rPr>
              <a:t> </a:t>
            </a:r>
            <a:r>
              <a:rPr lang="en-US" altLang="ko-KR" sz="1400" dirty="0">
                <a:latin typeface="+mn-ea"/>
              </a:rPr>
              <a:t>5-13%</a:t>
            </a:r>
            <a:r>
              <a:rPr lang="ko-KR" altLang="en-US" sz="1400" dirty="0">
                <a:latin typeface="+mn-ea"/>
              </a:rPr>
              <a:t>가 이전 유전체에서 </a:t>
            </a:r>
            <a:r>
              <a:rPr lang="ko-KR" altLang="en-US" sz="1400" dirty="0" smtClean="0">
                <a:latin typeface="+mn-ea"/>
              </a:rPr>
              <a:t>누락 </a:t>
            </a:r>
            <a:r>
              <a:rPr lang="en-US" altLang="ko-KR" sz="1400" dirty="0" smtClean="0">
                <a:latin typeface="+mn-ea"/>
              </a:rPr>
              <a:t>(</a:t>
            </a:r>
            <a:r>
              <a:rPr lang="ko-KR" altLang="en-US" sz="1400" dirty="0" err="1" smtClean="0">
                <a:latin typeface="+mn-ea"/>
              </a:rPr>
              <a:t>엑손의</a:t>
            </a:r>
            <a:r>
              <a:rPr lang="ko-KR" altLang="en-US" sz="1400" dirty="0" smtClean="0">
                <a:latin typeface="+mn-ea"/>
              </a:rPr>
              <a:t> 경우 </a:t>
            </a:r>
            <a:r>
              <a:rPr lang="en-US" altLang="ko-KR" sz="1400" dirty="0" smtClean="0">
                <a:latin typeface="+mn-ea"/>
              </a:rPr>
              <a:t>3,479-20,132</a:t>
            </a:r>
            <a:r>
              <a:rPr lang="ko-KR" altLang="en-US" sz="1400" dirty="0" smtClean="0">
                <a:latin typeface="+mn-ea"/>
              </a:rPr>
              <a:t>개가 완전히 누락</a:t>
            </a:r>
            <a:r>
              <a:rPr lang="en-US" altLang="ko-KR" sz="1400" dirty="0" smtClean="0">
                <a:latin typeface="+mn-ea"/>
              </a:rPr>
              <a:t>)</a:t>
            </a:r>
            <a:endParaRPr lang="en-US" altLang="ko-KR" sz="1400" dirty="0">
              <a:latin typeface="+mn-ea"/>
            </a:endParaRPr>
          </a:p>
        </p:txBody>
      </p:sp>
      <p:sp>
        <p:nvSpPr>
          <p:cNvPr id="23" name="직사각형 22"/>
          <p:cNvSpPr/>
          <p:nvPr/>
        </p:nvSpPr>
        <p:spPr>
          <a:xfrm>
            <a:off x="4390799" y="6115873"/>
            <a:ext cx="4547130" cy="254044"/>
          </a:xfrm>
          <a:prstGeom prst="rect">
            <a:avLst/>
          </a:prstGeom>
        </p:spPr>
        <p:txBody>
          <a:bodyPr wrap="square">
            <a:spAutoFit/>
          </a:bodyPr>
          <a:lstStyle/>
          <a:p>
            <a:r>
              <a:rPr lang="en-US" altLang="ko-KR" sz="1051" b="1" dirty="0" smtClean="0">
                <a:latin typeface="+mn-ea"/>
                <a:cs typeface="Arial" panose="020B0604020202020204" pitchFamily="34" charset="0"/>
              </a:rPr>
              <a:t>Fig. </a:t>
            </a:r>
            <a:r>
              <a:rPr lang="en-US" altLang="ko-KR" sz="1051" b="1" dirty="0">
                <a:latin typeface="+mn-ea"/>
                <a:cs typeface="Arial" panose="020B0604020202020204" pitchFamily="34" charset="0"/>
              </a:rPr>
              <a:t>3. Amount and characteristics of missing genes and exons. </a:t>
            </a:r>
            <a:endParaRPr lang="ko-KR" altLang="en-US" sz="1051" dirty="0">
              <a:latin typeface="+mn-ea"/>
              <a:cs typeface="Arial" panose="020B0604020202020204" pitchFamily="34" charset="0"/>
            </a:endParaRPr>
          </a:p>
        </p:txBody>
      </p:sp>
      <p:sp>
        <p:nvSpPr>
          <p:cNvPr id="22" name="TextBox 21">
            <a:extLst>
              <a:ext uri="{FF2B5EF4-FFF2-40B4-BE49-F238E27FC236}">
                <a16:creationId xmlns:a16="http://schemas.microsoft.com/office/drawing/2014/main" id="{9D4BE00F-3925-452D-82FB-A4626FE8F41D}"/>
              </a:ext>
            </a:extLst>
          </p:cNvPr>
          <p:cNvSpPr txBox="1"/>
          <p:nvPr/>
        </p:nvSpPr>
        <p:spPr>
          <a:xfrm>
            <a:off x="188715" y="521067"/>
            <a:ext cx="6663189"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결과 </a:t>
            </a:r>
            <a:r>
              <a:rPr lang="en-US" altLang="ko-KR" sz="1600" b="1" dirty="0">
                <a:solidFill>
                  <a:srgbClr val="0079BC"/>
                </a:solidFill>
                <a:latin typeface="+mn-ea"/>
                <a:cs typeface="Arial" panose="020B0604020202020204" pitchFamily="34" charset="0"/>
              </a:rPr>
              <a:t>(3/6)</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ko-KR" altLang="en-US" sz="1600" b="1" dirty="0">
                <a:latin typeface="+mn-ea"/>
                <a:cs typeface="Arial" panose="020B0604020202020204" pitchFamily="34" charset="0"/>
              </a:rPr>
              <a:t>유전자</a:t>
            </a:r>
            <a:r>
              <a:rPr lang="en-US" altLang="ko-KR" sz="1600" b="1" dirty="0">
                <a:latin typeface="+mn-ea"/>
                <a:cs typeface="Arial" panose="020B0604020202020204" pitchFamily="34" charset="0"/>
              </a:rPr>
              <a:t> </a:t>
            </a:r>
            <a:r>
              <a:rPr lang="ko-KR" altLang="en-US" sz="1600" b="1" dirty="0">
                <a:latin typeface="+mn-ea"/>
                <a:cs typeface="Arial" panose="020B0604020202020204" pitchFamily="34" charset="0"/>
              </a:rPr>
              <a:t>주변 허위 소실된 영역의 양과 특징</a:t>
            </a:r>
          </a:p>
        </p:txBody>
      </p:sp>
      <p:grpSp>
        <p:nvGrpSpPr>
          <p:cNvPr id="24" name="그룹 23">
            <a:extLst>
              <a:ext uri="{FF2B5EF4-FFF2-40B4-BE49-F238E27FC236}">
                <a16:creationId xmlns:a16="http://schemas.microsoft.com/office/drawing/2014/main" id="{55C5A68D-0B26-4D91-B628-6A8FFE07D3FE}"/>
              </a:ext>
            </a:extLst>
          </p:cNvPr>
          <p:cNvGrpSpPr/>
          <p:nvPr/>
        </p:nvGrpSpPr>
        <p:grpSpPr>
          <a:xfrm>
            <a:off x="0" y="0"/>
            <a:ext cx="9144000" cy="521065"/>
            <a:chOff x="0" y="0"/>
            <a:chExt cx="9144000" cy="499930"/>
          </a:xfrm>
        </p:grpSpPr>
        <p:sp>
          <p:nvSpPr>
            <p:cNvPr id="25" name="직사각형 24">
              <a:extLst>
                <a:ext uri="{FF2B5EF4-FFF2-40B4-BE49-F238E27FC236}">
                  <a16:creationId xmlns:a16="http://schemas.microsoft.com/office/drawing/2014/main" id="{F2D37223-0FAE-4F1C-8C6A-1C6CD1798378}"/>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26" name="한쪽 모서리가 둥근 사각형 32">
              <a:extLst>
                <a:ext uri="{FF2B5EF4-FFF2-40B4-BE49-F238E27FC236}">
                  <a16:creationId xmlns:a16="http://schemas.microsoft.com/office/drawing/2014/main" id="{BB8E3822-3EA2-4604-B84E-0D25BE5E325E}"/>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7" name="한쪽 모서리가 둥근 사각형 33">
              <a:extLst>
                <a:ext uri="{FF2B5EF4-FFF2-40B4-BE49-F238E27FC236}">
                  <a16:creationId xmlns:a16="http://schemas.microsoft.com/office/drawing/2014/main" id="{3DA387F7-E387-466D-B4F2-62AFBE5A62C0}"/>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28" name="직사각형 27">
            <a:extLst>
              <a:ext uri="{FF2B5EF4-FFF2-40B4-BE49-F238E27FC236}">
                <a16:creationId xmlns:a16="http://schemas.microsoft.com/office/drawing/2014/main" id="{60C0147B-984D-4C36-9243-C1A07D3B551F}"/>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43" name="모서리가 둥근 직사각형 80">
            <a:extLst>
              <a:ext uri="{FF2B5EF4-FFF2-40B4-BE49-F238E27FC236}">
                <a16:creationId xmlns:a16="http://schemas.microsoft.com/office/drawing/2014/main" id="{F5C52099-F83A-4C6B-ABFA-10ED60789BB0}"/>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mn-ea"/>
              <a:cs typeface="Arial" panose="020B0604020202020204" pitchFamily="34" charset="0"/>
            </a:endParaRPr>
          </a:p>
        </p:txBody>
      </p:sp>
      <p:sp>
        <p:nvSpPr>
          <p:cNvPr id="44" name="직사각형 43">
            <a:extLst>
              <a:ext uri="{FF2B5EF4-FFF2-40B4-BE49-F238E27FC236}">
                <a16:creationId xmlns:a16="http://schemas.microsoft.com/office/drawing/2014/main" id="{9CDCA7EE-AA99-45F9-AE45-D24D43D0965F}"/>
              </a:ext>
            </a:extLst>
          </p:cNvPr>
          <p:cNvSpPr/>
          <p:nvPr/>
        </p:nvSpPr>
        <p:spPr>
          <a:xfrm>
            <a:off x="71662" y="944860"/>
            <a:ext cx="8844708" cy="523220"/>
          </a:xfrm>
          <a:prstGeom prst="rect">
            <a:avLst/>
          </a:prstGeom>
        </p:spPr>
        <p:txBody>
          <a:bodyPr wrap="square">
            <a:spAutoFit/>
          </a:bodyPr>
          <a:lstStyle/>
          <a:p>
            <a:pPr marL="285750" indent="-285750">
              <a:buFont typeface="Wingdings" panose="05000000000000000000" pitchFamily="2" charset="2"/>
              <a:buChar char="§"/>
            </a:pPr>
            <a:r>
              <a:rPr lang="ko-KR" altLang="en-US" sz="1400" b="1" dirty="0">
                <a:solidFill>
                  <a:schemeClr val="tx1"/>
                </a:solidFill>
                <a:latin typeface="+mn-ea"/>
                <a:cs typeface="Arial" panose="020B0604020202020204" pitchFamily="34" charset="0"/>
              </a:rPr>
              <a:t>허위</a:t>
            </a:r>
            <a:r>
              <a:rPr lang="en-US" altLang="ko-KR" sz="1400" b="1" dirty="0">
                <a:solidFill>
                  <a:schemeClr val="tx1"/>
                </a:solidFill>
                <a:latin typeface="+mn-ea"/>
                <a:cs typeface="Arial" panose="020B0604020202020204" pitchFamily="34" charset="0"/>
              </a:rPr>
              <a:t> </a:t>
            </a:r>
            <a:r>
              <a:rPr lang="ko-KR" altLang="en-US" sz="1400" b="1" dirty="0">
                <a:solidFill>
                  <a:schemeClr val="tx1"/>
                </a:solidFill>
                <a:latin typeface="+mn-ea"/>
                <a:cs typeface="Arial" panose="020B0604020202020204" pitchFamily="34" charset="0"/>
              </a:rPr>
              <a:t>소실된 유전자</a:t>
            </a:r>
            <a:r>
              <a:rPr lang="en-US" altLang="ko-KR" sz="1400" b="1" dirty="0">
                <a:solidFill>
                  <a:schemeClr val="tx1"/>
                </a:solidFill>
                <a:latin typeface="+mn-ea"/>
                <a:cs typeface="Arial" panose="020B0604020202020204" pitchFamily="34" charset="0"/>
              </a:rPr>
              <a:t>: </a:t>
            </a:r>
            <a:r>
              <a:rPr lang="en-US" altLang="ko-KR" sz="1400" dirty="0">
                <a:latin typeface="+mn-ea"/>
                <a:cs typeface="Arial" panose="020B0604020202020204" pitchFamily="34" charset="0"/>
              </a:rPr>
              <a:t>~</a:t>
            </a:r>
            <a:r>
              <a:rPr lang="en-US" altLang="ko-KR" sz="1400" dirty="0" smtClean="0">
                <a:solidFill>
                  <a:schemeClr val="tx1"/>
                </a:solidFill>
                <a:latin typeface="+mn-ea"/>
                <a:cs typeface="Arial" panose="020B0604020202020204" pitchFamily="34" charset="0"/>
              </a:rPr>
              <a:t>574</a:t>
            </a:r>
            <a:r>
              <a:rPr lang="ko-KR" altLang="en-US" sz="1400" dirty="0">
                <a:solidFill>
                  <a:schemeClr val="tx1"/>
                </a:solidFill>
                <a:latin typeface="+mn-ea"/>
                <a:cs typeface="Arial" panose="020B0604020202020204" pitchFamily="34" charset="0"/>
              </a:rPr>
              <a:t>개</a:t>
            </a:r>
            <a:r>
              <a:rPr lang="en-US" altLang="ko-KR" sz="1400" dirty="0">
                <a:solidFill>
                  <a:schemeClr val="tx1"/>
                </a:solidFill>
                <a:latin typeface="+mn-ea"/>
                <a:cs typeface="Arial" panose="020B0604020202020204" pitchFamily="34" charset="0"/>
              </a:rPr>
              <a:t>, </a:t>
            </a:r>
            <a:r>
              <a:rPr lang="ko-KR" altLang="en-US" sz="1400" dirty="0">
                <a:solidFill>
                  <a:schemeClr val="tx1"/>
                </a:solidFill>
                <a:latin typeface="+mn-ea"/>
                <a:cs typeface="Arial" panose="020B0604020202020204" pitchFamily="34" charset="0"/>
              </a:rPr>
              <a:t>일반 유전자에 </a:t>
            </a:r>
            <a:r>
              <a:rPr lang="ko-KR" altLang="en-US" sz="1400" dirty="0" smtClean="0">
                <a:solidFill>
                  <a:schemeClr val="tx1"/>
                </a:solidFill>
                <a:latin typeface="+mn-ea"/>
                <a:cs typeface="Arial" panose="020B0604020202020204" pitchFamily="34" charset="0"/>
              </a:rPr>
              <a:t>비해 높은 </a:t>
            </a:r>
            <a:r>
              <a:rPr lang="en-US" altLang="ko-KR" sz="1400" b="1" dirty="0">
                <a:solidFill>
                  <a:srgbClr val="2F5597"/>
                </a:solidFill>
                <a:latin typeface="+mn-ea"/>
                <a:cs typeface="Arial" panose="020B0604020202020204" pitchFamily="34" charset="0"/>
              </a:rPr>
              <a:t>GC </a:t>
            </a:r>
            <a:r>
              <a:rPr lang="en-US" altLang="ko-KR" sz="1400" b="1" dirty="0" smtClean="0">
                <a:solidFill>
                  <a:srgbClr val="2F5597"/>
                </a:solidFill>
                <a:latin typeface="+mn-ea"/>
                <a:cs typeface="Arial" panose="020B0604020202020204" pitchFamily="34" charset="0"/>
              </a:rPr>
              <a:t>content</a:t>
            </a:r>
            <a:endParaRPr lang="en-US" altLang="ko-KR" sz="1400" dirty="0">
              <a:solidFill>
                <a:schemeClr val="tx1"/>
              </a:solidFill>
              <a:latin typeface="+mn-ea"/>
              <a:cs typeface="Arial" panose="020B0604020202020204" pitchFamily="34" charset="0"/>
            </a:endParaRPr>
          </a:p>
          <a:p>
            <a:pPr marL="285750" indent="-285750">
              <a:buFont typeface="Wingdings" panose="05000000000000000000" pitchFamily="2" charset="2"/>
              <a:buChar char="§"/>
            </a:pPr>
            <a:r>
              <a:rPr lang="en-US" altLang="ko-KR" sz="1400" b="1" dirty="0" smtClean="0">
                <a:solidFill>
                  <a:schemeClr val="tx1"/>
                </a:solidFill>
                <a:latin typeface="+mn-ea"/>
                <a:cs typeface="Arial" panose="020B0604020202020204" pitchFamily="34" charset="0"/>
              </a:rPr>
              <a:t>CDS</a:t>
            </a:r>
            <a:r>
              <a:rPr lang="en-US" altLang="ko-KR" sz="1400" b="1" dirty="0" smtClean="0">
                <a:latin typeface="+mn-ea"/>
                <a:cs typeface="Arial" panose="020B0604020202020204" pitchFamily="34" charset="0"/>
              </a:rPr>
              <a:t>:</a:t>
            </a:r>
            <a:r>
              <a:rPr lang="ko-KR" altLang="en-US" sz="1400" b="1" dirty="0" smtClean="0">
                <a:solidFill>
                  <a:schemeClr val="tx1"/>
                </a:solidFill>
                <a:latin typeface="+mn-ea"/>
                <a:cs typeface="Arial" panose="020B0604020202020204" pitchFamily="34" charset="0"/>
              </a:rPr>
              <a:t> </a:t>
            </a:r>
            <a:r>
              <a:rPr lang="en-US" altLang="ko-KR" sz="1400" dirty="0">
                <a:solidFill>
                  <a:schemeClr val="tx1"/>
                </a:solidFill>
                <a:latin typeface="+mn-ea"/>
                <a:cs typeface="Arial" panose="020B0604020202020204" pitchFamily="34" charset="0"/>
              </a:rPr>
              <a:t>intergenic regions</a:t>
            </a:r>
            <a:r>
              <a:rPr lang="ko-KR" altLang="en-US" sz="1400" dirty="0">
                <a:solidFill>
                  <a:schemeClr val="tx1"/>
                </a:solidFill>
                <a:latin typeface="+mn-ea"/>
                <a:cs typeface="Arial" panose="020B0604020202020204" pitchFamily="34" charset="0"/>
              </a:rPr>
              <a:t>에 비해 </a:t>
            </a:r>
            <a:r>
              <a:rPr lang="ko-KR" altLang="en-US" sz="1400" dirty="0" smtClean="0">
                <a:solidFill>
                  <a:schemeClr val="tx1"/>
                </a:solidFill>
                <a:latin typeface="+mn-ea"/>
                <a:cs typeface="Arial" panose="020B0604020202020204" pitchFamily="34" charset="0"/>
              </a:rPr>
              <a:t>높은 </a:t>
            </a:r>
            <a:r>
              <a:rPr lang="en-US" altLang="ko-KR" sz="1400" b="1" dirty="0" smtClean="0">
                <a:solidFill>
                  <a:srgbClr val="2F5597"/>
                </a:solidFill>
                <a:latin typeface="+mn-ea"/>
                <a:cs typeface="Arial" panose="020B0604020202020204" pitchFamily="34" charset="0"/>
              </a:rPr>
              <a:t>missing ratio</a:t>
            </a:r>
            <a:endParaRPr lang="en-US" altLang="ko-KR" sz="1400" b="1" dirty="0">
              <a:solidFill>
                <a:srgbClr val="2F5597"/>
              </a:solidFill>
              <a:latin typeface="+mn-ea"/>
              <a:cs typeface="Arial" panose="020B0604020202020204" pitchFamily="34" charset="0"/>
            </a:endParaRPr>
          </a:p>
        </p:txBody>
      </p:sp>
      <p:sp>
        <p:nvSpPr>
          <p:cNvPr id="53" name="TextBox 52">
            <a:extLst>
              <a:ext uri="{FF2B5EF4-FFF2-40B4-BE49-F238E27FC236}">
                <a16:creationId xmlns:a16="http://schemas.microsoft.com/office/drawing/2014/main" id="{573D2549-4BBD-4F79-9824-369A534934A2}"/>
              </a:ext>
            </a:extLst>
          </p:cNvPr>
          <p:cNvSpPr txBox="1"/>
          <p:nvPr/>
        </p:nvSpPr>
        <p:spPr>
          <a:xfrm>
            <a:off x="222674" y="5226654"/>
            <a:ext cx="4096463" cy="1169551"/>
          </a:xfrm>
          <a:prstGeom prst="rect">
            <a:avLst/>
          </a:prstGeom>
          <a:noFill/>
        </p:spPr>
        <p:txBody>
          <a:bodyPr wrap="square">
            <a:spAutoFit/>
          </a:bodyPr>
          <a:lstStyle/>
          <a:p>
            <a:r>
              <a:rPr lang="ko-KR" altLang="en-US" sz="1400" b="1" dirty="0" err="1">
                <a:latin typeface="+mn-ea"/>
              </a:rPr>
              <a:t>시퀀싱</a:t>
            </a:r>
            <a:r>
              <a:rPr lang="ko-KR" altLang="en-US" sz="1400" b="1" dirty="0">
                <a:latin typeface="+mn-ea"/>
              </a:rPr>
              <a:t> 플랫폼의 효과</a:t>
            </a:r>
            <a:r>
              <a:rPr lang="en-US" altLang="ko-KR" sz="1400" b="1" dirty="0">
                <a:latin typeface="+mn-ea"/>
              </a:rPr>
              <a:t>: </a:t>
            </a:r>
          </a:p>
          <a:p>
            <a:pPr marL="171450" indent="-171450">
              <a:buFontTx/>
              <a:buChar char="-"/>
            </a:pPr>
            <a:r>
              <a:rPr lang="en-US" altLang="ko-KR" sz="1400" dirty="0">
                <a:latin typeface="+mn-ea"/>
              </a:rPr>
              <a:t>Illumina-based assemblies: </a:t>
            </a:r>
            <a:r>
              <a:rPr lang="ko-KR" altLang="en-US" sz="1400" dirty="0">
                <a:latin typeface="+mn-ea"/>
              </a:rPr>
              <a:t>약 </a:t>
            </a:r>
            <a:r>
              <a:rPr lang="en-US" altLang="ko-KR" sz="1400" dirty="0">
                <a:latin typeface="+mn-ea"/>
              </a:rPr>
              <a:t>17%</a:t>
            </a:r>
            <a:r>
              <a:rPr lang="ko-KR" altLang="en-US" sz="1400" dirty="0">
                <a:latin typeface="+mn-ea"/>
              </a:rPr>
              <a:t>의 유전자가 조립 불량</a:t>
            </a:r>
            <a:r>
              <a:rPr lang="en-US" altLang="ko-KR" sz="1400" dirty="0">
                <a:latin typeface="+mn-ea"/>
              </a:rPr>
              <a:t> (10% </a:t>
            </a:r>
            <a:r>
              <a:rPr lang="ko-KR" altLang="en-US" sz="1400" dirty="0">
                <a:latin typeface="+mn-ea"/>
              </a:rPr>
              <a:t>이상의 서열 소실</a:t>
            </a:r>
            <a:r>
              <a:rPr lang="en-US" altLang="ko-KR" sz="1400" dirty="0">
                <a:latin typeface="+mn-ea"/>
              </a:rPr>
              <a:t>)</a:t>
            </a:r>
          </a:p>
          <a:p>
            <a:pPr marL="171450" indent="-171450">
              <a:buFontTx/>
              <a:buChar char="-"/>
            </a:pPr>
            <a:r>
              <a:rPr lang="en-US" altLang="ko-KR" sz="1400" dirty="0">
                <a:latin typeface="+mn-ea"/>
              </a:rPr>
              <a:t>Sanger-based assemblies:  30-45%</a:t>
            </a:r>
            <a:r>
              <a:rPr lang="ko-KR" altLang="en-US" sz="1400" dirty="0">
                <a:latin typeface="+mn-ea"/>
              </a:rPr>
              <a:t>의 유전자가 조립 불량</a:t>
            </a:r>
            <a:r>
              <a:rPr lang="en-US" altLang="ko-KR" sz="1400" dirty="0">
                <a:latin typeface="+mn-ea"/>
              </a:rPr>
              <a:t> (10% </a:t>
            </a:r>
            <a:r>
              <a:rPr lang="ko-KR" altLang="en-US" sz="1400" dirty="0">
                <a:latin typeface="+mn-ea"/>
              </a:rPr>
              <a:t>이상의 서열 소실</a:t>
            </a:r>
            <a:r>
              <a:rPr lang="en-US" altLang="ko-KR" sz="1400" dirty="0">
                <a:latin typeface="+mn-ea"/>
              </a:rPr>
              <a:t>)</a:t>
            </a:r>
          </a:p>
        </p:txBody>
      </p:sp>
      <p:sp>
        <p:nvSpPr>
          <p:cNvPr id="54" name="직사각형 53">
            <a:extLst>
              <a:ext uri="{FF2B5EF4-FFF2-40B4-BE49-F238E27FC236}">
                <a16:creationId xmlns:a16="http://schemas.microsoft.com/office/drawing/2014/main" id="{AA6097B8-AB5B-4F32-9275-9FB5900AC582}"/>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5" name="슬라이드 번호 개체 틀 4">
            <a:extLst>
              <a:ext uri="{FF2B5EF4-FFF2-40B4-BE49-F238E27FC236}">
                <a16:creationId xmlns:a16="http://schemas.microsoft.com/office/drawing/2014/main" id="{EC3E3E4D-25DC-49DB-A228-E6F7DF90694D}"/>
              </a:ext>
            </a:extLst>
          </p:cNvPr>
          <p:cNvSpPr>
            <a:spLocks noGrp="1"/>
          </p:cNvSpPr>
          <p:nvPr>
            <p:ph type="sldNum" sz="quarter" idx="12"/>
          </p:nvPr>
        </p:nvSpPr>
        <p:spPr/>
        <p:txBody>
          <a:bodyPr/>
          <a:lstStyle/>
          <a:p>
            <a:fld id="{CF44F4BD-9264-458E-B7DB-27B4DAB2BFAE}" type="slidenum">
              <a:rPr lang="ko-KR" altLang="en-US" smtClean="0"/>
              <a:t>15</a:t>
            </a:fld>
            <a:endParaRPr lang="ko-KR" altLang="en-US"/>
          </a:p>
        </p:txBody>
      </p:sp>
    </p:spTree>
    <p:extLst>
      <p:ext uri="{BB962C8B-B14F-4D97-AF65-F5344CB8AC3E}">
        <p14:creationId xmlns:p14="http://schemas.microsoft.com/office/powerpoint/2010/main" val="366616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직사각형 42">
            <a:extLst>
              <a:ext uri="{FF2B5EF4-FFF2-40B4-BE49-F238E27FC236}">
                <a16:creationId xmlns:a16="http://schemas.microsoft.com/office/drawing/2014/main" id="{2C4FDF1A-3279-4CB4-86E8-93859D853D9E}"/>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31" name="모서리가 둥근 직사각형 42">
            <a:extLst>
              <a:ext uri="{FF2B5EF4-FFF2-40B4-BE49-F238E27FC236}">
                <a16:creationId xmlns:a16="http://schemas.microsoft.com/office/drawing/2014/main" id="{36263920-F56F-4F2A-AFE4-DA016F693CA8}"/>
              </a:ext>
            </a:extLst>
          </p:cNvPr>
          <p:cNvSpPr/>
          <p:nvPr/>
        </p:nvSpPr>
        <p:spPr>
          <a:xfrm>
            <a:off x="71662" y="1757082"/>
            <a:ext cx="8973280" cy="4713246"/>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27" name="직사각형 26">
            <a:extLst>
              <a:ext uri="{FF2B5EF4-FFF2-40B4-BE49-F238E27FC236}">
                <a16:creationId xmlns:a16="http://schemas.microsoft.com/office/drawing/2014/main" id="{D520E924-0208-44CF-A75E-68FE6F459C1C}"/>
              </a:ext>
            </a:extLst>
          </p:cNvPr>
          <p:cNvSpPr/>
          <p:nvPr/>
        </p:nvSpPr>
        <p:spPr>
          <a:xfrm>
            <a:off x="1649532" y="6054573"/>
            <a:ext cx="5906737" cy="415755"/>
          </a:xfrm>
          <a:prstGeom prst="rect">
            <a:avLst/>
          </a:prstGeom>
        </p:spPr>
        <p:txBody>
          <a:bodyPr wrap="square">
            <a:spAutoFit/>
          </a:bodyPr>
          <a:lstStyle/>
          <a:p>
            <a:r>
              <a:rPr lang="en-US" altLang="ko-KR" sz="1051" b="1" dirty="0" smtClean="0">
                <a:latin typeface="+mn-ea"/>
                <a:cs typeface="Arial" panose="020B0604020202020204" pitchFamily="34" charset="0"/>
              </a:rPr>
              <a:t>Fig. </a:t>
            </a:r>
            <a:r>
              <a:rPr lang="en-US" altLang="ko-KR" sz="1051" b="1" dirty="0">
                <a:latin typeface="+mn-ea"/>
                <a:cs typeface="Arial" panose="020B0604020202020204" pitchFamily="34" charset="0"/>
              </a:rPr>
              <a:t>4. a,</a:t>
            </a:r>
            <a:r>
              <a:rPr lang="ko-KR" altLang="en-US" sz="1051" b="1" dirty="0">
                <a:latin typeface="+mn-ea"/>
                <a:cs typeface="Arial" panose="020B0604020202020204" pitchFamily="34" charset="0"/>
              </a:rPr>
              <a:t> </a:t>
            </a:r>
            <a:r>
              <a:rPr lang="en-US" altLang="ko-KR" sz="1051" b="1" dirty="0">
                <a:latin typeface="+mn-ea"/>
                <a:cs typeface="Arial" panose="020B0604020202020204" pitchFamily="34" charset="0"/>
              </a:rPr>
              <a:t>Distribution of missing sequences and GC-content within or near genes in previous assemblies relative to VGP assemblies. </a:t>
            </a:r>
            <a:endParaRPr lang="ko-KR" altLang="en-US" sz="1051" dirty="0">
              <a:latin typeface="+mn-ea"/>
              <a:cs typeface="Arial" panose="020B0604020202020204" pitchFamily="34" charset="0"/>
            </a:endParaRPr>
          </a:p>
        </p:txBody>
      </p:sp>
      <p:pic>
        <p:nvPicPr>
          <p:cNvPr id="4" name="그림 3"/>
          <p:cNvPicPr>
            <a:picLocks noChangeAspect="1"/>
          </p:cNvPicPr>
          <p:nvPr/>
        </p:nvPicPr>
        <p:blipFill rotWithShape="1">
          <a:blip r:embed="rId2" cstate="hqprint">
            <a:extLst>
              <a:ext uri="{28A0092B-C50C-407E-A947-70E740481C1C}">
                <a14:useLocalDpi xmlns:a14="http://schemas.microsoft.com/office/drawing/2010/main" val="0"/>
              </a:ext>
            </a:extLst>
          </a:blip>
          <a:srcRect l="5363" r="1798" b="62821"/>
          <a:stretch/>
        </p:blipFill>
        <p:spPr>
          <a:xfrm>
            <a:off x="1649532" y="3013136"/>
            <a:ext cx="5844936" cy="3056158"/>
          </a:xfrm>
          <a:prstGeom prst="rect">
            <a:avLst/>
          </a:prstGeom>
        </p:spPr>
      </p:pic>
      <p:sp>
        <p:nvSpPr>
          <p:cNvPr id="20" name="TextBox 19">
            <a:extLst>
              <a:ext uri="{FF2B5EF4-FFF2-40B4-BE49-F238E27FC236}">
                <a16:creationId xmlns:a16="http://schemas.microsoft.com/office/drawing/2014/main" id="{2B5E9DCF-65F0-4A97-9A0C-143B5BBD79D6}"/>
              </a:ext>
            </a:extLst>
          </p:cNvPr>
          <p:cNvSpPr txBox="1"/>
          <p:nvPr/>
        </p:nvSpPr>
        <p:spPr>
          <a:xfrm>
            <a:off x="188715" y="521067"/>
            <a:ext cx="6663189"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결과 </a:t>
            </a:r>
            <a:r>
              <a:rPr lang="en-US" altLang="ko-KR" sz="1600" b="1" dirty="0">
                <a:solidFill>
                  <a:srgbClr val="0079BC"/>
                </a:solidFill>
                <a:latin typeface="+mn-ea"/>
                <a:cs typeface="Arial" panose="020B0604020202020204" pitchFamily="34" charset="0"/>
              </a:rPr>
              <a:t>(3/6)</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ko-KR" altLang="en-US" sz="1600" b="1" dirty="0">
                <a:latin typeface="+mn-ea"/>
                <a:cs typeface="Arial" panose="020B0604020202020204" pitchFamily="34" charset="0"/>
              </a:rPr>
              <a:t>유전자</a:t>
            </a:r>
            <a:r>
              <a:rPr lang="en-US" altLang="ko-KR" sz="1600" b="1" dirty="0">
                <a:latin typeface="+mn-ea"/>
                <a:cs typeface="Arial" panose="020B0604020202020204" pitchFamily="34" charset="0"/>
              </a:rPr>
              <a:t> </a:t>
            </a:r>
            <a:r>
              <a:rPr lang="ko-KR" altLang="en-US" sz="1600" b="1" dirty="0">
                <a:latin typeface="+mn-ea"/>
                <a:cs typeface="Arial" panose="020B0604020202020204" pitchFamily="34" charset="0"/>
              </a:rPr>
              <a:t>주변 허위 소실된 영역의 양과 특징 </a:t>
            </a:r>
            <a:r>
              <a:rPr lang="en-US" altLang="ko-KR" sz="1600" b="1" dirty="0">
                <a:latin typeface="+mn-ea"/>
                <a:cs typeface="Arial" panose="020B0604020202020204" pitchFamily="34" charset="0"/>
              </a:rPr>
              <a:t>(continued)</a:t>
            </a:r>
            <a:endParaRPr lang="ko-KR" altLang="en-US" sz="1600" b="1" dirty="0">
              <a:latin typeface="+mn-ea"/>
              <a:cs typeface="Arial" panose="020B0604020202020204" pitchFamily="34" charset="0"/>
            </a:endParaRPr>
          </a:p>
        </p:txBody>
      </p:sp>
      <p:grpSp>
        <p:nvGrpSpPr>
          <p:cNvPr id="21" name="그룹 20">
            <a:extLst>
              <a:ext uri="{FF2B5EF4-FFF2-40B4-BE49-F238E27FC236}">
                <a16:creationId xmlns:a16="http://schemas.microsoft.com/office/drawing/2014/main" id="{CD518943-BCBE-4B0A-99C5-60E306D52901}"/>
              </a:ext>
            </a:extLst>
          </p:cNvPr>
          <p:cNvGrpSpPr/>
          <p:nvPr/>
        </p:nvGrpSpPr>
        <p:grpSpPr>
          <a:xfrm>
            <a:off x="0" y="0"/>
            <a:ext cx="9144000" cy="521065"/>
            <a:chOff x="0" y="0"/>
            <a:chExt cx="9144000" cy="499930"/>
          </a:xfrm>
        </p:grpSpPr>
        <p:sp>
          <p:nvSpPr>
            <p:cNvPr id="22" name="직사각형 21">
              <a:extLst>
                <a:ext uri="{FF2B5EF4-FFF2-40B4-BE49-F238E27FC236}">
                  <a16:creationId xmlns:a16="http://schemas.microsoft.com/office/drawing/2014/main" id="{CD1C4B1F-5A67-4AAB-AF48-9DB9EED34AD0}"/>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23" name="한쪽 모서리가 둥근 사각형 32">
              <a:extLst>
                <a:ext uri="{FF2B5EF4-FFF2-40B4-BE49-F238E27FC236}">
                  <a16:creationId xmlns:a16="http://schemas.microsoft.com/office/drawing/2014/main" id="{EE6B6054-937C-44EC-8285-C165EBFD49D1}"/>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4" name="한쪽 모서리가 둥근 사각형 33">
              <a:extLst>
                <a:ext uri="{FF2B5EF4-FFF2-40B4-BE49-F238E27FC236}">
                  <a16:creationId xmlns:a16="http://schemas.microsoft.com/office/drawing/2014/main" id="{1A2DF9D0-78AD-40FA-945E-E5A05418731F}"/>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25" name="직사각형 24">
            <a:extLst>
              <a:ext uri="{FF2B5EF4-FFF2-40B4-BE49-F238E27FC236}">
                <a16:creationId xmlns:a16="http://schemas.microsoft.com/office/drawing/2014/main" id="{D4E36B21-A232-439E-B216-B9F0B7F3AA8C}"/>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26" name="모서리가 둥근 직사각형 80">
            <a:extLst>
              <a:ext uri="{FF2B5EF4-FFF2-40B4-BE49-F238E27FC236}">
                <a16:creationId xmlns:a16="http://schemas.microsoft.com/office/drawing/2014/main" id="{2D010609-397C-404B-8061-BF707041FBA4}"/>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30" name="직사각형 29">
            <a:extLst>
              <a:ext uri="{FF2B5EF4-FFF2-40B4-BE49-F238E27FC236}">
                <a16:creationId xmlns:a16="http://schemas.microsoft.com/office/drawing/2014/main" id="{C6C57EC7-43A5-4F35-97EB-10D3BF127FB4}"/>
              </a:ext>
            </a:extLst>
          </p:cNvPr>
          <p:cNvSpPr/>
          <p:nvPr/>
        </p:nvSpPr>
        <p:spPr>
          <a:xfrm>
            <a:off x="99057" y="970948"/>
            <a:ext cx="7263768" cy="523220"/>
          </a:xfrm>
          <a:prstGeom prst="rect">
            <a:avLst/>
          </a:prstGeom>
        </p:spPr>
        <p:txBody>
          <a:bodyPr wrap="square">
            <a:spAutoFit/>
          </a:bodyPr>
          <a:lstStyle/>
          <a:p>
            <a:pPr marL="285750" indent="-285750">
              <a:buFont typeface="Wingdings" panose="05000000000000000000" pitchFamily="2" charset="2"/>
              <a:buChar char="§"/>
            </a:pPr>
            <a:r>
              <a:rPr lang="ko-KR" altLang="en-US" sz="1400" dirty="0">
                <a:solidFill>
                  <a:schemeClr val="tx1"/>
                </a:solidFill>
                <a:latin typeface="+mn-ea"/>
                <a:cs typeface="Arial" panose="020B0604020202020204" pitchFamily="34" charset="0"/>
              </a:rPr>
              <a:t>최대 </a:t>
            </a:r>
            <a:r>
              <a:rPr lang="en-US" altLang="ko-KR" sz="1400" b="1" dirty="0" smtClean="0">
                <a:solidFill>
                  <a:srgbClr val="2F5597"/>
                </a:solidFill>
                <a:latin typeface="+mn-ea"/>
                <a:cs typeface="Arial" panose="020B0604020202020204" pitchFamily="34" charset="0"/>
              </a:rPr>
              <a:t>5</a:t>
            </a:r>
            <a:r>
              <a:rPr lang="en-US" altLang="ko-KR" sz="1400" b="1" dirty="0" smtClean="0">
                <a:solidFill>
                  <a:srgbClr val="2F5597"/>
                </a:solidFill>
                <a:latin typeface="+mn-ea"/>
                <a:cs typeface="Arial" panose="020B0604020202020204" pitchFamily="34" charset="0"/>
              </a:rPr>
              <a:t>0</a:t>
            </a:r>
            <a:r>
              <a:rPr lang="en-US" altLang="ko-KR" sz="1400" b="1" dirty="0">
                <a:solidFill>
                  <a:srgbClr val="2F5597"/>
                </a:solidFill>
                <a:latin typeface="+mn-ea"/>
                <a:cs typeface="Arial" panose="020B0604020202020204" pitchFamily="34" charset="0"/>
              </a:rPr>
              <a:t>%</a:t>
            </a:r>
            <a:r>
              <a:rPr lang="ko-KR" altLang="en-US" sz="1400" b="1" dirty="0">
                <a:solidFill>
                  <a:srgbClr val="2F5597"/>
                </a:solidFill>
                <a:latin typeface="+mn-ea"/>
                <a:cs typeface="Arial" panose="020B0604020202020204" pitchFamily="34" charset="0"/>
              </a:rPr>
              <a:t>의 유전자</a:t>
            </a:r>
            <a:r>
              <a:rPr lang="ko-KR" altLang="en-US" sz="1400" dirty="0">
                <a:solidFill>
                  <a:schemeClr val="tx1"/>
                </a:solidFill>
                <a:latin typeface="+mn-ea"/>
                <a:cs typeface="Arial" panose="020B0604020202020204" pitchFamily="34" charset="0"/>
              </a:rPr>
              <a:t>들이 이전 유전체 상 </a:t>
            </a:r>
            <a:r>
              <a:rPr lang="en-US" altLang="ko-KR" sz="1400" b="1" dirty="0">
                <a:solidFill>
                  <a:srgbClr val="2F5597"/>
                </a:solidFill>
                <a:latin typeface="+mn-ea"/>
                <a:cs typeface="Arial" panose="020B0604020202020204" pitchFamily="34" charset="0"/>
              </a:rPr>
              <a:t>GC-rich</a:t>
            </a:r>
            <a:r>
              <a:rPr lang="ko-KR" altLang="en-US" sz="1400" b="1" dirty="0">
                <a:solidFill>
                  <a:srgbClr val="2F5597"/>
                </a:solidFill>
                <a:latin typeface="+mn-ea"/>
                <a:cs typeface="Arial" panose="020B0604020202020204" pitchFamily="34" charset="0"/>
              </a:rPr>
              <a:t>한 </a:t>
            </a:r>
            <a:r>
              <a:rPr lang="en-US" altLang="ko-KR" sz="1400" b="1" dirty="0">
                <a:solidFill>
                  <a:srgbClr val="2F5597"/>
                </a:solidFill>
                <a:latin typeface="+mn-ea"/>
                <a:cs typeface="Arial" panose="020B0604020202020204" pitchFamily="34" charset="0"/>
              </a:rPr>
              <a:t>transcription</a:t>
            </a:r>
            <a:r>
              <a:rPr lang="ko-KR" altLang="en-US" sz="1400" b="1" dirty="0">
                <a:solidFill>
                  <a:srgbClr val="2F5597"/>
                </a:solidFill>
                <a:latin typeface="+mn-ea"/>
                <a:cs typeface="Arial" panose="020B0604020202020204" pitchFamily="34" charset="0"/>
              </a:rPr>
              <a:t> </a:t>
            </a:r>
            <a:r>
              <a:rPr lang="en-US" altLang="ko-KR" sz="1400" b="1" dirty="0">
                <a:solidFill>
                  <a:srgbClr val="2F5597"/>
                </a:solidFill>
                <a:latin typeface="+mn-ea"/>
                <a:cs typeface="Arial" panose="020B0604020202020204" pitchFamily="34" charset="0"/>
              </a:rPr>
              <a:t>start</a:t>
            </a:r>
            <a:r>
              <a:rPr lang="ko-KR" altLang="en-US" sz="1400" b="1" dirty="0">
                <a:solidFill>
                  <a:srgbClr val="2F5597"/>
                </a:solidFill>
                <a:latin typeface="+mn-ea"/>
                <a:cs typeface="Arial" panose="020B0604020202020204" pitchFamily="34" charset="0"/>
              </a:rPr>
              <a:t> </a:t>
            </a:r>
            <a:r>
              <a:rPr lang="en-US" altLang="ko-KR" sz="1400" b="1" dirty="0">
                <a:solidFill>
                  <a:srgbClr val="2F5597"/>
                </a:solidFill>
                <a:latin typeface="+mn-ea"/>
                <a:cs typeface="Arial" panose="020B0604020202020204" pitchFamily="34" charset="0"/>
              </a:rPr>
              <a:t>site</a:t>
            </a:r>
            <a:r>
              <a:rPr lang="ko-KR" altLang="en-US" sz="1400" b="1" dirty="0">
                <a:solidFill>
                  <a:srgbClr val="2F5597"/>
                </a:solidFill>
                <a:latin typeface="+mn-ea"/>
                <a:cs typeface="Arial" panose="020B0604020202020204" pitchFamily="34" charset="0"/>
              </a:rPr>
              <a:t>를 </a:t>
            </a:r>
            <a:r>
              <a:rPr lang="ko-KR" altLang="en-US" sz="1400" b="1" dirty="0" smtClean="0">
                <a:solidFill>
                  <a:srgbClr val="2F5597"/>
                </a:solidFill>
                <a:latin typeface="+mn-ea"/>
                <a:cs typeface="Arial" panose="020B0604020202020204" pitchFamily="34" charset="0"/>
              </a:rPr>
              <a:t>누락</a:t>
            </a:r>
            <a:endParaRPr lang="en-US" altLang="ko-KR" sz="1400" dirty="0">
              <a:solidFill>
                <a:schemeClr val="tx1"/>
              </a:solidFill>
              <a:latin typeface="+mn-ea"/>
              <a:cs typeface="Arial" panose="020B0604020202020204" pitchFamily="34" charset="0"/>
            </a:endParaRPr>
          </a:p>
          <a:p>
            <a:pPr marL="285750" indent="-285750">
              <a:buFont typeface="Wingdings" panose="05000000000000000000" pitchFamily="2" charset="2"/>
              <a:buChar char="§"/>
            </a:pPr>
            <a:r>
              <a:rPr lang="en-US" altLang="ko-KR" sz="1400" b="1" dirty="0" smtClean="0">
                <a:solidFill>
                  <a:schemeClr val="tx1"/>
                </a:solidFill>
                <a:latin typeface="+mn-ea"/>
                <a:cs typeface="Arial" panose="020B0604020202020204" pitchFamily="34" charset="0"/>
              </a:rPr>
              <a:t>upstream </a:t>
            </a:r>
            <a:r>
              <a:rPr lang="en-US" altLang="ko-KR" sz="1400" b="1" dirty="0">
                <a:solidFill>
                  <a:schemeClr val="tx1"/>
                </a:solidFill>
                <a:latin typeface="+mn-ea"/>
                <a:cs typeface="Arial" panose="020B0604020202020204" pitchFamily="34" charset="0"/>
              </a:rPr>
              <a:t>CpG islands</a:t>
            </a:r>
            <a:r>
              <a:rPr lang="ko-KR" altLang="en-US" sz="1400" b="1" dirty="0">
                <a:solidFill>
                  <a:schemeClr val="tx1"/>
                </a:solidFill>
                <a:latin typeface="+mn-ea"/>
                <a:cs typeface="Arial" panose="020B0604020202020204" pitchFamily="34" charset="0"/>
              </a:rPr>
              <a:t>를 </a:t>
            </a:r>
            <a:r>
              <a:rPr lang="ko-KR" altLang="en-US" sz="1400" b="1" dirty="0" smtClean="0">
                <a:solidFill>
                  <a:schemeClr val="tx1"/>
                </a:solidFill>
                <a:latin typeface="+mn-ea"/>
                <a:cs typeface="Arial" panose="020B0604020202020204" pitchFamily="34" charset="0"/>
              </a:rPr>
              <a:t>갖는</a:t>
            </a:r>
            <a:r>
              <a:rPr lang="en-US" altLang="ko-KR" sz="1400" b="1" dirty="0" smtClean="0">
                <a:latin typeface="+mn-ea"/>
                <a:cs typeface="Arial" panose="020B0604020202020204" pitchFamily="34" charset="0"/>
              </a:rPr>
              <a:t> </a:t>
            </a:r>
            <a:r>
              <a:rPr lang="ko-KR" altLang="en-US" sz="1400" b="1" dirty="0" smtClean="0">
                <a:latin typeface="+mn-ea"/>
                <a:cs typeface="Arial" panose="020B0604020202020204" pitchFamily="34" charset="0"/>
              </a:rPr>
              <a:t>유전자</a:t>
            </a:r>
            <a:r>
              <a:rPr lang="en-US" altLang="ko-KR" sz="1400" b="1" dirty="0" smtClean="0">
                <a:latin typeface="+mn-ea"/>
                <a:cs typeface="Arial" panose="020B0604020202020204" pitchFamily="34" charset="0"/>
              </a:rPr>
              <a:t>:</a:t>
            </a:r>
            <a:r>
              <a:rPr lang="ko-KR" altLang="en-US" sz="1400" b="1" dirty="0" smtClean="0">
                <a:solidFill>
                  <a:schemeClr val="tx1"/>
                </a:solidFill>
                <a:latin typeface="+mn-ea"/>
                <a:cs typeface="Arial" panose="020B0604020202020204" pitchFamily="34" charset="0"/>
              </a:rPr>
              <a:t> </a:t>
            </a:r>
            <a:r>
              <a:rPr lang="ko-KR" altLang="en-US" sz="1400" dirty="0">
                <a:solidFill>
                  <a:schemeClr val="tx1"/>
                </a:solidFill>
                <a:latin typeface="+mn-ea"/>
                <a:cs typeface="Arial" panose="020B0604020202020204" pitchFamily="34" charset="0"/>
              </a:rPr>
              <a:t>더 높은 </a:t>
            </a:r>
            <a:r>
              <a:rPr lang="en-US" altLang="ko-KR" sz="1400" dirty="0">
                <a:solidFill>
                  <a:schemeClr val="tx1"/>
                </a:solidFill>
                <a:latin typeface="+mn-ea"/>
                <a:cs typeface="Arial" panose="020B0604020202020204" pitchFamily="34" charset="0"/>
              </a:rPr>
              <a:t>GC </a:t>
            </a:r>
            <a:r>
              <a:rPr lang="ko-KR" altLang="en-US" sz="1400" dirty="0">
                <a:solidFill>
                  <a:schemeClr val="tx1"/>
                </a:solidFill>
                <a:latin typeface="+mn-ea"/>
                <a:cs typeface="Arial" panose="020B0604020202020204" pitchFamily="34" charset="0"/>
              </a:rPr>
              <a:t>및 </a:t>
            </a:r>
            <a:r>
              <a:rPr lang="en-US" altLang="ko-KR" sz="1400" dirty="0">
                <a:solidFill>
                  <a:schemeClr val="tx1"/>
                </a:solidFill>
                <a:latin typeface="+mn-ea"/>
                <a:cs typeface="Arial" panose="020B0604020202020204" pitchFamily="34" charset="0"/>
              </a:rPr>
              <a:t>missing </a:t>
            </a:r>
            <a:r>
              <a:rPr lang="en-US" altLang="ko-KR" sz="1400" dirty="0" smtClean="0">
                <a:solidFill>
                  <a:schemeClr val="tx1"/>
                </a:solidFill>
                <a:latin typeface="+mn-ea"/>
                <a:cs typeface="Arial" panose="020B0604020202020204" pitchFamily="34" charset="0"/>
              </a:rPr>
              <a:t>ratio</a:t>
            </a:r>
            <a:endParaRPr lang="en-US" altLang="ko-KR" sz="1400" dirty="0">
              <a:solidFill>
                <a:schemeClr val="tx1"/>
              </a:solidFill>
              <a:latin typeface="+mn-ea"/>
              <a:cs typeface="Arial" panose="020B0604020202020204" pitchFamily="34" charset="0"/>
            </a:endParaRPr>
          </a:p>
        </p:txBody>
      </p:sp>
      <p:sp>
        <p:nvSpPr>
          <p:cNvPr id="44" name="사각형: 둥근 모서리 43">
            <a:extLst>
              <a:ext uri="{FF2B5EF4-FFF2-40B4-BE49-F238E27FC236}">
                <a16:creationId xmlns:a16="http://schemas.microsoft.com/office/drawing/2014/main" id="{83B6626C-D902-423B-A2E8-41C0E4ABA099}"/>
              </a:ext>
            </a:extLst>
          </p:cNvPr>
          <p:cNvSpPr/>
          <p:nvPr/>
        </p:nvSpPr>
        <p:spPr>
          <a:xfrm>
            <a:off x="188714" y="1640491"/>
            <a:ext cx="4897636"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5’ </a:t>
            </a:r>
            <a:r>
              <a:rPr lang="ko-KR" altLang="en-US" sz="1400" dirty="0">
                <a:latin typeface="+mn-ea"/>
                <a:cs typeface="Arial" panose="020B0604020202020204" pitchFamily="34" charset="0"/>
              </a:rPr>
              <a:t>영역의 </a:t>
            </a:r>
            <a:r>
              <a:rPr lang="en-US" altLang="ko-KR" sz="1400" dirty="0">
                <a:latin typeface="+mn-ea"/>
                <a:cs typeface="Arial" panose="020B0604020202020204" pitchFamily="34" charset="0"/>
              </a:rPr>
              <a:t>GC-rich</a:t>
            </a:r>
            <a:r>
              <a:rPr lang="ko-KR" altLang="en-US" sz="1400" dirty="0">
                <a:latin typeface="+mn-ea"/>
                <a:cs typeface="Arial" panose="020B0604020202020204" pitchFamily="34" charset="0"/>
              </a:rPr>
              <a:t> </a:t>
            </a:r>
            <a:r>
              <a:rPr lang="en-US" altLang="ko-KR" sz="1400" dirty="0">
                <a:latin typeface="+mn-ea"/>
                <a:cs typeface="Arial" panose="020B0604020202020204" pitchFamily="34" charset="0"/>
              </a:rPr>
              <a:t>Transcription start site </a:t>
            </a:r>
            <a:r>
              <a:rPr lang="ko-KR" altLang="en-US" sz="1400" dirty="0">
                <a:latin typeface="+mn-ea"/>
                <a:cs typeface="Arial" panose="020B0604020202020204" pitchFamily="34" charset="0"/>
              </a:rPr>
              <a:t>서열의 허위 </a:t>
            </a:r>
            <a:r>
              <a:rPr lang="ko-KR" altLang="en-US" sz="1400" dirty="0" smtClean="0">
                <a:latin typeface="+mn-ea"/>
                <a:cs typeface="Arial" panose="020B0604020202020204" pitchFamily="34" charset="0"/>
              </a:rPr>
              <a:t>소실 </a:t>
            </a:r>
            <a:endParaRPr lang="ko-KR" altLang="en-US" sz="1400" dirty="0">
              <a:latin typeface="+mn-ea"/>
              <a:cs typeface="Arial" panose="020B0604020202020204" pitchFamily="34" charset="0"/>
            </a:endParaRPr>
          </a:p>
        </p:txBody>
      </p:sp>
      <p:sp>
        <p:nvSpPr>
          <p:cNvPr id="45" name="직사각형 44">
            <a:extLst>
              <a:ext uri="{FF2B5EF4-FFF2-40B4-BE49-F238E27FC236}">
                <a16:creationId xmlns:a16="http://schemas.microsoft.com/office/drawing/2014/main" id="{23615435-64D9-4B97-AB1C-3C0449F98D76}"/>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 name="슬라이드 번호 개체 틀 1">
            <a:extLst>
              <a:ext uri="{FF2B5EF4-FFF2-40B4-BE49-F238E27FC236}">
                <a16:creationId xmlns:a16="http://schemas.microsoft.com/office/drawing/2014/main" id="{B56BA54F-0E6A-4244-956A-C0E5F5EB75F5}"/>
              </a:ext>
            </a:extLst>
          </p:cNvPr>
          <p:cNvSpPr>
            <a:spLocks noGrp="1"/>
          </p:cNvSpPr>
          <p:nvPr>
            <p:ph type="sldNum" sz="quarter" idx="12"/>
          </p:nvPr>
        </p:nvSpPr>
        <p:spPr/>
        <p:txBody>
          <a:bodyPr/>
          <a:lstStyle/>
          <a:p>
            <a:fld id="{CF44F4BD-9264-458E-B7DB-27B4DAB2BFAE}" type="slidenum">
              <a:rPr lang="ko-KR" altLang="en-US" smtClean="0"/>
              <a:t>16</a:t>
            </a:fld>
            <a:endParaRPr lang="ko-KR" altLang="en-US"/>
          </a:p>
        </p:txBody>
      </p:sp>
      <p:sp>
        <p:nvSpPr>
          <p:cNvPr id="18" name="직사각형 17"/>
          <p:cNvSpPr/>
          <p:nvPr/>
        </p:nvSpPr>
        <p:spPr>
          <a:xfrm>
            <a:off x="188714" y="1910774"/>
            <a:ext cx="8856228" cy="1169551"/>
          </a:xfrm>
          <a:prstGeom prst="rect">
            <a:avLst/>
          </a:prstGeom>
        </p:spPr>
        <p:txBody>
          <a:bodyPr wrap="square">
            <a:spAutoFit/>
          </a:bodyPr>
          <a:lstStyle/>
          <a:p>
            <a:r>
              <a:rPr lang="en-US" altLang="ko-KR" sz="1400" b="1" dirty="0">
                <a:latin typeface="+mn-ea"/>
              </a:rPr>
              <a:t>Protein coding gene </a:t>
            </a:r>
            <a:r>
              <a:rPr lang="ko-KR" altLang="en-US" sz="1400" b="1" dirty="0">
                <a:latin typeface="+mn-ea"/>
              </a:rPr>
              <a:t>주변 영역 상 허위 소실 비율 비교</a:t>
            </a:r>
            <a:endParaRPr lang="en-US" altLang="ko-KR" sz="1400" b="1" dirty="0">
              <a:latin typeface="+mn-ea"/>
            </a:endParaRPr>
          </a:p>
          <a:p>
            <a:pPr marL="285750" indent="-285750">
              <a:buFontTx/>
              <a:buChar char="-"/>
            </a:pPr>
            <a:r>
              <a:rPr lang="en-US" altLang="ko-KR" sz="1400" b="1" dirty="0">
                <a:latin typeface="+mn-ea"/>
              </a:rPr>
              <a:t>Upstream: </a:t>
            </a:r>
            <a:r>
              <a:rPr lang="en-US" altLang="ko-KR" sz="1400" dirty="0">
                <a:latin typeface="+mn-ea"/>
              </a:rPr>
              <a:t>Transcription start sites (TSS) </a:t>
            </a:r>
            <a:r>
              <a:rPr lang="ko-KR" altLang="en-US" sz="1400" dirty="0">
                <a:latin typeface="+mn-ea"/>
              </a:rPr>
              <a:t>주변 높은 </a:t>
            </a:r>
            <a:r>
              <a:rPr lang="en-US" altLang="ko-KR" sz="1400" dirty="0">
                <a:latin typeface="+mn-ea"/>
              </a:rPr>
              <a:t>GC </a:t>
            </a:r>
            <a:r>
              <a:rPr lang="ko-KR" altLang="en-US" sz="1400" dirty="0">
                <a:latin typeface="+mn-ea"/>
              </a:rPr>
              <a:t>및 </a:t>
            </a:r>
            <a:r>
              <a:rPr lang="en-US" altLang="ko-KR" sz="1400" dirty="0">
                <a:latin typeface="+mn-ea"/>
              </a:rPr>
              <a:t>missing ratio</a:t>
            </a:r>
            <a:r>
              <a:rPr lang="ko-KR" altLang="en-US" sz="1400" dirty="0">
                <a:latin typeface="+mn-ea"/>
              </a:rPr>
              <a:t> </a:t>
            </a:r>
            <a:r>
              <a:rPr lang="en-US" altLang="ko-KR" sz="1400" dirty="0">
                <a:latin typeface="+mn-ea"/>
              </a:rPr>
              <a:t>(Climbing</a:t>
            </a:r>
            <a:r>
              <a:rPr lang="ko-KR" altLang="en-US" sz="1400" dirty="0">
                <a:latin typeface="+mn-ea"/>
              </a:rPr>
              <a:t> </a:t>
            </a:r>
            <a:r>
              <a:rPr lang="en-US" altLang="ko-KR" sz="1400" dirty="0">
                <a:latin typeface="+mn-ea"/>
              </a:rPr>
              <a:t>perch</a:t>
            </a:r>
            <a:r>
              <a:rPr lang="ko-KR" altLang="en-US" sz="1400" dirty="0">
                <a:latin typeface="+mn-ea"/>
              </a:rPr>
              <a:t> 제외</a:t>
            </a:r>
            <a:r>
              <a:rPr lang="en-US" altLang="ko-KR" sz="1400" dirty="0">
                <a:latin typeface="+mn-ea"/>
              </a:rPr>
              <a:t>) </a:t>
            </a:r>
          </a:p>
          <a:p>
            <a:pPr marL="285750" indent="-285750">
              <a:buFontTx/>
              <a:buChar char="-"/>
            </a:pPr>
            <a:r>
              <a:rPr lang="en-US" altLang="ko-KR" sz="1400" b="1" dirty="0">
                <a:latin typeface="+mn-ea"/>
              </a:rPr>
              <a:t>Gene body: </a:t>
            </a:r>
            <a:r>
              <a:rPr lang="en-US" altLang="ko-KR" sz="1400" dirty="0">
                <a:latin typeface="+mn-ea"/>
              </a:rPr>
              <a:t>5’ proximal </a:t>
            </a:r>
            <a:r>
              <a:rPr lang="ko-KR" altLang="en-US" sz="1400" dirty="0" err="1">
                <a:latin typeface="+mn-ea"/>
              </a:rPr>
              <a:t>엑손에서</a:t>
            </a:r>
            <a:r>
              <a:rPr lang="ko-KR" altLang="en-US" sz="1400" dirty="0">
                <a:latin typeface="+mn-ea"/>
              </a:rPr>
              <a:t> 높은 </a:t>
            </a:r>
            <a:r>
              <a:rPr lang="en-US" altLang="ko-KR" sz="1400" dirty="0">
                <a:latin typeface="+mn-ea"/>
              </a:rPr>
              <a:t>GC </a:t>
            </a:r>
            <a:r>
              <a:rPr lang="ko-KR" altLang="en-US" sz="1400" dirty="0">
                <a:latin typeface="+mn-ea"/>
              </a:rPr>
              <a:t>및 </a:t>
            </a:r>
            <a:r>
              <a:rPr lang="en-US" altLang="ko-KR" sz="1400" dirty="0">
                <a:latin typeface="+mn-ea"/>
              </a:rPr>
              <a:t>missing ratio (Climbing</a:t>
            </a:r>
            <a:r>
              <a:rPr lang="ko-KR" altLang="en-US" sz="1400" dirty="0">
                <a:latin typeface="+mn-ea"/>
              </a:rPr>
              <a:t> </a:t>
            </a:r>
            <a:r>
              <a:rPr lang="en-US" altLang="ko-KR" sz="1400" dirty="0">
                <a:latin typeface="+mn-ea"/>
              </a:rPr>
              <a:t>perch</a:t>
            </a:r>
            <a:r>
              <a:rPr lang="ko-KR" altLang="en-US" sz="1400" dirty="0">
                <a:latin typeface="+mn-ea"/>
              </a:rPr>
              <a:t> 제외</a:t>
            </a:r>
            <a:r>
              <a:rPr lang="en-US" altLang="ko-KR" sz="1400" dirty="0">
                <a:latin typeface="+mn-ea"/>
              </a:rPr>
              <a:t>) </a:t>
            </a:r>
          </a:p>
          <a:p>
            <a:pPr marL="285750" indent="-285750">
              <a:buFontTx/>
              <a:buChar char="-"/>
            </a:pPr>
            <a:r>
              <a:rPr lang="en-US" altLang="ko-KR" sz="1400" b="1" dirty="0">
                <a:latin typeface="+mn-ea"/>
              </a:rPr>
              <a:t>Downstream: </a:t>
            </a:r>
            <a:r>
              <a:rPr lang="ko-KR" altLang="en-US" sz="1400" dirty="0" smtClean="0">
                <a:latin typeface="+mn-ea"/>
              </a:rPr>
              <a:t>특이 패턴 </a:t>
            </a:r>
            <a:r>
              <a:rPr lang="ko-KR" altLang="en-US" sz="1400" dirty="0">
                <a:latin typeface="+mn-ea"/>
              </a:rPr>
              <a:t>관찰되지 않음</a:t>
            </a:r>
            <a:endParaRPr lang="en-US" altLang="ko-KR" sz="1400" dirty="0">
              <a:latin typeface="+mn-ea"/>
            </a:endParaRPr>
          </a:p>
          <a:p>
            <a:pPr marL="285750" indent="-285750">
              <a:buFontTx/>
              <a:buChar char="-"/>
            </a:pPr>
            <a:r>
              <a:rPr lang="ko-KR" altLang="en-US" sz="1400" dirty="0">
                <a:latin typeface="+mn-ea"/>
              </a:rPr>
              <a:t>유전자 중 </a:t>
            </a:r>
            <a:r>
              <a:rPr lang="en-US" altLang="ko-KR" sz="1400" dirty="0">
                <a:latin typeface="+mn-ea"/>
              </a:rPr>
              <a:t>upstream CpG islands</a:t>
            </a:r>
            <a:r>
              <a:rPr lang="ko-KR" altLang="en-US" sz="1400" dirty="0">
                <a:latin typeface="+mn-ea"/>
              </a:rPr>
              <a:t>를</a:t>
            </a:r>
            <a:r>
              <a:rPr lang="en-US" altLang="ko-KR" sz="1400" dirty="0">
                <a:latin typeface="+mn-ea"/>
              </a:rPr>
              <a:t> </a:t>
            </a:r>
            <a:r>
              <a:rPr lang="ko-KR" altLang="en-US" sz="1400" dirty="0">
                <a:latin typeface="+mn-ea"/>
              </a:rPr>
              <a:t>갖고 있는 경우</a:t>
            </a:r>
            <a:r>
              <a:rPr lang="en-US" altLang="ko-KR" sz="1400" dirty="0">
                <a:latin typeface="+mn-ea"/>
              </a:rPr>
              <a:t> </a:t>
            </a:r>
            <a:r>
              <a:rPr lang="ko-KR" altLang="en-US" sz="1400" dirty="0">
                <a:latin typeface="+mn-ea"/>
              </a:rPr>
              <a:t>더</a:t>
            </a:r>
            <a:r>
              <a:rPr lang="en-US" altLang="ko-KR" sz="1400" dirty="0">
                <a:latin typeface="+mn-ea"/>
              </a:rPr>
              <a:t> </a:t>
            </a:r>
            <a:r>
              <a:rPr lang="ko-KR" altLang="en-US" sz="1400" dirty="0">
                <a:latin typeface="+mn-ea"/>
              </a:rPr>
              <a:t>높은 </a:t>
            </a:r>
            <a:r>
              <a:rPr lang="en-US" altLang="ko-KR" sz="1400" dirty="0">
                <a:latin typeface="+mn-ea"/>
              </a:rPr>
              <a:t>GC </a:t>
            </a:r>
            <a:r>
              <a:rPr lang="ko-KR" altLang="en-US" sz="1400" dirty="0">
                <a:latin typeface="+mn-ea"/>
              </a:rPr>
              <a:t>및 </a:t>
            </a:r>
            <a:r>
              <a:rPr lang="en-US" altLang="ko-KR" sz="1400" dirty="0">
                <a:latin typeface="+mn-ea"/>
              </a:rPr>
              <a:t>missing ratio</a:t>
            </a:r>
            <a:r>
              <a:rPr lang="ko-KR" altLang="en-US" sz="1400" dirty="0">
                <a:latin typeface="+mn-ea"/>
              </a:rPr>
              <a:t>를 보임 </a:t>
            </a:r>
            <a:endParaRPr lang="en-US" altLang="ko-KR" sz="1400" dirty="0">
              <a:latin typeface="+mn-ea"/>
            </a:endParaRPr>
          </a:p>
        </p:txBody>
      </p:sp>
    </p:spTree>
    <p:extLst>
      <p:ext uri="{BB962C8B-B14F-4D97-AF65-F5344CB8AC3E}">
        <p14:creationId xmlns:p14="http://schemas.microsoft.com/office/powerpoint/2010/main" val="5276874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2076EA06-2E3C-4D50-B8F7-F5F933ACE475}"/>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4" name="모서리가 둥근 직사각형 42">
            <a:extLst>
              <a:ext uri="{FF2B5EF4-FFF2-40B4-BE49-F238E27FC236}">
                <a16:creationId xmlns:a16="http://schemas.microsoft.com/office/drawing/2014/main" id="{082C4542-7C0C-4772-863A-C2DA1CAF7B3E}"/>
              </a:ext>
            </a:extLst>
          </p:cNvPr>
          <p:cNvSpPr/>
          <p:nvPr/>
        </p:nvSpPr>
        <p:spPr>
          <a:xfrm>
            <a:off x="71662" y="1737361"/>
            <a:ext cx="8973280" cy="4729722"/>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pic>
        <p:nvPicPr>
          <p:cNvPr id="14" name="그림 13">
            <a:extLst>
              <a:ext uri="{FF2B5EF4-FFF2-40B4-BE49-F238E27FC236}">
                <a16:creationId xmlns:a16="http://schemas.microsoft.com/office/drawing/2014/main" id="{3113D554-9CEA-4F9A-A85A-B91A15211E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400595" y="2546093"/>
            <a:ext cx="4442096" cy="3270636"/>
          </a:xfrm>
          <a:prstGeom prst="rect">
            <a:avLst/>
          </a:prstGeom>
        </p:spPr>
      </p:pic>
      <p:sp>
        <p:nvSpPr>
          <p:cNvPr id="31" name="직사각형 30"/>
          <p:cNvSpPr/>
          <p:nvPr/>
        </p:nvSpPr>
        <p:spPr>
          <a:xfrm>
            <a:off x="188714" y="2022873"/>
            <a:ext cx="8856228" cy="523220"/>
          </a:xfrm>
          <a:prstGeom prst="rect">
            <a:avLst/>
          </a:prstGeom>
        </p:spPr>
        <p:txBody>
          <a:bodyPr wrap="square">
            <a:spAutoFit/>
          </a:bodyPr>
          <a:lstStyle/>
          <a:p>
            <a:r>
              <a:rPr lang="en-US" altLang="ko-KR" sz="1400" b="1" dirty="0">
                <a:latin typeface="+mn-ea"/>
                <a:cs typeface="Arial" panose="020B0604020202020204" pitchFamily="34" charset="0"/>
              </a:rPr>
              <a:t>lncRNA:</a:t>
            </a:r>
            <a:r>
              <a:rPr lang="ko-KR" altLang="en-US" sz="1400" b="1" dirty="0">
                <a:latin typeface="+mn-ea"/>
                <a:cs typeface="Arial" panose="020B0604020202020204" pitchFamily="34" charset="0"/>
              </a:rPr>
              <a:t> </a:t>
            </a:r>
            <a:r>
              <a:rPr lang="ko-KR" altLang="en-US" sz="1400" dirty="0">
                <a:latin typeface="+mn-ea"/>
                <a:cs typeface="Arial" panose="020B0604020202020204" pitchFamily="34" charset="0"/>
              </a:rPr>
              <a:t>역시 </a:t>
            </a:r>
            <a:r>
              <a:rPr lang="en-US" altLang="ko-KR" sz="1400" dirty="0">
                <a:latin typeface="+mn-ea"/>
                <a:cs typeface="Arial" panose="020B0604020202020204" pitchFamily="34" charset="0"/>
              </a:rPr>
              <a:t>5’ TSS </a:t>
            </a:r>
            <a:r>
              <a:rPr lang="ko-KR" altLang="en-US" sz="1400" dirty="0">
                <a:latin typeface="+mn-ea"/>
                <a:cs typeface="Arial" panose="020B0604020202020204" pitchFamily="34" charset="0"/>
              </a:rPr>
              <a:t>주변 영역에서 서열이 많이 누락됨</a:t>
            </a:r>
            <a:r>
              <a:rPr lang="en-US" altLang="ko-KR" sz="1400" dirty="0">
                <a:latin typeface="+mn-ea"/>
                <a:cs typeface="Arial" panose="020B0604020202020204" pitchFamily="34" charset="0"/>
              </a:rPr>
              <a:t> (Climbing perch </a:t>
            </a:r>
            <a:r>
              <a:rPr lang="ko-KR" altLang="en-US" sz="1400" dirty="0">
                <a:latin typeface="+mn-ea"/>
                <a:cs typeface="Arial" panose="020B0604020202020204" pitchFamily="34" charset="0"/>
              </a:rPr>
              <a:t>제외</a:t>
            </a:r>
            <a:r>
              <a:rPr lang="en-US" altLang="ko-KR" sz="1400" dirty="0">
                <a:latin typeface="+mn-ea"/>
                <a:cs typeface="Arial" panose="020B0604020202020204" pitchFamily="34" charset="0"/>
              </a:rPr>
              <a:t>)</a:t>
            </a:r>
          </a:p>
          <a:p>
            <a:r>
              <a:rPr lang="en-US" altLang="ko-KR" sz="1400" b="1" dirty="0">
                <a:latin typeface="+mn-ea"/>
                <a:cs typeface="Arial" panose="020B0604020202020204" pitchFamily="34" charset="0"/>
              </a:rPr>
              <a:t>Missing ratio of rRNA and tRNA of climbing perch: </a:t>
            </a:r>
            <a:r>
              <a:rPr lang="ko-KR" altLang="en-US" sz="1400" dirty="0">
                <a:latin typeface="+mn-ea"/>
                <a:cs typeface="Arial" panose="020B0604020202020204" pitchFamily="34" charset="0"/>
              </a:rPr>
              <a:t>높은 </a:t>
            </a:r>
            <a:r>
              <a:rPr lang="en-US" altLang="ko-KR" sz="1400" dirty="0">
                <a:latin typeface="+mn-ea"/>
                <a:cs typeface="Arial" panose="020B0604020202020204" pitchFamily="34" charset="0"/>
              </a:rPr>
              <a:t>repeat content</a:t>
            </a:r>
            <a:r>
              <a:rPr lang="ko-KR" altLang="en-US" sz="1400" dirty="0">
                <a:latin typeface="+mn-ea"/>
                <a:cs typeface="Arial" panose="020B0604020202020204" pitchFamily="34" charset="0"/>
              </a:rPr>
              <a:t>와 </a:t>
            </a:r>
            <a:r>
              <a:rPr lang="ko-KR" altLang="en-US" sz="1400" dirty="0" smtClean="0">
                <a:latin typeface="+mn-ea"/>
                <a:cs typeface="Arial" panose="020B0604020202020204" pitchFamily="34" charset="0"/>
              </a:rPr>
              <a:t>연관</a:t>
            </a:r>
            <a:endParaRPr lang="en-US" altLang="ko-KR" sz="1400" dirty="0">
              <a:latin typeface="+mn-ea"/>
              <a:cs typeface="Arial" panose="020B0604020202020204" pitchFamily="34" charset="0"/>
            </a:endParaRPr>
          </a:p>
        </p:txBody>
      </p:sp>
      <p:pic>
        <p:nvPicPr>
          <p:cNvPr id="2" name="그림 1"/>
          <p:cNvPicPr>
            <a:picLocks noChangeAspect="1"/>
          </p:cNvPicPr>
          <p:nvPr/>
        </p:nvPicPr>
        <p:blipFill rotWithShape="1">
          <a:blip r:embed="rId3" cstate="hqprint">
            <a:extLst>
              <a:ext uri="{28A0092B-C50C-407E-A947-70E740481C1C}">
                <a14:useLocalDpi xmlns:a14="http://schemas.microsoft.com/office/drawing/2010/main" val="0"/>
              </a:ext>
            </a:extLst>
          </a:blip>
          <a:srcRect t="37218"/>
          <a:stretch/>
        </p:blipFill>
        <p:spPr>
          <a:xfrm>
            <a:off x="222885" y="2621077"/>
            <a:ext cx="3922396" cy="3215177"/>
          </a:xfrm>
          <a:prstGeom prst="rect">
            <a:avLst/>
          </a:prstGeom>
        </p:spPr>
      </p:pic>
      <p:sp>
        <p:nvSpPr>
          <p:cNvPr id="32" name="직사각형 31">
            <a:extLst>
              <a:ext uri="{FF2B5EF4-FFF2-40B4-BE49-F238E27FC236}">
                <a16:creationId xmlns:a16="http://schemas.microsoft.com/office/drawing/2014/main" id="{D520E924-0208-44CF-A75E-68FE6F459C1C}"/>
              </a:ext>
            </a:extLst>
          </p:cNvPr>
          <p:cNvSpPr/>
          <p:nvPr/>
        </p:nvSpPr>
        <p:spPr>
          <a:xfrm>
            <a:off x="188714" y="5755027"/>
            <a:ext cx="4129804" cy="577466"/>
          </a:xfrm>
          <a:prstGeom prst="rect">
            <a:avLst/>
          </a:prstGeom>
        </p:spPr>
        <p:txBody>
          <a:bodyPr wrap="square">
            <a:spAutoFit/>
          </a:bodyPr>
          <a:lstStyle/>
          <a:p>
            <a:r>
              <a:rPr lang="en-US" altLang="ko-KR" sz="1051" b="1" dirty="0" smtClean="0">
                <a:latin typeface="+mn-ea"/>
                <a:cs typeface="Arial" panose="020B0604020202020204" pitchFamily="34" charset="0"/>
              </a:rPr>
              <a:t>Fig. </a:t>
            </a:r>
            <a:r>
              <a:rPr lang="en-US" altLang="ko-KR" sz="1051" b="1" dirty="0">
                <a:latin typeface="+mn-ea"/>
                <a:cs typeface="Arial" panose="020B0604020202020204" pitchFamily="34" charset="0"/>
              </a:rPr>
              <a:t>4. b. Distribution of missing sequences and GC-content within or near genes in previous assemblies relative to VGP assemblies. </a:t>
            </a:r>
            <a:endParaRPr lang="ko-KR" altLang="en-US" sz="1051" dirty="0">
              <a:latin typeface="+mn-ea"/>
              <a:cs typeface="Arial" panose="020B0604020202020204" pitchFamily="34" charset="0"/>
            </a:endParaRPr>
          </a:p>
        </p:txBody>
      </p:sp>
      <p:sp>
        <p:nvSpPr>
          <p:cNvPr id="33" name="직사각형 32">
            <a:extLst>
              <a:ext uri="{FF2B5EF4-FFF2-40B4-BE49-F238E27FC236}">
                <a16:creationId xmlns:a16="http://schemas.microsoft.com/office/drawing/2014/main" id="{D520E924-0208-44CF-A75E-68FE6F459C1C}"/>
              </a:ext>
            </a:extLst>
          </p:cNvPr>
          <p:cNvSpPr/>
          <p:nvPr/>
        </p:nvSpPr>
        <p:spPr>
          <a:xfrm>
            <a:off x="4448275" y="5752463"/>
            <a:ext cx="4394415" cy="415755"/>
          </a:xfrm>
          <a:prstGeom prst="rect">
            <a:avLst/>
          </a:prstGeom>
        </p:spPr>
        <p:txBody>
          <a:bodyPr wrap="square">
            <a:spAutoFit/>
          </a:bodyPr>
          <a:lstStyle/>
          <a:p>
            <a:r>
              <a:rPr lang="en-US" altLang="ko-KR" sz="1051" b="1" dirty="0">
                <a:latin typeface="+mn-ea"/>
                <a:cs typeface="Arial" panose="020B0604020202020204" pitchFamily="34" charset="0"/>
              </a:rPr>
              <a:t>Extended Data Fig. 4. Repeat profile of previously missing genomic </a:t>
            </a:r>
            <a:r>
              <a:rPr lang="en-US" altLang="ko-KR" sz="1051" b="1" dirty="0" smtClean="0">
                <a:latin typeface="+mn-ea"/>
                <a:cs typeface="Arial" panose="020B0604020202020204" pitchFamily="34" charset="0"/>
              </a:rPr>
              <a:t>regions.</a:t>
            </a:r>
            <a:endParaRPr lang="ko-KR" altLang="en-US" sz="1051" dirty="0">
              <a:latin typeface="+mn-ea"/>
              <a:cs typeface="Arial" panose="020B0604020202020204" pitchFamily="34" charset="0"/>
            </a:endParaRPr>
          </a:p>
        </p:txBody>
      </p:sp>
      <p:sp>
        <p:nvSpPr>
          <p:cNvPr id="28" name="TextBox 27">
            <a:extLst>
              <a:ext uri="{FF2B5EF4-FFF2-40B4-BE49-F238E27FC236}">
                <a16:creationId xmlns:a16="http://schemas.microsoft.com/office/drawing/2014/main" id="{BFA8AFAD-8BF0-4749-8C78-F9871D329CB5}"/>
              </a:ext>
            </a:extLst>
          </p:cNvPr>
          <p:cNvSpPr txBox="1"/>
          <p:nvPr/>
        </p:nvSpPr>
        <p:spPr>
          <a:xfrm>
            <a:off x="188715" y="521067"/>
            <a:ext cx="6663189"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결과 </a:t>
            </a:r>
            <a:r>
              <a:rPr lang="en-US" altLang="ko-KR" sz="1600" b="1" dirty="0">
                <a:solidFill>
                  <a:srgbClr val="0079BC"/>
                </a:solidFill>
                <a:latin typeface="+mn-ea"/>
                <a:cs typeface="Arial" panose="020B0604020202020204" pitchFamily="34" charset="0"/>
              </a:rPr>
              <a:t>(3/6)</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ko-KR" altLang="en-US" sz="1600" b="1" dirty="0">
                <a:latin typeface="+mn-ea"/>
                <a:cs typeface="Arial" panose="020B0604020202020204" pitchFamily="34" charset="0"/>
              </a:rPr>
              <a:t>유전자</a:t>
            </a:r>
            <a:r>
              <a:rPr lang="en-US" altLang="ko-KR" sz="1600" b="1" dirty="0">
                <a:latin typeface="+mn-ea"/>
                <a:cs typeface="Arial" panose="020B0604020202020204" pitchFamily="34" charset="0"/>
              </a:rPr>
              <a:t> </a:t>
            </a:r>
            <a:r>
              <a:rPr lang="ko-KR" altLang="en-US" sz="1600" b="1" dirty="0">
                <a:latin typeface="+mn-ea"/>
                <a:cs typeface="Arial" panose="020B0604020202020204" pitchFamily="34" charset="0"/>
              </a:rPr>
              <a:t>주변 허위 소실된 영역의 양과 특징 </a:t>
            </a:r>
            <a:r>
              <a:rPr lang="en-US" altLang="ko-KR" sz="1600" b="1" dirty="0">
                <a:latin typeface="+mn-ea"/>
                <a:cs typeface="Arial" panose="020B0604020202020204" pitchFamily="34" charset="0"/>
              </a:rPr>
              <a:t>(continued)</a:t>
            </a:r>
            <a:endParaRPr lang="ko-KR" altLang="en-US" sz="1600" b="1" dirty="0">
              <a:latin typeface="+mn-ea"/>
              <a:cs typeface="Arial" panose="020B0604020202020204" pitchFamily="34" charset="0"/>
            </a:endParaRPr>
          </a:p>
        </p:txBody>
      </p:sp>
      <p:grpSp>
        <p:nvGrpSpPr>
          <p:cNvPr id="29" name="그룹 28">
            <a:extLst>
              <a:ext uri="{FF2B5EF4-FFF2-40B4-BE49-F238E27FC236}">
                <a16:creationId xmlns:a16="http://schemas.microsoft.com/office/drawing/2014/main" id="{18F1E9B0-510E-4A43-A5F6-BEBA6CEC7E93}"/>
              </a:ext>
            </a:extLst>
          </p:cNvPr>
          <p:cNvGrpSpPr/>
          <p:nvPr/>
        </p:nvGrpSpPr>
        <p:grpSpPr>
          <a:xfrm>
            <a:off x="0" y="0"/>
            <a:ext cx="9144000" cy="521065"/>
            <a:chOff x="0" y="0"/>
            <a:chExt cx="9144000" cy="499930"/>
          </a:xfrm>
        </p:grpSpPr>
        <p:sp>
          <p:nvSpPr>
            <p:cNvPr id="30" name="직사각형 29">
              <a:extLst>
                <a:ext uri="{FF2B5EF4-FFF2-40B4-BE49-F238E27FC236}">
                  <a16:creationId xmlns:a16="http://schemas.microsoft.com/office/drawing/2014/main" id="{B89AA6E0-D925-4743-AE17-15E19BB2D206}"/>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34" name="한쪽 모서리가 둥근 사각형 32">
              <a:extLst>
                <a:ext uri="{FF2B5EF4-FFF2-40B4-BE49-F238E27FC236}">
                  <a16:creationId xmlns:a16="http://schemas.microsoft.com/office/drawing/2014/main" id="{616C7C5E-5185-4049-80F3-7F7CF3C3B0D5}"/>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5" name="한쪽 모서리가 둥근 사각형 33">
              <a:extLst>
                <a:ext uri="{FF2B5EF4-FFF2-40B4-BE49-F238E27FC236}">
                  <a16:creationId xmlns:a16="http://schemas.microsoft.com/office/drawing/2014/main" id="{D29F8D93-72F0-4E9F-9F38-890EC431B8DD}"/>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36" name="직사각형 35">
            <a:extLst>
              <a:ext uri="{FF2B5EF4-FFF2-40B4-BE49-F238E27FC236}">
                <a16:creationId xmlns:a16="http://schemas.microsoft.com/office/drawing/2014/main" id="{17312D53-A409-4771-976B-0A4F04F981F8}"/>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37" name="모서리가 둥근 직사각형 80">
            <a:extLst>
              <a:ext uri="{FF2B5EF4-FFF2-40B4-BE49-F238E27FC236}">
                <a16:creationId xmlns:a16="http://schemas.microsoft.com/office/drawing/2014/main" id="{9783B62E-B1FA-43C2-919C-2EC74C716188}"/>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38" name="직사각형 37">
            <a:extLst>
              <a:ext uri="{FF2B5EF4-FFF2-40B4-BE49-F238E27FC236}">
                <a16:creationId xmlns:a16="http://schemas.microsoft.com/office/drawing/2014/main" id="{B56C1120-3AE8-481A-AA8F-8A7143A03C0C}"/>
              </a:ext>
            </a:extLst>
          </p:cNvPr>
          <p:cNvSpPr/>
          <p:nvPr/>
        </p:nvSpPr>
        <p:spPr>
          <a:xfrm>
            <a:off x="99057" y="942373"/>
            <a:ext cx="6968493" cy="523220"/>
          </a:xfrm>
          <a:prstGeom prst="rect">
            <a:avLst/>
          </a:prstGeom>
        </p:spPr>
        <p:txBody>
          <a:bodyPr wrap="square">
            <a:spAutoFit/>
          </a:bodyPr>
          <a:lstStyle/>
          <a:p>
            <a:pPr marL="285750" indent="-285750">
              <a:buFont typeface="Wingdings" panose="05000000000000000000" pitchFamily="2" charset="2"/>
              <a:buChar char="§"/>
            </a:pPr>
            <a:r>
              <a:rPr lang="en-US" altLang="ko-KR" sz="1400" b="1" dirty="0">
                <a:solidFill>
                  <a:schemeClr val="tx1"/>
                </a:solidFill>
                <a:latin typeface="+mn-ea"/>
                <a:cs typeface="Arial" panose="020B0604020202020204" pitchFamily="34" charset="0"/>
              </a:rPr>
              <a:t>Non-coding genes: </a:t>
            </a:r>
            <a:r>
              <a:rPr lang="en-US" altLang="ko-KR" sz="1400" dirty="0">
                <a:solidFill>
                  <a:schemeClr val="tx1"/>
                </a:solidFill>
                <a:latin typeface="+mn-ea"/>
                <a:cs typeface="Arial" panose="020B0604020202020204" pitchFamily="34" charset="0"/>
              </a:rPr>
              <a:t>lncRNA </a:t>
            </a:r>
            <a:r>
              <a:rPr lang="en-US" altLang="ko-KR" sz="1400" dirty="0">
                <a:latin typeface="+mn-ea"/>
                <a:cs typeface="Arial" panose="020B0604020202020204" pitchFamily="34" charset="0"/>
              </a:rPr>
              <a:t>genes</a:t>
            </a:r>
            <a:r>
              <a:rPr lang="ko-KR" altLang="en-US" sz="1400" dirty="0">
                <a:solidFill>
                  <a:schemeClr val="tx1"/>
                </a:solidFill>
                <a:latin typeface="+mn-ea"/>
                <a:cs typeface="Arial" panose="020B0604020202020204" pitchFamily="34" charset="0"/>
              </a:rPr>
              <a:t>의 경우 </a:t>
            </a:r>
            <a:r>
              <a:rPr lang="en-US" altLang="ko-KR" sz="1400" dirty="0">
                <a:solidFill>
                  <a:schemeClr val="tx1"/>
                </a:solidFill>
                <a:latin typeface="+mn-ea"/>
                <a:cs typeface="Arial" panose="020B0604020202020204" pitchFamily="34" charset="0"/>
              </a:rPr>
              <a:t>protein coding genes</a:t>
            </a:r>
            <a:r>
              <a:rPr lang="ko-KR" altLang="en-US" sz="1400" dirty="0">
                <a:solidFill>
                  <a:schemeClr val="tx1"/>
                </a:solidFill>
                <a:latin typeface="+mn-ea"/>
                <a:cs typeface="Arial" panose="020B0604020202020204" pitchFamily="34" charset="0"/>
              </a:rPr>
              <a:t>와</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유사한 </a:t>
            </a:r>
            <a:r>
              <a:rPr lang="ko-KR" altLang="en-US" sz="1400" dirty="0" smtClean="0">
                <a:latin typeface="+mn-ea"/>
                <a:cs typeface="Arial" panose="020B0604020202020204" pitchFamily="34" charset="0"/>
              </a:rPr>
              <a:t>패턴</a:t>
            </a:r>
            <a:endParaRPr lang="en-US" altLang="ko-KR" sz="1400" dirty="0">
              <a:latin typeface="+mn-ea"/>
              <a:cs typeface="Arial" panose="020B0604020202020204" pitchFamily="34" charset="0"/>
            </a:endParaRPr>
          </a:p>
          <a:p>
            <a:pPr marL="285750" indent="-285750">
              <a:buFont typeface="Wingdings" panose="05000000000000000000" pitchFamily="2" charset="2"/>
              <a:buChar char="§"/>
            </a:pPr>
            <a:r>
              <a:rPr lang="en-US" altLang="ko-KR" sz="1400" b="1" dirty="0">
                <a:solidFill>
                  <a:schemeClr val="tx1"/>
                </a:solidFill>
                <a:latin typeface="+mn-ea"/>
                <a:cs typeface="Arial" panose="020B0604020202020204" pitchFamily="34" charset="0"/>
              </a:rPr>
              <a:t>rRNA, tRNA, and snRNA genes: </a:t>
            </a:r>
            <a:r>
              <a:rPr lang="ko-KR" altLang="en-US" sz="1400" dirty="0">
                <a:solidFill>
                  <a:schemeClr val="tx1"/>
                </a:solidFill>
                <a:latin typeface="+mn-ea"/>
                <a:cs typeface="Arial" panose="020B0604020202020204" pitchFamily="34" charset="0"/>
              </a:rPr>
              <a:t>높은 </a:t>
            </a:r>
            <a:r>
              <a:rPr lang="en-US" altLang="ko-KR" sz="1400" dirty="0">
                <a:solidFill>
                  <a:schemeClr val="tx1"/>
                </a:solidFill>
                <a:latin typeface="+mn-ea"/>
                <a:cs typeface="Arial" panose="020B0604020202020204" pitchFamily="34" charset="0"/>
              </a:rPr>
              <a:t>missing ratio </a:t>
            </a:r>
            <a:r>
              <a:rPr lang="ko-KR" altLang="en-US" sz="1400" dirty="0">
                <a:solidFill>
                  <a:schemeClr val="tx1"/>
                </a:solidFill>
                <a:latin typeface="+mn-ea"/>
                <a:cs typeface="Arial" panose="020B0604020202020204" pitchFamily="34" charset="0"/>
              </a:rPr>
              <a:t>및 </a:t>
            </a:r>
            <a:r>
              <a:rPr lang="en-US" altLang="ko-KR" sz="1400" dirty="0">
                <a:solidFill>
                  <a:schemeClr val="tx1"/>
                </a:solidFill>
                <a:latin typeface="+mn-ea"/>
                <a:cs typeface="Arial" panose="020B0604020202020204" pitchFamily="34" charset="0"/>
              </a:rPr>
              <a:t>repeat </a:t>
            </a:r>
            <a:r>
              <a:rPr lang="en-US" altLang="ko-KR" sz="1400" dirty="0" smtClean="0">
                <a:solidFill>
                  <a:schemeClr val="tx1"/>
                </a:solidFill>
                <a:latin typeface="+mn-ea"/>
                <a:cs typeface="Arial" panose="020B0604020202020204" pitchFamily="34" charset="0"/>
              </a:rPr>
              <a:t>content</a:t>
            </a:r>
            <a:endParaRPr lang="en-US" altLang="ko-KR" sz="1400" dirty="0">
              <a:solidFill>
                <a:schemeClr val="tx1"/>
              </a:solidFill>
              <a:latin typeface="+mn-ea"/>
              <a:cs typeface="Arial" panose="020B0604020202020204" pitchFamily="34" charset="0"/>
            </a:endParaRPr>
          </a:p>
        </p:txBody>
      </p:sp>
      <p:sp>
        <p:nvSpPr>
          <p:cNvPr id="39" name="사각형: 둥근 모서리 38">
            <a:extLst>
              <a:ext uri="{FF2B5EF4-FFF2-40B4-BE49-F238E27FC236}">
                <a16:creationId xmlns:a16="http://schemas.microsoft.com/office/drawing/2014/main" id="{ABE33807-18BE-4D31-AA6E-09D156911D63}"/>
              </a:ext>
            </a:extLst>
          </p:cNvPr>
          <p:cNvSpPr/>
          <p:nvPr/>
        </p:nvSpPr>
        <p:spPr>
          <a:xfrm>
            <a:off x="188714" y="1640491"/>
            <a:ext cx="4520446"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Non-coding genes</a:t>
            </a:r>
            <a:r>
              <a:rPr lang="ko-KR" altLang="en-US" sz="1400" dirty="0">
                <a:latin typeface="+mn-ea"/>
                <a:cs typeface="Arial" panose="020B0604020202020204" pitchFamily="34" charset="0"/>
              </a:rPr>
              <a:t>에서 나타나는 허위 서열 소실 패턴</a:t>
            </a:r>
          </a:p>
        </p:txBody>
      </p:sp>
      <p:sp>
        <p:nvSpPr>
          <p:cNvPr id="40" name="직사각형 39">
            <a:extLst>
              <a:ext uri="{FF2B5EF4-FFF2-40B4-BE49-F238E27FC236}">
                <a16:creationId xmlns:a16="http://schemas.microsoft.com/office/drawing/2014/main" id="{FC84E741-2A36-4BCD-A909-C85FBAA10B19}"/>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 name="슬라이드 번호 개체 틀 2">
            <a:extLst>
              <a:ext uri="{FF2B5EF4-FFF2-40B4-BE49-F238E27FC236}">
                <a16:creationId xmlns:a16="http://schemas.microsoft.com/office/drawing/2014/main" id="{D7B081EA-5F4B-4BC4-A9B2-ED4140D0E101}"/>
              </a:ext>
            </a:extLst>
          </p:cNvPr>
          <p:cNvSpPr>
            <a:spLocks noGrp="1"/>
          </p:cNvSpPr>
          <p:nvPr>
            <p:ph type="sldNum" sz="quarter" idx="12"/>
          </p:nvPr>
        </p:nvSpPr>
        <p:spPr/>
        <p:txBody>
          <a:bodyPr/>
          <a:lstStyle/>
          <a:p>
            <a:fld id="{CF44F4BD-9264-458E-B7DB-27B4DAB2BFAE}" type="slidenum">
              <a:rPr lang="ko-KR" altLang="en-US" smtClean="0"/>
              <a:t>17</a:t>
            </a:fld>
            <a:endParaRPr lang="ko-KR" altLang="en-US"/>
          </a:p>
        </p:txBody>
      </p:sp>
    </p:spTree>
    <p:extLst>
      <p:ext uri="{BB962C8B-B14F-4D97-AF65-F5344CB8AC3E}">
        <p14:creationId xmlns:p14="http://schemas.microsoft.com/office/powerpoint/2010/main" val="28594823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a:extLst>
              <a:ext uri="{FF2B5EF4-FFF2-40B4-BE49-F238E27FC236}">
                <a16:creationId xmlns:a16="http://schemas.microsoft.com/office/drawing/2014/main" id="{BEBB1C4C-84B8-4BE6-B472-999152605C33}"/>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30" name="모서리가 둥근 직사각형 42">
            <a:extLst>
              <a:ext uri="{FF2B5EF4-FFF2-40B4-BE49-F238E27FC236}">
                <a16:creationId xmlns:a16="http://schemas.microsoft.com/office/drawing/2014/main" id="{AD475213-DCDF-4F2B-A6F8-3A52F916268F}"/>
              </a:ext>
            </a:extLst>
          </p:cNvPr>
          <p:cNvSpPr/>
          <p:nvPr/>
        </p:nvSpPr>
        <p:spPr>
          <a:xfrm>
            <a:off x="71661" y="1767839"/>
            <a:ext cx="8973281" cy="4654527"/>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62" y="3166226"/>
            <a:ext cx="4372338" cy="2630691"/>
          </a:xfrm>
          <a:prstGeom prst="rect">
            <a:avLst/>
          </a:prstGeom>
        </p:spPr>
      </p:pic>
      <p:sp>
        <p:nvSpPr>
          <p:cNvPr id="15" name="직사각형 14"/>
          <p:cNvSpPr/>
          <p:nvPr/>
        </p:nvSpPr>
        <p:spPr>
          <a:xfrm>
            <a:off x="99056" y="5863451"/>
            <a:ext cx="4412594" cy="415755"/>
          </a:xfrm>
          <a:prstGeom prst="rect">
            <a:avLst/>
          </a:prstGeom>
        </p:spPr>
        <p:txBody>
          <a:bodyPr wrap="square">
            <a:spAutoFit/>
          </a:bodyPr>
          <a:lstStyle/>
          <a:p>
            <a:r>
              <a:rPr lang="en-US" altLang="ko-KR" sz="1051" b="1" dirty="0" smtClean="0">
                <a:solidFill>
                  <a:srgbClr val="000000"/>
                </a:solidFill>
                <a:latin typeface="+mn-ea"/>
                <a:cs typeface="Arial" panose="020B0604020202020204" pitchFamily="34" charset="0"/>
              </a:rPr>
              <a:t>Fig. </a:t>
            </a:r>
            <a:r>
              <a:rPr lang="en-US" altLang="ko-KR" sz="1051" b="1" dirty="0">
                <a:solidFill>
                  <a:srgbClr val="000000"/>
                </a:solidFill>
                <a:latin typeface="+mn-ea"/>
                <a:cs typeface="Arial" panose="020B0604020202020204" pitchFamily="34" charset="0"/>
              </a:rPr>
              <a:t>5. Biased distribution of sequencing errors near GC-rich 5’-proximal regions of protein coding genes. </a:t>
            </a:r>
            <a:endParaRPr lang="ko-KR" altLang="en-US" sz="1051" dirty="0">
              <a:latin typeface="+mn-ea"/>
              <a:cs typeface="Arial" panose="020B0604020202020204" pitchFamily="34" charset="0"/>
            </a:endParaRPr>
          </a:p>
        </p:txBody>
      </p:sp>
      <p:sp>
        <p:nvSpPr>
          <p:cNvPr id="31" name="사각형: 둥근 모서리 30">
            <a:extLst>
              <a:ext uri="{FF2B5EF4-FFF2-40B4-BE49-F238E27FC236}">
                <a16:creationId xmlns:a16="http://schemas.microsoft.com/office/drawing/2014/main" id="{0F56F2D4-73D8-4BA3-A3DC-F646352D46D9}"/>
              </a:ext>
            </a:extLst>
          </p:cNvPr>
          <p:cNvSpPr/>
          <p:nvPr/>
        </p:nvSpPr>
        <p:spPr>
          <a:xfrm>
            <a:off x="188714" y="1619992"/>
            <a:ext cx="2165866"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False SNP </a:t>
            </a:r>
            <a:r>
              <a:rPr lang="ko-KR" altLang="en-US" sz="1400" dirty="0">
                <a:latin typeface="+mn-ea"/>
                <a:cs typeface="Arial" panose="020B0604020202020204" pitchFamily="34" charset="0"/>
              </a:rPr>
              <a:t>및 </a:t>
            </a:r>
            <a:r>
              <a:rPr lang="en-US" altLang="ko-KR" sz="1400" dirty="0">
                <a:latin typeface="+mn-ea"/>
                <a:cs typeface="Arial" panose="020B0604020202020204" pitchFamily="34" charset="0"/>
              </a:rPr>
              <a:t>Indel </a:t>
            </a:r>
            <a:r>
              <a:rPr lang="ko-KR" altLang="en-US" sz="1400" dirty="0">
                <a:latin typeface="+mn-ea"/>
                <a:cs typeface="Arial" panose="020B0604020202020204" pitchFamily="34" charset="0"/>
              </a:rPr>
              <a:t>분석</a:t>
            </a:r>
          </a:p>
        </p:txBody>
      </p:sp>
      <p:pic>
        <p:nvPicPr>
          <p:cNvPr id="7" name="그림 6">
            <a:extLst>
              <a:ext uri="{FF2B5EF4-FFF2-40B4-BE49-F238E27FC236}">
                <a16:creationId xmlns:a16="http://schemas.microsoft.com/office/drawing/2014/main" id="{A91D3110-8862-427B-B9EF-785A5CCC025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32352" y="3881718"/>
            <a:ext cx="4282433" cy="1915199"/>
          </a:xfrm>
          <a:prstGeom prst="rect">
            <a:avLst/>
          </a:prstGeom>
        </p:spPr>
      </p:pic>
      <p:sp>
        <p:nvSpPr>
          <p:cNvPr id="3" name="직사각형 2"/>
          <p:cNvSpPr/>
          <p:nvPr/>
        </p:nvSpPr>
        <p:spPr>
          <a:xfrm>
            <a:off x="182178" y="1907746"/>
            <a:ext cx="8684326" cy="1169551"/>
          </a:xfrm>
          <a:prstGeom prst="rect">
            <a:avLst/>
          </a:prstGeom>
        </p:spPr>
        <p:txBody>
          <a:bodyPr wrap="square">
            <a:spAutoFit/>
          </a:bodyPr>
          <a:lstStyle/>
          <a:p>
            <a:r>
              <a:rPr lang="en-US" altLang="ko-KR" sz="1400" b="1" dirty="0">
                <a:latin typeface="+mn-ea"/>
                <a:cs typeface="Arial" panose="020B0604020202020204" pitchFamily="34" charset="0"/>
              </a:rPr>
              <a:t>Zebra finch &amp; Anna’s hummingbird</a:t>
            </a:r>
            <a:r>
              <a:rPr lang="en-US" altLang="ko-KR" sz="1400" dirty="0">
                <a:latin typeface="+mn-ea"/>
                <a:cs typeface="Arial" panose="020B0604020202020204" pitchFamily="34" charset="0"/>
              </a:rPr>
              <a:t>: VGP</a:t>
            </a:r>
            <a:r>
              <a:rPr lang="ko-KR" altLang="en-US" sz="1400" dirty="0">
                <a:latin typeface="+mn-ea"/>
                <a:cs typeface="Arial" panose="020B0604020202020204" pitchFamily="34" charset="0"/>
              </a:rPr>
              <a:t>와 이전 유전체가 동일 개체로부터 생산</a:t>
            </a:r>
            <a:endParaRPr lang="en-US" altLang="ko-KR" sz="1400" dirty="0">
              <a:latin typeface="+mn-ea"/>
              <a:cs typeface="Arial" panose="020B0604020202020204" pitchFamily="34" charset="0"/>
            </a:endParaRPr>
          </a:p>
          <a:p>
            <a:pPr marL="171450" indent="-171450">
              <a:buFontTx/>
              <a:buChar char="-"/>
            </a:pPr>
            <a:r>
              <a:rPr lang="en-US" altLang="ko-KR" sz="1400" b="1" dirty="0">
                <a:latin typeface="+mn-ea"/>
                <a:cs typeface="Arial" panose="020B0604020202020204" pitchFamily="34" charset="0"/>
              </a:rPr>
              <a:t>Zebra finch (Sanger-based): </a:t>
            </a:r>
          </a:p>
          <a:p>
            <a:r>
              <a:rPr lang="en-US" altLang="ko-KR" sz="1400" b="1" dirty="0">
                <a:latin typeface="+mn-ea"/>
                <a:cs typeface="Arial" panose="020B0604020202020204" pitchFamily="34" charset="0"/>
              </a:rPr>
              <a:t>	</a:t>
            </a:r>
            <a:r>
              <a:rPr lang="en-US" altLang="ko-KR" sz="1400" dirty="0">
                <a:latin typeface="+mn-ea"/>
                <a:cs typeface="Arial" panose="020B0604020202020204" pitchFamily="34" charset="0"/>
              </a:rPr>
              <a:t>GC</a:t>
            </a:r>
            <a:r>
              <a:rPr lang="ko-KR" altLang="en-US" sz="1400" dirty="0">
                <a:latin typeface="+mn-ea"/>
                <a:cs typeface="Arial" panose="020B0604020202020204" pitchFamily="34" charset="0"/>
              </a:rPr>
              <a:t>가 높은 </a:t>
            </a:r>
            <a:r>
              <a:rPr lang="en-US" altLang="ko-KR" sz="1400" dirty="0">
                <a:latin typeface="+mn-ea"/>
                <a:cs typeface="Arial" panose="020B0604020202020204" pitchFamily="34" charset="0"/>
              </a:rPr>
              <a:t>TSS </a:t>
            </a:r>
            <a:r>
              <a:rPr lang="ko-KR" altLang="en-US" sz="1400" dirty="0">
                <a:latin typeface="+mn-ea"/>
                <a:cs typeface="Arial" panose="020B0604020202020204" pitchFamily="34" charset="0"/>
              </a:rPr>
              <a:t>근처에서</a:t>
            </a:r>
            <a:r>
              <a:rPr lang="en-US" altLang="ko-KR" sz="1400" dirty="0">
                <a:solidFill>
                  <a:schemeClr val="tx1"/>
                </a:solidFill>
                <a:latin typeface="+mn-ea"/>
                <a:cs typeface="Arial" panose="020B0604020202020204" pitchFamily="34" charset="0"/>
              </a:rPr>
              <a:t> false SNP &amp; indel</a:t>
            </a:r>
            <a:r>
              <a:rPr lang="ko-KR" altLang="en-US" sz="1400" dirty="0">
                <a:solidFill>
                  <a:schemeClr val="tx1"/>
                </a:solidFill>
                <a:latin typeface="+mn-ea"/>
                <a:cs typeface="Arial" panose="020B0604020202020204" pitchFamily="34" charset="0"/>
              </a:rPr>
              <a:t>이 높은 빈도로 관찰</a:t>
            </a:r>
            <a:endParaRPr lang="en-US" altLang="ko-KR" sz="1400" dirty="0">
              <a:solidFill>
                <a:schemeClr val="tx1"/>
              </a:solidFill>
              <a:latin typeface="+mn-ea"/>
              <a:cs typeface="Arial" panose="020B0604020202020204" pitchFamily="34" charset="0"/>
            </a:endParaRPr>
          </a:p>
          <a:p>
            <a:pPr marL="171450" indent="-171450">
              <a:buFontTx/>
              <a:buChar char="-"/>
            </a:pPr>
            <a:r>
              <a:rPr lang="en-US" altLang="ko-KR" sz="1400" b="1" dirty="0">
                <a:latin typeface="+mn-ea"/>
                <a:cs typeface="Arial" panose="020B0604020202020204" pitchFamily="34" charset="0"/>
              </a:rPr>
              <a:t>Anna’s hummingbird (Illumina-based):</a:t>
            </a:r>
          </a:p>
          <a:p>
            <a:r>
              <a:rPr lang="en-US" altLang="ko-KR" sz="1400" b="1" dirty="0">
                <a:latin typeface="+mn-ea"/>
                <a:cs typeface="Arial" panose="020B0604020202020204" pitchFamily="34" charset="0"/>
              </a:rPr>
              <a:t>	</a:t>
            </a:r>
            <a:r>
              <a:rPr lang="en-US" altLang="ko-KR" sz="1400" dirty="0">
                <a:latin typeface="+mn-ea"/>
                <a:cs typeface="Arial" panose="020B0604020202020204" pitchFamily="34" charset="0"/>
              </a:rPr>
              <a:t> GC</a:t>
            </a:r>
            <a:r>
              <a:rPr lang="ko-KR" altLang="en-US" sz="1400" dirty="0">
                <a:latin typeface="+mn-ea"/>
                <a:cs typeface="Arial" panose="020B0604020202020204" pitchFamily="34" charset="0"/>
              </a:rPr>
              <a:t>가 높은 </a:t>
            </a:r>
            <a:r>
              <a:rPr lang="en-US" altLang="ko-KR" sz="1400" dirty="0">
                <a:latin typeface="+mn-ea"/>
                <a:cs typeface="Arial" panose="020B0604020202020204" pitchFamily="34" charset="0"/>
              </a:rPr>
              <a:t>TSS </a:t>
            </a:r>
            <a:r>
              <a:rPr lang="ko-KR" altLang="en-US" sz="1400" dirty="0">
                <a:latin typeface="+mn-ea"/>
                <a:cs typeface="Arial" panose="020B0604020202020204" pitchFamily="34" charset="0"/>
              </a:rPr>
              <a:t>근처에서</a:t>
            </a:r>
            <a:r>
              <a:rPr lang="en-US" altLang="ko-KR" sz="1400" dirty="0">
                <a:solidFill>
                  <a:schemeClr val="tx1"/>
                </a:solidFill>
                <a:latin typeface="+mn-ea"/>
                <a:cs typeface="Arial" panose="020B0604020202020204" pitchFamily="34" charset="0"/>
              </a:rPr>
              <a:t> false SNP</a:t>
            </a:r>
            <a:r>
              <a:rPr lang="ko-KR" altLang="en-US" sz="1400" dirty="0">
                <a:solidFill>
                  <a:schemeClr val="tx1"/>
                </a:solidFill>
                <a:latin typeface="+mn-ea"/>
                <a:cs typeface="Arial" panose="020B0604020202020204" pitchFamily="34" charset="0"/>
              </a:rPr>
              <a:t>이 높은 빈도로 관찰</a:t>
            </a:r>
            <a:r>
              <a:rPr lang="en-US" altLang="ko-KR" sz="1400" dirty="0">
                <a:solidFill>
                  <a:schemeClr val="tx1"/>
                </a:solidFill>
                <a:latin typeface="+mn-ea"/>
                <a:cs typeface="Arial" panose="020B0604020202020204" pitchFamily="34" charset="0"/>
              </a:rPr>
              <a:t>, </a:t>
            </a:r>
            <a:r>
              <a:rPr lang="en-US" altLang="ko-KR" sz="1400" dirty="0">
                <a:latin typeface="+mn-ea"/>
                <a:cs typeface="Arial" panose="020B0604020202020204" pitchFamily="34" charset="0"/>
              </a:rPr>
              <a:t>false</a:t>
            </a:r>
            <a:r>
              <a:rPr lang="ko-KR" altLang="en-US" sz="1400" dirty="0">
                <a:latin typeface="+mn-ea"/>
                <a:cs typeface="Arial" panose="020B0604020202020204" pitchFamily="34" charset="0"/>
              </a:rPr>
              <a:t> </a:t>
            </a:r>
            <a:r>
              <a:rPr lang="en-US" altLang="ko-KR" sz="1400" dirty="0">
                <a:latin typeface="+mn-ea"/>
                <a:cs typeface="Arial" panose="020B0604020202020204" pitchFamily="34" charset="0"/>
              </a:rPr>
              <a:t>indel</a:t>
            </a:r>
            <a:r>
              <a:rPr lang="ko-KR" altLang="en-US" sz="1400" dirty="0">
                <a:latin typeface="+mn-ea"/>
                <a:cs typeface="Arial" panose="020B0604020202020204" pitchFamily="34" charset="0"/>
              </a:rPr>
              <a:t>의 경우 </a:t>
            </a:r>
            <a:r>
              <a:rPr lang="en-US" altLang="ko-KR" sz="1400" dirty="0">
                <a:latin typeface="+mn-ea"/>
                <a:cs typeface="Arial" panose="020B0604020202020204" pitchFamily="34" charset="0"/>
              </a:rPr>
              <a:t>homopolymer</a:t>
            </a:r>
            <a:r>
              <a:rPr lang="ko-KR" altLang="en-US" sz="1400" dirty="0">
                <a:latin typeface="+mn-ea"/>
                <a:cs typeface="Arial" panose="020B0604020202020204" pitchFamily="34" charset="0"/>
              </a:rPr>
              <a:t>와</a:t>
            </a:r>
            <a:r>
              <a:rPr lang="en-US" altLang="ko-KR" sz="1400" dirty="0">
                <a:latin typeface="+mn-ea"/>
                <a:cs typeface="Arial" panose="020B0604020202020204" pitchFamily="34" charset="0"/>
              </a:rPr>
              <a:t> </a:t>
            </a:r>
            <a:r>
              <a:rPr lang="ko-KR" altLang="en-US" sz="1400" dirty="0" smtClean="0">
                <a:latin typeface="+mn-ea"/>
                <a:cs typeface="Arial" panose="020B0604020202020204" pitchFamily="34" charset="0"/>
              </a:rPr>
              <a:t>연관</a:t>
            </a:r>
            <a:endParaRPr lang="en-US" altLang="ko-KR" sz="1400" dirty="0">
              <a:latin typeface="+mn-ea"/>
              <a:cs typeface="Arial" panose="020B0604020202020204" pitchFamily="34" charset="0"/>
            </a:endParaRPr>
          </a:p>
        </p:txBody>
      </p:sp>
      <p:sp>
        <p:nvSpPr>
          <p:cNvPr id="22" name="직사각형 21"/>
          <p:cNvSpPr/>
          <p:nvPr/>
        </p:nvSpPr>
        <p:spPr>
          <a:xfrm>
            <a:off x="4617574" y="5861773"/>
            <a:ext cx="4311988" cy="415755"/>
          </a:xfrm>
          <a:prstGeom prst="rect">
            <a:avLst/>
          </a:prstGeom>
        </p:spPr>
        <p:txBody>
          <a:bodyPr wrap="square">
            <a:spAutoFit/>
          </a:bodyPr>
          <a:lstStyle/>
          <a:p>
            <a:r>
              <a:rPr lang="en-US" altLang="ko-KR" sz="1051" b="1" dirty="0">
                <a:solidFill>
                  <a:srgbClr val="000000"/>
                </a:solidFill>
                <a:latin typeface="+mn-ea"/>
                <a:cs typeface="Arial" panose="020B0604020202020204" pitchFamily="34" charset="0"/>
              </a:rPr>
              <a:t>Extended Data Fig. 5. Homopolymer content and frequency of false indels near TSS and TTS. </a:t>
            </a:r>
            <a:endParaRPr lang="ko-KR" altLang="en-US" sz="1051" dirty="0">
              <a:latin typeface="+mn-ea"/>
              <a:cs typeface="Arial" panose="020B0604020202020204" pitchFamily="34" charset="0"/>
            </a:endParaRPr>
          </a:p>
        </p:txBody>
      </p:sp>
      <p:sp>
        <p:nvSpPr>
          <p:cNvPr id="23" name="직사각형 22">
            <a:extLst>
              <a:ext uri="{FF2B5EF4-FFF2-40B4-BE49-F238E27FC236}">
                <a16:creationId xmlns:a16="http://schemas.microsoft.com/office/drawing/2014/main" id="{820A6825-BA1D-4BE2-9105-261D2C93ED9B}"/>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4" name="TextBox 23">
            <a:extLst>
              <a:ext uri="{FF2B5EF4-FFF2-40B4-BE49-F238E27FC236}">
                <a16:creationId xmlns:a16="http://schemas.microsoft.com/office/drawing/2014/main" id="{F9682762-3F5E-4E90-9630-51A70C0C6EEA}"/>
              </a:ext>
            </a:extLst>
          </p:cNvPr>
          <p:cNvSpPr txBox="1"/>
          <p:nvPr/>
        </p:nvSpPr>
        <p:spPr>
          <a:xfrm>
            <a:off x="188715" y="521067"/>
            <a:ext cx="6663189"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결과 </a:t>
            </a:r>
            <a:r>
              <a:rPr lang="en-US" altLang="ko-KR" sz="1600" b="1" dirty="0">
                <a:solidFill>
                  <a:srgbClr val="0079BC"/>
                </a:solidFill>
                <a:latin typeface="+mn-ea"/>
                <a:cs typeface="Arial" panose="020B0604020202020204" pitchFamily="34" charset="0"/>
              </a:rPr>
              <a:t>(4/6)</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ko-KR" altLang="en-US" sz="1600" b="1" dirty="0">
                <a:latin typeface="+mn-ea"/>
                <a:cs typeface="Arial" panose="020B0604020202020204" pitchFamily="34" charset="0"/>
              </a:rPr>
              <a:t>유전자</a:t>
            </a:r>
            <a:r>
              <a:rPr lang="en-US" altLang="ko-KR" sz="1600" b="1" dirty="0">
                <a:latin typeface="+mn-ea"/>
                <a:cs typeface="Arial" panose="020B0604020202020204" pitchFamily="34" charset="0"/>
              </a:rPr>
              <a:t> </a:t>
            </a:r>
            <a:r>
              <a:rPr lang="ko-KR" altLang="en-US" sz="1600" b="1" dirty="0">
                <a:latin typeface="+mn-ea"/>
                <a:cs typeface="Arial" panose="020B0604020202020204" pitchFamily="34" charset="0"/>
              </a:rPr>
              <a:t>주변</a:t>
            </a:r>
            <a:r>
              <a:rPr lang="en-US" altLang="ko-KR" sz="1600" b="1" dirty="0">
                <a:latin typeface="+mn-ea"/>
                <a:cs typeface="Arial" panose="020B0604020202020204" pitchFamily="34" charset="0"/>
              </a:rPr>
              <a:t> False SNP </a:t>
            </a:r>
            <a:r>
              <a:rPr lang="ko-KR" altLang="en-US" sz="1600" b="1" dirty="0">
                <a:latin typeface="+mn-ea"/>
                <a:cs typeface="Arial" panose="020B0604020202020204" pitchFamily="34" charset="0"/>
              </a:rPr>
              <a:t>및 </a:t>
            </a:r>
            <a:r>
              <a:rPr lang="en-US" altLang="ko-KR" sz="1600" b="1" dirty="0">
                <a:latin typeface="+mn-ea"/>
                <a:cs typeface="Arial" panose="020B0604020202020204" pitchFamily="34" charset="0"/>
              </a:rPr>
              <a:t>False indel</a:t>
            </a:r>
            <a:r>
              <a:rPr lang="ko-KR" altLang="en-US" sz="1600" b="1" dirty="0">
                <a:latin typeface="+mn-ea"/>
                <a:cs typeface="Arial" panose="020B0604020202020204" pitchFamily="34" charset="0"/>
              </a:rPr>
              <a:t>의 빈도 패턴</a:t>
            </a:r>
          </a:p>
        </p:txBody>
      </p:sp>
      <p:grpSp>
        <p:nvGrpSpPr>
          <p:cNvPr id="25" name="그룹 24">
            <a:extLst>
              <a:ext uri="{FF2B5EF4-FFF2-40B4-BE49-F238E27FC236}">
                <a16:creationId xmlns:a16="http://schemas.microsoft.com/office/drawing/2014/main" id="{04855BE3-2BE2-4A7C-AE3F-C6AD905CD276}"/>
              </a:ext>
            </a:extLst>
          </p:cNvPr>
          <p:cNvGrpSpPr/>
          <p:nvPr/>
        </p:nvGrpSpPr>
        <p:grpSpPr>
          <a:xfrm>
            <a:off x="0" y="0"/>
            <a:ext cx="9144000" cy="521065"/>
            <a:chOff x="0" y="0"/>
            <a:chExt cx="9144000" cy="499930"/>
          </a:xfrm>
        </p:grpSpPr>
        <p:sp>
          <p:nvSpPr>
            <p:cNvPr id="26" name="직사각형 25">
              <a:extLst>
                <a:ext uri="{FF2B5EF4-FFF2-40B4-BE49-F238E27FC236}">
                  <a16:creationId xmlns:a16="http://schemas.microsoft.com/office/drawing/2014/main" id="{03E3A997-4074-4100-9206-F0BC82457037}"/>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27" name="한쪽 모서리가 둥근 사각형 32">
              <a:extLst>
                <a:ext uri="{FF2B5EF4-FFF2-40B4-BE49-F238E27FC236}">
                  <a16:creationId xmlns:a16="http://schemas.microsoft.com/office/drawing/2014/main" id="{D92B0970-14E0-469F-AAFE-900964475D79}"/>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43" name="한쪽 모서리가 둥근 사각형 33">
              <a:extLst>
                <a:ext uri="{FF2B5EF4-FFF2-40B4-BE49-F238E27FC236}">
                  <a16:creationId xmlns:a16="http://schemas.microsoft.com/office/drawing/2014/main" id="{2297E6D9-0D7A-4888-A23D-DCEB79B64812}"/>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44" name="직사각형 43">
            <a:extLst>
              <a:ext uri="{FF2B5EF4-FFF2-40B4-BE49-F238E27FC236}">
                <a16:creationId xmlns:a16="http://schemas.microsoft.com/office/drawing/2014/main" id="{C1D3E58A-9389-4E59-86E4-B280B08A8B1F}"/>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45" name="모서리가 둥근 직사각형 80">
            <a:extLst>
              <a:ext uri="{FF2B5EF4-FFF2-40B4-BE49-F238E27FC236}">
                <a16:creationId xmlns:a16="http://schemas.microsoft.com/office/drawing/2014/main" id="{48D913D2-60B4-41DC-8640-CEB198AA9C64}"/>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46" name="직사각형 45">
            <a:extLst>
              <a:ext uri="{FF2B5EF4-FFF2-40B4-BE49-F238E27FC236}">
                <a16:creationId xmlns:a16="http://schemas.microsoft.com/office/drawing/2014/main" id="{848244E2-99AB-467C-BC9D-B34C96FD223E}"/>
              </a:ext>
            </a:extLst>
          </p:cNvPr>
          <p:cNvSpPr/>
          <p:nvPr/>
        </p:nvSpPr>
        <p:spPr>
          <a:xfrm>
            <a:off x="99056" y="846055"/>
            <a:ext cx="9116605" cy="738664"/>
          </a:xfrm>
          <a:prstGeom prst="rect">
            <a:avLst/>
          </a:prstGeom>
        </p:spPr>
        <p:txBody>
          <a:bodyPr wrap="square">
            <a:spAutoFit/>
          </a:bodyPr>
          <a:lstStyle/>
          <a:p>
            <a:pPr marL="285750" indent="-285750">
              <a:buFont typeface="Wingdings" panose="05000000000000000000" pitchFamily="2" charset="2"/>
              <a:buChar char="§"/>
            </a:pPr>
            <a:r>
              <a:rPr lang="ko-KR" altLang="en-US" sz="1400" dirty="0">
                <a:solidFill>
                  <a:schemeClr val="tx1"/>
                </a:solidFill>
                <a:latin typeface="+mn-ea"/>
                <a:cs typeface="Arial" panose="020B0604020202020204" pitchFamily="34" charset="0"/>
              </a:rPr>
              <a:t>동일 개체에서 이전</a:t>
            </a:r>
            <a:r>
              <a:rPr lang="en-US" altLang="ko-KR" sz="1400" dirty="0">
                <a:solidFill>
                  <a:schemeClr val="tx1"/>
                </a:solidFill>
                <a:latin typeface="+mn-ea"/>
                <a:cs typeface="Arial" panose="020B0604020202020204" pitchFamily="34" charset="0"/>
              </a:rPr>
              <a:t>/</a:t>
            </a:r>
            <a:r>
              <a:rPr lang="en-US" altLang="ko-KR" sz="1400" dirty="0">
                <a:latin typeface="+mn-ea"/>
                <a:cs typeface="Arial" panose="020B0604020202020204" pitchFamily="34" charset="0"/>
              </a:rPr>
              <a:t>VGP</a:t>
            </a:r>
            <a:r>
              <a:rPr lang="ko-KR" altLang="en-US" sz="1400" dirty="0">
                <a:latin typeface="+mn-ea"/>
                <a:cs typeface="Arial" panose="020B0604020202020204" pitchFamily="34" charset="0"/>
              </a:rPr>
              <a:t> 유전체가 만들어진 두 종 </a:t>
            </a:r>
            <a:r>
              <a:rPr lang="en-US" altLang="ko-KR" sz="1400" dirty="0">
                <a:latin typeface="+mn-ea"/>
                <a:cs typeface="Arial" panose="020B0604020202020204" pitchFamily="34" charset="0"/>
              </a:rPr>
              <a:t>(</a:t>
            </a:r>
            <a:r>
              <a:rPr lang="en-US" altLang="ko-KR" sz="1400" dirty="0">
                <a:solidFill>
                  <a:schemeClr val="tx1"/>
                </a:solidFill>
                <a:latin typeface="+mn-ea"/>
                <a:cs typeface="Arial" panose="020B0604020202020204" pitchFamily="34" charset="0"/>
              </a:rPr>
              <a:t>Zebra finch, Anna’s hummingbird</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대상 분석 </a:t>
            </a:r>
            <a:r>
              <a:rPr lang="ko-KR" altLang="en-US" sz="1400" dirty="0" smtClean="0">
                <a:latin typeface="+mn-ea"/>
                <a:cs typeface="Arial" panose="020B0604020202020204" pitchFamily="34" charset="0"/>
              </a:rPr>
              <a:t>진행</a:t>
            </a:r>
            <a:endParaRPr lang="en-US" altLang="ko-KR" sz="1400" dirty="0">
              <a:latin typeface="+mn-ea"/>
              <a:cs typeface="Arial" panose="020B0604020202020204" pitchFamily="34" charset="0"/>
            </a:endParaRPr>
          </a:p>
          <a:p>
            <a:pPr marL="285750" indent="-285750">
              <a:buFont typeface="Wingdings" panose="05000000000000000000" pitchFamily="2" charset="2"/>
              <a:buChar char="§"/>
            </a:pPr>
            <a:r>
              <a:rPr lang="en-US" altLang="ko-KR" sz="1400" b="1" dirty="0">
                <a:solidFill>
                  <a:schemeClr val="tx1"/>
                </a:solidFill>
                <a:latin typeface="+mn-ea"/>
                <a:cs typeface="Arial" panose="020B0604020202020204" pitchFamily="34" charset="0"/>
              </a:rPr>
              <a:t>Zebra finch: </a:t>
            </a:r>
            <a:r>
              <a:rPr lang="en-US" altLang="ko-KR" sz="1400" dirty="0">
                <a:latin typeface="+mn-ea"/>
                <a:cs typeface="Arial" panose="020B0604020202020204" pitchFamily="34" charset="0"/>
              </a:rPr>
              <a:t>GC</a:t>
            </a:r>
            <a:r>
              <a:rPr lang="ko-KR" altLang="en-US" sz="1400" dirty="0">
                <a:latin typeface="+mn-ea"/>
                <a:cs typeface="Arial" panose="020B0604020202020204" pitchFamily="34" charset="0"/>
              </a:rPr>
              <a:t>가 높은 </a:t>
            </a:r>
            <a:r>
              <a:rPr lang="en-US" altLang="ko-KR" sz="1400" dirty="0">
                <a:latin typeface="+mn-ea"/>
                <a:cs typeface="Arial" panose="020B0604020202020204" pitchFamily="34" charset="0"/>
              </a:rPr>
              <a:t>TSS </a:t>
            </a:r>
            <a:r>
              <a:rPr lang="ko-KR" altLang="en-US" sz="1400" dirty="0" smtClean="0">
                <a:latin typeface="+mn-ea"/>
                <a:cs typeface="Arial" panose="020B0604020202020204" pitchFamily="34" charset="0"/>
              </a:rPr>
              <a:t>근처</a:t>
            </a:r>
            <a:r>
              <a:rPr lang="en-US" altLang="ko-KR" sz="1400" dirty="0" smtClean="0">
                <a:solidFill>
                  <a:schemeClr val="tx1"/>
                </a:solidFill>
                <a:latin typeface="+mn-ea"/>
                <a:cs typeface="Arial" panose="020B0604020202020204" pitchFamily="34" charset="0"/>
              </a:rPr>
              <a:t> </a:t>
            </a:r>
            <a:r>
              <a:rPr lang="ko-KR" altLang="en-US" sz="1400" b="1" dirty="0" smtClean="0">
                <a:solidFill>
                  <a:srgbClr val="2F5597"/>
                </a:solidFill>
                <a:latin typeface="+mn-ea"/>
                <a:cs typeface="Arial" panose="020B0604020202020204" pitchFamily="34" charset="0"/>
              </a:rPr>
              <a:t>높은 빈도의 </a:t>
            </a:r>
            <a:r>
              <a:rPr lang="en-US" altLang="ko-KR" sz="1400" b="1" dirty="0" smtClean="0">
                <a:solidFill>
                  <a:srgbClr val="2F5597"/>
                </a:solidFill>
                <a:latin typeface="+mn-ea"/>
                <a:cs typeface="Arial" panose="020B0604020202020204" pitchFamily="34" charset="0"/>
              </a:rPr>
              <a:t>false </a:t>
            </a:r>
            <a:r>
              <a:rPr lang="en-US" altLang="ko-KR" sz="1400" b="1" dirty="0">
                <a:solidFill>
                  <a:srgbClr val="2F5597"/>
                </a:solidFill>
                <a:latin typeface="+mn-ea"/>
                <a:cs typeface="Arial" panose="020B0604020202020204" pitchFamily="34" charset="0"/>
              </a:rPr>
              <a:t>SNP &amp; </a:t>
            </a:r>
            <a:r>
              <a:rPr lang="en-US" altLang="ko-KR" sz="1400" b="1" dirty="0" smtClean="0">
                <a:solidFill>
                  <a:srgbClr val="2F5597"/>
                </a:solidFill>
                <a:latin typeface="+mn-ea"/>
                <a:cs typeface="Arial" panose="020B0604020202020204" pitchFamily="34" charset="0"/>
              </a:rPr>
              <a:t>indel</a:t>
            </a:r>
            <a:endParaRPr lang="en-US" altLang="ko-KR" sz="1400" b="1" dirty="0">
              <a:solidFill>
                <a:srgbClr val="2F5597"/>
              </a:solidFill>
              <a:latin typeface="+mn-ea"/>
              <a:cs typeface="Arial" panose="020B0604020202020204" pitchFamily="34" charset="0"/>
            </a:endParaRPr>
          </a:p>
          <a:p>
            <a:pPr marL="285750" indent="-285750">
              <a:buFont typeface="Wingdings" panose="05000000000000000000" pitchFamily="2" charset="2"/>
              <a:buChar char="§"/>
            </a:pPr>
            <a:r>
              <a:rPr lang="en-US" altLang="ko-KR" sz="1400" b="1" dirty="0" smtClean="0">
                <a:solidFill>
                  <a:schemeClr val="tx1"/>
                </a:solidFill>
                <a:latin typeface="+mn-ea"/>
                <a:cs typeface="Arial" panose="020B0604020202020204" pitchFamily="34" charset="0"/>
              </a:rPr>
              <a:t>Anna’s </a:t>
            </a:r>
            <a:r>
              <a:rPr lang="en-US" altLang="ko-KR" sz="1400" b="1" dirty="0">
                <a:solidFill>
                  <a:schemeClr val="tx1"/>
                </a:solidFill>
                <a:latin typeface="+mn-ea"/>
                <a:cs typeface="Arial" panose="020B0604020202020204" pitchFamily="34" charset="0"/>
              </a:rPr>
              <a:t>hummingbird: </a:t>
            </a:r>
            <a:r>
              <a:rPr lang="en-US" altLang="ko-KR" sz="1400" dirty="0">
                <a:latin typeface="+mn-ea"/>
                <a:cs typeface="Arial" panose="020B0604020202020204" pitchFamily="34" charset="0"/>
              </a:rPr>
              <a:t>GC</a:t>
            </a:r>
            <a:r>
              <a:rPr lang="ko-KR" altLang="en-US" sz="1400" dirty="0">
                <a:latin typeface="+mn-ea"/>
                <a:cs typeface="Arial" panose="020B0604020202020204" pitchFamily="34" charset="0"/>
              </a:rPr>
              <a:t>가 높은 </a:t>
            </a:r>
            <a:r>
              <a:rPr lang="en-US" altLang="ko-KR" sz="1400" dirty="0">
                <a:latin typeface="+mn-ea"/>
                <a:cs typeface="Arial" panose="020B0604020202020204" pitchFamily="34" charset="0"/>
              </a:rPr>
              <a:t>TSS </a:t>
            </a:r>
            <a:r>
              <a:rPr lang="ko-KR" altLang="en-US" sz="1400" dirty="0" smtClean="0">
                <a:latin typeface="+mn-ea"/>
                <a:cs typeface="Arial" panose="020B0604020202020204" pitchFamily="34" charset="0"/>
              </a:rPr>
              <a:t>근처</a:t>
            </a:r>
            <a:r>
              <a:rPr lang="en-US" altLang="ko-KR" sz="1400" dirty="0" smtClean="0">
                <a:solidFill>
                  <a:schemeClr val="tx1"/>
                </a:solidFill>
                <a:latin typeface="+mn-ea"/>
                <a:cs typeface="Arial" panose="020B0604020202020204" pitchFamily="34" charset="0"/>
              </a:rPr>
              <a:t> </a:t>
            </a:r>
            <a:r>
              <a:rPr lang="en-US" altLang="ko-KR" sz="1400" b="1" dirty="0">
                <a:solidFill>
                  <a:srgbClr val="2F5597"/>
                </a:solidFill>
                <a:latin typeface="+mn-ea"/>
                <a:cs typeface="Arial" panose="020B0604020202020204" pitchFamily="34" charset="0"/>
              </a:rPr>
              <a:t>false SNP</a:t>
            </a:r>
            <a:r>
              <a:rPr lang="ko-KR" altLang="en-US" sz="1400" b="1" dirty="0">
                <a:solidFill>
                  <a:srgbClr val="2F5597"/>
                </a:solidFill>
                <a:latin typeface="+mn-ea"/>
                <a:cs typeface="Arial" panose="020B0604020202020204" pitchFamily="34" charset="0"/>
              </a:rPr>
              <a:t>이 높은 빈도</a:t>
            </a:r>
            <a:r>
              <a:rPr lang="ko-KR" altLang="en-US" sz="1400" dirty="0">
                <a:solidFill>
                  <a:schemeClr val="tx1"/>
                </a:solidFill>
                <a:latin typeface="+mn-ea"/>
                <a:cs typeface="Arial" panose="020B0604020202020204" pitchFamily="34" charset="0"/>
              </a:rPr>
              <a:t>로 관찰</a:t>
            </a:r>
            <a:r>
              <a:rPr lang="en-US" altLang="ko-KR" sz="1400" dirty="0">
                <a:solidFill>
                  <a:schemeClr val="tx1"/>
                </a:solidFill>
                <a:latin typeface="+mn-ea"/>
                <a:cs typeface="Arial" panose="020B0604020202020204" pitchFamily="34" charset="0"/>
              </a:rPr>
              <a:t>, </a:t>
            </a:r>
            <a:r>
              <a:rPr lang="en-US" altLang="ko-KR" sz="1400" dirty="0">
                <a:latin typeface="+mn-ea"/>
                <a:cs typeface="Arial" panose="020B0604020202020204" pitchFamily="34" charset="0"/>
              </a:rPr>
              <a:t>false</a:t>
            </a:r>
            <a:r>
              <a:rPr lang="ko-KR" altLang="en-US" sz="1400" dirty="0">
                <a:latin typeface="+mn-ea"/>
                <a:cs typeface="Arial" panose="020B0604020202020204" pitchFamily="34" charset="0"/>
              </a:rPr>
              <a:t> </a:t>
            </a:r>
            <a:r>
              <a:rPr lang="en-US" altLang="ko-KR" sz="1400" dirty="0" smtClean="0">
                <a:latin typeface="+mn-ea"/>
                <a:cs typeface="Arial" panose="020B0604020202020204" pitchFamily="34" charset="0"/>
              </a:rPr>
              <a:t>indel:</a:t>
            </a:r>
            <a:r>
              <a:rPr lang="ko-KR" altLang="en-US" sz="1400" dirty="0" smtClean="0">
                <a:latin typeface="+mn-ea"/>
                <a:cs typeface="Arial" panose="020B0604020202020204" pitchFamily="34" charset="0"/>
              </a:rPr>
              <a:t> </a:t>
            </a:r>
            <a:r>
              <a:rPr lang="en-US" altLang="ko-KR" sz="1400" dirty="0">
                <a:latin typeface="+mn-ea"/>
                <a:cs typeface="Arial" panose="020B0604020202020204" pitchFamily="34" charset="0"/>
              </a:rPr>
              <a:t>homopolymer</a:t>
            </a:r>
            <a:r>
              <a:rPr lang="ko-KR" altLang="en-US" sz="1400" dirty="0">
                <a:latin typeface="+mn-ea"/>
                <a:cs typeface="Arial" panose="020B0604020202020204" pitchFamily="34" charset="0"/>
              </a:rPr>
              <a:t>와</a:t>
            </a:r>
            <a:r>
              <a:rPr lang="en-US" altLang="ko-KR" sz="1400" dirty="0">
                <a:latin typeface="+mn-ea"/>
                <a:cs typeface="Arial" panose="020B0604020202020204" pitchFamily="34" charset="0"/>
              </a:rPr>
              <a:t> </a:t>
            </a:r>
            <a:r>
              <a:rPr lang="ko-KR" altLang="en-US" sz="1400" dirty="0" smtClean="0">
                <a:latin typeface="+mn-ea"/>
                <a:cs typeface="Arial" panose="020B0604020202020204" pitchFamily="34" charset="0"/>
              </a:rPr>
              <a:t>연관</a:t>
            </a:r>
            <a:endParaRPr lang="en-US" altLang="ko-KR" sz="1400" dirty="0">
              <a:solidFill>
                <a:schemeClr val="tx1"/>
              </a:solidFill>
              <a:latin typeface="+mn-ea"/>
              <a:cs typeface="Arial" panose="020B0604020202020204" pitchFamily="34" charset="0"/>
            </a:endParaRPr>
          </a:p>
        </p:txBody>
      </p:sp>
      <p:sp>
        <p:nvSpPr>
          <p:cNvPr id="4" name="슬라이드 번호 개체 틀 3">
            <a:extLst>
              <a:ext uri="{FF2B5EF4-FFF2-40B4-BE49-F238E27FC236}">
                <a16:creationId xmlns:a16="http://schemas.microsoft.com/office/drawing/2014/main" id="{7A0551D4-46B8-491C-92F5-6E3CFAFC5A42}"/>
              </a:ext>
            </a:extLst>
          </p:cNvPr>
          <p:cNvSpPr>
            <a:spLocks noGrp="1"/>
          </p:cNvSpPr>
          <p:nvPr>
            <p:ph type="sldNum" sz="quarter" idx="12"/>
          </p:nvPr>
        </p:nvSpPr>
        <p:spPr/>
        <p:txBody>
          <a:bodyPr/>
          <a:lstStyle/>
          <a:p>
            <a:fld id="{CF44F4BD-9264-458E-B7DB-27B4DAB2BFAE}" type="slidenum">
              <a:rPr lang="ko-KR" altLang="en-US" smtClean="0"/>
              <a:t>18</a:t>
            </a:fld>
            <a:endParaRPr lang="ko-KR" altLang="en-US"/>
          </a:p>
        </p:txBody>
      </p:sp>
    </p:spTree>
    <p:extLst>
      <p:ext uri="{BB962C8B-B14F-4D97-AF65-F5344CB8AC3E}">
        <p14:creationId xmlns:p14="http://schemas.microsoft.com/office/powerpoint/2010/main" val="35557821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직사각형 43">
            <a:extLst>
              <a:ext uri="{FF2B5EF4-FFF2-40B4-BE49-F238E27FC236}">
                <a16:creationId xmlns:a16="http://schemas.microsoft.com/office/drawing/2014/main" id="{D771CD9D-EE8E-4FBC-9981-C9E15BF2E5D3}"/>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32" name="모서리가 둥근 직사각형 42">
            <a:extLst>
              <a:ext uri="{FF2B5EF4-FFF2-40B4-BE49-F238E27FC236}">
                <a16:creationId xmlns:a16="http://schemas.microsoft.com/office/drawing/2014/main" id="{C07B5D3E-CB3A-456C-A43F-1F5AB4CDF689}"/>
              </a:ext>
            </a:extLst>
          </p:cNvPr>
          <p:cNvSpPr/>
          <p:nvPr/>
        </p:nvSpPr>
        <p:spPr>
          <a:xfrm>
            <a:off x="4628550" y="1756816"/>
            <a:ext cx="4416393" cy="4733505"/>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27" name="모서리가 둥근 직사각형 42">
            <a:extLst>
              <a:ext uri="{FF2B5EF4-FFF2-40B4-BE49-F238E27FC236}">
                <a16:creationId xmlns:a16="http://schemas.microsoft.com/office/drawing/2014/main" id="{435FEDB9-0615-4033-94C5-3AAD8584A1AA}"/>
              </a:ext>
            </a:extLst>
          </p:cNvPr>
          <p:cNvSpPr/>
          <p:nvPr/>
        </p:nvSpPr>
        <p:spPr>
          <a:xfrm>
            <a:off x="71662" y="1759109"/>
            <a:ext cx="4397015" cy="4733504"/>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28" name="사각형: 둥근 모서리 27">
            <a:extLst>
              <a:ext uri="{FF2B5EF4-FFF2-40B4-BE49-F238E27FC236}">
                <a16:creationId xmlns:a16="http://schemas.microsoft.com/office/drawing/2014/main" id="{4A973F38-0258-4261-97EF-06C81DA44EFF}"/>
              </a:ext>
            </a:extLst>
          </p:cNvPr>
          <p:cNvSpPr/>
          <p:nvPr/>
        </p:nvSpPr>
        <p:spPr>
          <a:xfrm>
            <a:off x="222675" y="1618317"/>
            <a:ext cx="2599773"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False</a:t>
            </a:r>
            <a:r>
              <a:rPr lang="ko-KR" altLang="en-US" sz="1400" dirty="0">
                <a:latin typeface="+mn-ea"/>
                <a:cs typeface="Arial" panose="020B0604020202020204" pitchFamily="34" charset="0"/>
              </a:rPr>
              <a:t> </a:t>
            </a:r>
            <a:r>
              <a:rPr lang="en-US" altLang="ko-KR" sz="1400" dirty="0">
                <a:latin typeface="+mn-ea"/>
                <a:cs typeface="Arial" panose="020B0604020202020204" pitchFamily="34" charset="0"/>
              </a:rPr>
              <a:t>gene loss </a:t>
            </a:r>
            <a:r>
              <a:rPr lang="ko-KR" altLang="en-US" sz="1400" dirty="0">
                <a:latin typeface="+mn-ea"/>
                <a:cs typeface="Arial" panose="020B0604020202020204" pitchFamily="34" charset="0"/>
              </a:rPr>
              <a:t>의</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유형과 수</a:t>
            </a: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23" y="1893178"/>
            <a:ext cx="4068588" cy="4107584"/>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3812" y="2124291"/>
            <a:ext cx="4203789" cy="3809099"/>
          </a:xfrm>
          <a:prstGeom prst="rect">
            <a:avLst/>
          </a:prstGeom>
        </p:spPr>
      </p:pic>
      <p:sp>
        <p:nvSpPr>
          <p:cNvPr id="23" name="직사각형 22"/>
          <p:cNvSpPr/>
          <p:nvPr/>
        </p:nvSpPr>
        <p:spPr>
          <a:xfrm>
            <a:off x="71662" y="6038810"/>
            <a:ext cx="4397015" cy="415755"/>
          </a:xfrm>
          <a:prstGeom prst="rect">
            <a:avLst/>
          </a:prstGeom>
        </p:spPr>
        <p:txBody>
          <a:bodyPr wrap="square">
            <a:spAutoFit/>
          </a:bodyPr>
          <a:lstStyle/>
          <a:p>
            <a:r>
              <a:rPr lang="en-US" altLang="ko-KR" sz="1051" b="1" dirty="0" smtClean="0">
                <a:latin typeface="+mn-ea"/>
                <a:cs typeface="Arial" panose="020B0604020202020204" pitchFamily="34" charset="0"/>
              </a:rPr>
              <a:t>Fig. </a:t>
            </a:r>
            <a:r>
              <a:rPr lang="en-US" altLang="ko-KR" sz="1051" b="1" dirty="0">
                <a:latin typeface="+mn-ea"/>
                <a:cs typeface="Arial" panose="020B0604020202020204" pitchFamily="34" charset="0"/>
              </a:rPr>
              <a:t>6. Types and amount of false gene losses in the previous assemblies relative to the VGP assemblies. </a:t>
            </a:r>
            <a:endParaRPr lang="ko-KR" altLang="en-US" sz="1051" dirty="0">
              <a:latin typeface="+mn-ea"/>
              <a:cs typeface="Arial" panose="020B0604020202020204" pitchFamily="34" charset="0"/>
            </a:endParaRPr>
          </a:p>
        </p:txBody>
      </p:sp>
      <p:sp>
        <p:nvSpPr>
          <p:cNvPr id="24" name="직사각형 23"/>
          <p:cNvSpPr/>
          <p:nvPr/>
        </p:nvSpPr>
        <p:spPr>
          <a:xfrm>
            <a:off x="4763812" y="6038809"/>
            <a:ext cx="4186963" cy="415755"/>
          </a:xfrm>
          <a:prstGeom prst="rect">
            <a:avLst/>
          </a:prstGeom>
        </p:spPr>
        <p:txBody>
          <a:bodyPr wrap="square">
            <a:spAutoFit/>
          </a:bodyPr>
          <a:lstStyle/>
          <a:p>
            <a:r>
              <a:rPr lang="en-US" altLang="ko-KR" sz="1051" b="1" dirty="0" smtClean="0">
                <a:latin typeface="+mn-ea"/>
                <a:cs typeface="Arial" panose="020B0604020202020204" pitchFamily="34" charset="0"/>
              </a:rPr>
              <a:t>Fig. </a:t>
            </a:r>
            <a:r>
              <a:rPr lang="en-US" altLang="ko-KR" sz="1051" b="1" dirty="0">
                <a:latin typeface="+mn-ea"/>
                <a:cs typeface="Arial" panose="020B0604020202020204" pitchFamily="34" charset="0"/>
              </a:rPr>
              <a:t>7. Effect of false gene losses in the previous assemblies on annotations. </a:t>
            </a:r>
            <a:endParaRPr lang="ko-KR" altLang="en-US" sz="1051" dirty="0">
              <a:latin typeface="+mn-ea"/>
              <a:cs typeface="Arial" panose="020B0604020202020204" pitchFamily="34" charset="0"/>
            </a:endParaRPr>
          </a:p>
        </p:txBody>
      </p:sp>
      <p:sp>
        <p:nvSpPr>
          <p:cNvPr id="33" name="사각형: 둥근 모서리 32">
            <a:extLst>
              <a:ext uri="{FF2B5EF4-FFF2-40B4-BE49-F238E27FC236}">
                <a16:creationId xmlns:a16="http://schemas.microsoft.com/office/drawing/2014/main" id="{E599424E-5BB4-44C3-9B5C-4B939A6785E2}"/>
              </a:ext>
            </a:extLst>
          </p:cNvPr>
          <p:cNvSpPr/>
          <p:nvPr/>
        </p:nvSpPr>
        <p:spPr>
          <a:xfrm>
            <a:off x="4780639" y="1618317"/>
            <a:ext cx="3723281"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False gene loss</a:t>
            </a:r>
            <a:r>
              <a:rPr lang="ko-KR" altLang="en-US" sz="1400" dirty="0">
                <a:latin typeface="+mn-ea"/>
                <a:cs typeface="Arial" panose="020B0604020202020204" pitchFamily="34" charset="0"/>
              </a:rPr>
              <a:t>가</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유전자 주석에 미치는 영향</a:t>
            </a:r>
          </a:p>
        </p:txBody>
      </p:sp>
      <p:sp>
        <p:nvSpPr>
          <p:cNvPr id="25" name="TextBox 24">
            <a:extLst>
              <a:ext uri="{FF2B5EF4-FFF2-40B4-BE49-F238E27FC236}">
                <a16:creationId xmlns:a16="http://schemas.microsoft.com/office/drawing/2014/main" id="{FFA021E4-C71E-41A8-8C2B-FA1EBCCA073E}"/>
              </a:ext>
            </a:extLst>
          </p:cNvPr>
          <p:cNvSpPr txBox="1"/>
          <p:nvPr/>
        </p:nvSpPr>
        <p:spPr>
          <a:xfrm>
            <a:off x="188715" y="521067"/>
            <a:ext cx="7360165"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결과 </a:t>
            </a:r>
            <a:r>
              <a:rPr lang="en-US" altLang="ko-KR" sz="1600" b="1" dirty="0">
                <a:solidFill>
                  <a:srgbClr val="0079BC"/>
                </a:solidFill>
                <a:latin typeface="+mn-ea"/>
                <a:cs typeface="Arial" panose="020B0604020202020204" pitchFamily="34" charset="0"/>
              </a:rPr>
              <a:t>(5/6)</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ko-KR" altLang="en-US" sz="1600" b="1" dirty="0">
                <a:latin typeface="+mn-ea"/>
                <a:cs typeface="Arial" panose="020B0604020202020204" pitchFamily="34" charset="0"/>
              </a:rPr>
              <a:t>이전 유전체에서 발견되는 </a:t>
            </a:r>
            <a:r>
              <a:rPr lang="en-US" altLang="ko-KR" sz="1600" b="1" dirty="0">
                <a:latin typeface="+mn-ea"/>
                <a:cs typeface="Arial" panose="020B0604020202020204" pitchFamily="34" charset="0"/>
              </a:rPr>
              <a:t>False gene loss</a:t>
            </a:r>
            <a:r>
              <a:rPr lang="ko-KR" altLang="en-US" sz="1600" b="1" dirty="0">
                <a:latin typeface="+mn-ea"/>
                <a:cs typeface="Arial" panose="020B0604020202020204" pitchFamily="34" charset="0"/>
              </a:rPr>
              <a:t>의 유형과 수</a:t>
            </a:r>
            <a:r>
              <a:rPr lang="en-US" altLang="ko-KR" sz="1600" b="1" dirty="0">
                <a:latin typeface="+mn-ea"/>
                <a:cs typeface="Arial" panose="020B0604020202020204" pitchFamily="34" charset="0"/>
              </a:rPr>
              <a:t>, </a:t>
            </a:r>
            <a:r>
              <a:rPr lang="ko-KR" altLang="en-US" sz="1600" b="1" dirty="0">
                <a:latin typeface="+mn-ea"/>
                <a:cs typeface="Arial" panose="020B0604020202020204" pitchFamily="34" charset="0"/>
              </a:rPr>
              <a:t>영향 </a:t>
            </a:r>
          </a:p>
        </p:txBody>
      </p:sp>
      <p:grpSp>
        <p:nvGrpSpPr>
          <p:cNvPr id="26" name="그룹 25">
            <a:extLst>
              <a:ext uri="{FF2B5EF4-FFF2-40B4-BE49-F238E27FC236}">
                <a16:creationId xmlns:a16="http://schemas.microsoft.com/office/drawing/2014/main" id="{CCA9E14D-07B8-4FDE-9ED9-48DF542898AE}"/>
              </a:ext>
            </a:extLst>
          </p:cNvPr>
          <p:cNvGrpSpPr/>
          <p:nvPr/>
        </p:nvGrpSpPr>
        <p:grpSpPr>
          <a:xfrm>
            <a:off x="0" y="0"/>
            <a:ext cx="9144000" cy="521065"/>
            <a:chOff x="0" y="0"/>
            <a:chExt cx="9144000" cy="499930"/>
          </a:xfrm>
        </p:grpSpPr>
        <p:sp>
          <p:nvSpPr>
            <p:cNvPr id="31" name="직사각형 30">
              <a:extLst>
                <a:ext uri="{FF2B5EF4-FFF2-40B4-BE49-F238E27FC236}">
                  <a16:creationId xmlns:a16="http://schemas.microsoft.com/office/drawing/2014/main" id="{4901C3D7-5DD9-4AC4-A0D9-987561550E9F}"/>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45" name="한쪽 모서리가 둥근 사각형 32">
              <a:extLst>
                <a:ext uri="{FF2B5EF4-FFF2-40B4-BE49-F238E27FC236}">
                  <a16:creationId xmlns:a16="http://schemas.microsoft.com/office/drawing/2014/main" id="{5D0054FC-9C7C-4776-8DC3-A04A8C9565B1}"/>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46" name="한쪽 모서리가 둥근 사각형 33">
              <a:extLst>
                <a:ext uri="{FF2B5EF4-FFF2-40B4-BE49-F238E27FC236}">
                  <a16:creationId xmlns:a16="http://schemas.microsoft.com/office/drawing/2014/main" id="{D9A20214-D945-479A-91E0-DCAD5262560E}"/>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47" name="직사각형 46">
            <a:extLst>
              <a:ext uri="{FF2B5EF4-FFF2-40B4-BE49-F238E27FC236}">
                <a16:creationId xmlns:a16="http://schemas.microsoft.com/office/drawing/2014/main" id="{7ED84CEB-9B8A-4A19-B4D4-F3D04C9003EA}"/>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48" name="모서리가 둥근 직사각형 80">
            <a:extLst>
              <a:ext uri="{FF2B5EF4-FFF2-40B4-BE49-F238E27FC236}">
                <a16:creationId xmlns:a16="http://schemas.microsoft.com/office/drawing/2014/main" id="{A5ACDB89-6203-4F48-93DC-0C5B43E1AF5D}"/>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latin typeface="+mn-ea"/>
              <a:cs typeface="Arial" panose="020B0604020202020204" pitchFamily="34" charset="0"/>
            </a:endParaRPr>
          </a:p>
        </p:txBody>
      </p:sp>
      <p:sp>
        <p:nvSpPr>
          <p:cNvPr id="49" name="직사각형 48">
            <a:extLst>
              <a:ext uri="{FF2B5EF4-FFF2-40B4-BE49-F238E27FC236}">
                <a16:creationId xmlns:a16="http://schemas.microsoft.com/office/drawing/2014/main" id="{1C03AA8A-28EF-4D0E-9796-991AA4721170}"/>
              </a:ext>
            </a:extLst>
          </p:cNvPr>
          <p:cNvSpPr/>
          <p:nvPr/>
        </p:nvSpPr>
        <p:spPr>
          <a:xfrm>
            <a:off x="99057" y="846774"/>
            <a:ext cx="8844708" cy="738664"/>
          </a:xfrm>
          <a:prstGeom prst="rect">
            <a:avLst/>
          </a:prstGeom>
        </p:spPr>
        <p:txBody>
          <a:bodyPr wrap="square">
            <a:spAutoFit/>
          </a:bodyPr>
          <a:lstStyle/>
          <a:p>
            <a:pPr marL="285750" indent="-285750">
              <a:buFont typeface="Wingdings" panose="05000000000000000000" pitchFamily="2" charset="2"/>
              <a:buChar char="§"/>
            </a:pPr>
            <a:r>
              <a:rPr lang="ko-KR" altLang="en-US" sz="1400" dirty="0">
                <a:latin typeface="+mn-ea"/>
                <a:cs typeface="Arial" panose="020B0604020202020204" pitchFamily="34" charset="0"/>
              </a:rPr>
              <a:t>전체 유전자 중 </a:t>
            </a:r>
            <a:r>
              <a:rPr lang="en-US" altLang="ko-KR" sz="1400" b="1" dirty="0">
                <a:solidFill>
                  <a:srgbClr val="2F5597"/>
                </a:solidFill>
                <a:latin typeface="+mn-ea"/>
                <a:cs typeface="Arial" panose="020B0604020202020204" pitchFamily="34" charset="0"/>
              </a:rPr>
              <a:t>26-60%</a:t>
            </a:r>
            <a:r>
              <a:rPr lang="ko-KR" altLang="en-US" sz="1400" dirty="0">
                <a:solidFill>
                  <a:schemeClr val="tx1"/>
                </a:solidFill>
                <a:latin typeface="+mn-ea"/>
                <a:cs typeface="Arial" panose="020B0604020202020204" pitchFamily="34" charset="0"/>
              </a:rPr>
              <a:t>가 </a:t>
            </a:r>
            <a:r>
              <a:rPr lang="en-US" altLang="ko-KR" sz="1400" dirty="0">
                <a:solidFill>
                  <a:schemeClr val="tx1"/>
                </a:solidFill>
                <a:latin typeface="+mn-ea"/>
                <a:cs typeface="Arial" panose="020B0604020202020204" pitchFamily="34" charset="0"/>
              </a:rPr>
              <a:t>1</a:t>
            </a:r>
            <a:r>
              <a:rPr lang="ko-KR" altLang="en-US" sz="1400" dirty="0">
                <a:solidFill>
                  <a:schemeClr val="tx1"/>
                </a:solidFill>
                <a:latin typeface="+mn-ea"/>
                <a:cs typeface="Arial" panose="020B0604020202020204" pitchFamily="34" charset="0"/>
              </a:rPr>
              <a:t>개 이상의 </a:t>
            </a:r>
            <a:r>
              <a:rPr lang="en-US" altLang="ko-KR" sz="1400" dirty="0">
                <a:solidFill>
                  <a:schemeClr val="tx1"/>
                </a:solidFill>
                <a:latin typeface="+mn-ea"/>
                <a:cs typeface="Arial" panose="020B0604020202020204" pitchFamily="34" charset="0"/>
              </a:rPr>
              <a:t>False gene loss</a:t>
            </a:r>
            <a:r>
              <a:rPr lang="ko-KR" altLang="en-US" sz="1400" dirty="0">
                <a:solidFill>
                  <a:schemeClr val="tx1"/>
                </a:solidFill>
                <a:latin typeface="+mn-ea"/>
                <a:cs typeface="Arial" panose="020B0604020202020204" pitchFamily="34" charset="0"/>
              </a:rPr>
              <a:t>를 </a:t>
            </a:r>
            <a:r>
              <a:rPr lang="ko-KR" altLang="en-US" sz="1400" dirty="0" smtClean="0">
                <a:solidFill>
                  <a:schemeClr val="tx1"/>
                </a:solidFill>
                <a:latin typeface="+mn-ea"/>
                <a:cs typeface="Arial" panose="020B0604020202020204" pitchFamily="34" charset="0"/>
              </a:rPr>
              <a:t>포함</a:t>
            </a:r>
            <a:endParaRPr lang="en-US" altLang="ko-KR" sz="1400" dirty="0">
              <a:solidFill>
                <a:schemeClr val="tx1"/>
              </a:solidFill>
              <a:latin typeface="+mn-ea"/>
              <a:cs typeface="Arial" panose="020B0604020202020204" pitchFamily="34" charset="0"/>
            </a:endParaRPr>
          </a:p>
          <a:p>
            <a:pPr marL="285750" indent="-285750">
              <a:buFont typeface="Wingdings" panose="05000000000000000000" pitchFamily="2" charset="2"/>
              <a:buChar char="§"/>
            </a:pPr>
            <a:r>
              <a:rPr lang="ko-KR" altLang="en-US" sz="1400" dirty="0">
                <a:latin typeface="+mn-ea"/>
                <a:cs typeface="Arial" panose="020B0604020202020204" pitchFamily="34" charset="0"/>
              </a:rPr>
              <a:t>이전 유전체 대비</a:t>
            </a:r>
            <a:r>
              <a:rPr lang="en-US" altLang="ko-KR" sz="1400" dirty="0">
                <a:latin typeface="+mn-ea"/>
                <a:cs typeface="Arial" panose="020B0604020202020204" pitchFamily="34" charset="0"/>
              </a:rPr>
              <a:t>, VGP </a:t>
            </a:r>
            <a:r>
              <a:rPr lang="ko-KR" altLang="en-US" sz="1400" dirty="0">
                <a:latin typeface="+mn-ea"/>
                <a:cs typeface="Arial" panose="020B0604020202020204" pitchFamily="34" charset="0"/>
              </a:rPr>
              <a:t>유전체에서 </a:t>
            </a:r>
            <a:r>
              <a:rPr lang="en-US" altLang="ko-KR" sz="1400" dirty="0">
                <a:solidFill>
                  <a:schemeClr val="tx1"/>
                </a:solidFill>
                <a:latin typeface="+mn-ea"/>
                <a:cs typeface="Arial" panose="020B0604020202020204" pitchFamily="34" charset="0"/>
              </a:rPr>
              <a:t>TSS </a:t>
            </a:r>
            <a:r>
              <a:rPr lang="ko-KR" altLang="en-US" sz="1400" dirty="0">
                <a:solidFill>
                  <a:schemeClr val="tx1"/>
                </a:solidFill>
                <a:latin typeface="+mn-ea"/>
                <a:cs typeface="Arial" panose="020B0604020202020204" pitchFamily="34" charset="0"/>
              </a:rPr>
              <a:t>근처 </a:t>
            </a:r>
            <a:r>
              <a:rPr lang="ko-KR" altLang="en-US" sz="1400" dirty="0" smtClean="0">
                <a:solidFill>
                  <a:schemeClr val="tx1"/>
                </a:solidFill>
                <a:latin typeface="+mn-ea"/>
                <a:cs typeface="Arial" panose="020B0604020202020204" pitchFamily="34" charset="0"/>
              </a:rPr>
              <a:t>더 높은 </a:t>
            </a:r>
            <a:r>
              <a:rPr lang="en-US" altLang="ko-KR" sz="1400" dirty="0" smtClean="0">
                <a:solidFill>
                  <a:schemeClr val="tx1"/>
                </a:solidFill>
                <a:latin typeface="+mn-ea"/>
                <a:cs typeface="Arial" panose="020B0604020202020204" pitchFamily="34" charset="0"/>
              </a:rPr>
              <a:t>GC-</a:t>
            </a:r>
            <a:r>
              <a:rPr lang="en-US" altLang="ko-KR" sz="1400" dirty="0" smtClean="0">
                <a:latin typeface="+mn-ea"/>
                <a:cs typeface="Arial" panose="020B0604020202020204" pitchFamily="34" charset="0"/>
              </a:rPr>
              <a:t>conten</a:t>
            </a:r>
            <a:r>
              <a:rPr lang="en-US" altLang="ko-KR" sz="1400" dirty="0" smtClean="0">
                <a:latin typeface="+mn-ea"/>
                <a:cs typeface="Arial" panose="020B0604020202020204" pitchFamily="34" charset="0"/>
              </a:rPr>
              <a:t>t </a:t>
            </a:r>
            <a:endParaRPr lang="en-US" altLang="ko-KR" sz="1400" dirty="0">
              <a:latin typeface="+mn-ea"/>
              <a:cs typeface="Arial" panose="020B0604020202020204" pitchFamily="34" charset="0"/>
            </a:endParaRPr>
          </a:p>
          <a:p>
            <a:pPr marL="285750" indent="-285750">
              <a:buFont typeface="Wingdings" panose="05000000000000000000" pitchFamily="2" charset="2"/>
              <a:buChar char="§"/>
            </a:pPr>
            <a:r>
              <a:rPr lang="ko-KR" altLang="en-US" sz="1400" dirty="0">
                <a:latin typeface="+mn-ea"/>
                <a:cs typeface="Arial" panose="020B0604020202020204" pitchFamily="34" charset="0"/>
              </a:rPr>
              <a:t>이전 유전체의 유전자 상 소실 및 잘못 반영된 </a:t>
            </a:r>
            <a:r>
              <a:rPr lang="ko-KR" altLang="en-US" sz="1400" dirty="0" smtClean="0">
                <a:latin typeface="+mn-ea"/>
                <a:cs typeface="Arial" panose="020B0604020202020204" pitchFamily="34" charset="0"/>
              </a:rPr>
              <a:t>염기서열로 </a:t>
            </a:r>
            <a:r>
              <a:rPr lang="ko-KR" altLang="en-US" sz="1400" dirty="0">
                <a:latin typeface="+mn-ea"/>
                <a:cs typeface="Arial" panose="020B0604020202020204" pitchFamily="34" charset="0"/>
              </a:rPr>
              <a:t>인해 유전자의 실제 구조 반영에 오류 </a:t>
            </a:r>
            <a:r>
              <a:rPr lang="ko-KR" altLang="en-US" sz="1400" dirty="0" smtClean="0">
                <a:latin typeface="+mn-ea"/>
                <a:cs typeface="Arial" panose="020B0604020202020204" pitchFamily="34" charset="0"/>
              </a:rPr>
              <a:t>발생</a:t>
            </a:r>
            <a:endParaRPr lang="en-US" altLang="ko-KR" sz="1400" dirty="0">
              <a:latin typeface="+mn-ea"/>
              <a:cs typeface="Arial" panose="020B0604020202020204" pitchFamily="34" charset="0"/>
            </a:endParaRPr>
          </a:p>
        </p:txBody>
      </p:sp>
      <p:sp>
        <p:nvSpPr>
          <p:cNvPr id="50" name="직사각형 49">
            <a:extLst>
              <a:ext uri="{FF2B5EF4-FFF2-40B4-BE49-F238E27FC236}">
                <a16:creationId xmlns:a16="http://schemas.microsoft.com/office/drawing/2014/main" id="{D7CF1840-826F-4E12-800C-F7DBA52189E4}"/>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 name="슬라이드 번호 개체 틀 1">
            <a:extLst>
              <a:ext uri="{FF2B5EF4-FFF2-40B4-BE49-F238E27FC236}">
                <a16:creationId xmlns:a16="http://schemas.microsoft.com/office/drawing/2014/main" id="{3328644A-0262-41D3-BC55-4E4F35C38C82}"/>
              </a:ext>
            </a:extLst>
          </p:cNvPr>
          <p:cNvSpPr>
            <a:spLocks noGrp="1"/>
          </p:cNvSpPr>
          <p:nvPr>
            <p:ph type="sldNum" sz="quarter" idx="12"/>
          </p:nvPr>
        </p:nvSpPr>
        <p:spPr/>
        <p:txBody>
          <a:bodyPr/>
          <a:lstStyle/>
          <a:p>
            <a:fld id="{CF44F4BD-9264-458E-B7DB-27B4DAB2BFAE}" type="slidenum">
              <a:rPr lang="ko-KR" altLang="en-US" smtClean="0"/>
              <a:t>19</a:t>
            </a:fld>
            <a:endParaRPr lang="ko-KR" altLang="en-US"/>
          </a:p>
        </p:txBody>
      </p:sp>
    </p:spTree>
    <p:extLst>
      <p:ext uri="{BB962C8B-B14F-4D97-AF65-F5344CB8AC3E}">
        <p14:creationId xmlns:p14="http://schemas.microsoft.com/office/powerpoint/2010/main" val="891097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bg1">
                <a:lumMod val="75000"/>
              </a:schemeClr>
            </a:gs>
            <a:gs pos="0">
              <a:schemeClr val="bg1">
                <a:lumMod val="95000"/>
              </a:schemeClr>
            </a:gs>
          </a:gsLst>
          <a:lin ang="2700000" scaled="1"/>
        </a:gradFill>
        <a:effectLst/>
      </p:bgPr>
    </p:bg>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102EEB73-EDF8-40C5-9AD6-92772620A9F6}"/>
              </a:ext>
            </a:extLst>
          </p:cNvPr>
          <p:cNvSpPr/>
          <p:nvPr/>
        </p:nvSpPr>
        <p:spPr>
          <a:xfrm>
            <a:off x="0" y="1"/>
            <a:ext cx="9143995"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타원 18"/>
          <p:cNvSpPr/>
          <p:nvPr/>
        </p:nvSpPr>
        <p:spPr>
          <a:xfrm>
            <a:off x="978348" y="2095918"/>
            <a:ext cx="1268957" cy="1268957"/>
          </a:xfrm>
          <a:prstGeom prst="ellipse">
            <a:avLst/>
          </a:prstGeom>
          <a:solidFill>
            <a:srgbClr val="C2363F"/>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3814848" y="2095917"/>
            <a:ext cx="1268957" cy="1268957"/>
          </a:xfrm>
          <a:prstGeom prst="ellipse">
            <a:avLst/>
          </a:prstGeom>
          <a:solidFill>
            <a:srgbClr val="0079BC"/>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6704692" y="2095916"/>
            <a:ext cx="1268957" cy="1268957"/>
          </a:xfrm>
          <a:prstGeom prst="ellipse">
            <a:avLst/>
          </a:prstGeom>
          <a:solidFill>
            <a:srgbClr val="EC931C"/>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800B570D-2BE8-4C6F-8E18-AFAA129B936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03502" y="2335047"/>
            <a:ext cx="816402" cy="899643"/>
          </a:xfrm>
          <a:prstGeom prst="rect">
            <a:avLst/>
          </a:prstGeom>
        </p:spPr>
      </p:pic>
      <p:sp>
        <p:nvSpPr>
          <p:cNvPr id="17" name="TextBox 16">
            <a:extLst>
              <a:ext uri="{FF2B5EF4-FFF2-40B4-BE49-F238E27FC236}">
                <a16:creationId xmlns:a16="http://schemas.microsoft.com/office/drawing/2014/main" id="{02356538-A4CB-4BF3-AF4B-4F5A710C4796}"/>
              </a:ext>
            </a:extLst>
          </p:cNvPr>
          <p:cNvSpPr txBox="1"/>
          <p:nvPr/>
        </p:nvSpPr>
        <p:spPr>
          <a:xfrm>
            <a:off x="739140" y="3585469"/>
            <a:ext cx="1901008" cy="369332"/>
          </a:xfrm>
          <a:prstGeom prst="rect">
            <a:avLst/>
          </a:prstGeom>
          <a:noFill/>
        </p:spPr>
        <p:txBody>
          <a:bodyPr wrap="square">
            <a:spAutoFit/>
          </a:bodyPr>
          <a:lstStyle/>
          <a:p>
            <a:r>
              <a:rPr lang="ko-KR" altLang="en-US" sz="1800" b="1" spc="-150" dirty="0">
                <a:latin typeface="리디바탕" panose="020B0600000101010101" pitchFamily="34" charset="-127"/>
                <a:ea typeface="리디바탕" panose="020B0600000101010101" pitchFamily="34" charset="-127"/>
              </a:rPr>
              <a:t>지원자 경력 소개</a:t>
            </a:r>
            <a:endParaRPr lang="en-US" altLang="ko-KR" sz="1800" b="1" spc="-150" dirty="0">
              <a:latin typeface="리디바탕" panose="020B0600000101010101" pitchFamily="34" charset="-127"/>
              <a:ea typeface="리디바탕" panose="020B0600000101010101" pitchFamily="34" charset="-127"/>
            </a:endParaRPr>
          </a:p>
        </p:txBody>
      </p:sp>
      <p:sp>
        <p:nvSpPr>
          <p:cNvPr id="18" name="TextBox 17">
            <a:extLst>
              <a:ext uri="{FF2B5EF4-FFF2-40B4-BE49-F238E27FC236}">
                <a16:creationId xmlns:a16="http://schemas.microsoft.com/office/drawing/2014/main" id="{A5B71B01-A7B4-49F0-BD87-C361CD20731C}"/>
              </a:ext>
            </a:extLst>
          </p:cNvPr>
          <p:cNvSpPr txBox="1"/>
          <p:nvPr/>
        </p:nvSpPr>
        <p:spPr>
          <a:xfrm>
            <a:off x="2983097" y="3585469"/>
            <a:ext cx="2932458" cy="369332"/>
          </a:xfrm>
          <a:prstGeom prst="rect">
            <a:avLst/>
          </a:prstGeom>
          <a:noFill/>
        </p:spPr>
        <p:txBody>
          <a:bodyPr wrap="square">
            <a:spAutoFit/>
          </a:bodyPr>
          <a:lstStyle/>
          <a:p>
            <a:r>
              <a:rPr lang="ko-KR" altLang="en-US" b="1" spc="-150" dirty="0">
                <a:latin typeface="리디바탕" panose="020B0600000101010101" pitchFamily="34" charset="-127"/>
                <a:ea typeface="리디바탕" panose="020B0600000101010101" pitchFamily="34" charset="-127"/>
              </a:rPr>
              <a:t>현재 진행 중인 </a:t>
            </a:r>
            <a:r>
              <a:rPr lang="ko-KR" altLang="en-US" b="1" spc="-150" dirty="0" smtClean="0">
                <a:latin typeface="리디바탕" panose="020B0600000101010101" pitchFamily="34" charset="-127"/>
                <a:ea typeface="리디바탕" panose="020B0600000101010101" pitchFamily="34" charset="-127"/>
              </a:rPr>
              <a:t>연구 내용 </a:t>
            </a:r>
            <a:r>
              <a:rPr lang="ko-KR" altLang="en-US" b="1" spc="-150" dirty="0">
                <a:latin typeface="리디바탕" panose="020B0600000101010101" pitchFamily="34" charset="-127"/>
                <a:ea typeface="리디바탕" panose="020B0600000101010101" pitchFamily="34" charset="-127"/>
              </a:rPr>
              <a:t>소개</a:t>
            </a:r>
            <a:endParaRPr lang="en-US" altLang="ko-KR" sz="1800" b="1" spc="-150" dirty="0">
              <a:latin typeface="리디바탕" panose="020B0600000101010101" pitchFamily="34" charset="-127"/>
              <a:ea typeface="리디바탕" panose="020B0600000101010101" pitchFamily="34" charset="-127"/>
            </a:endParaRPr>
          </a:p>
        </p:txBody>
      </p:sp>
      <p:pic>
        <p:nvPicPr>
          <p:cNvPr id="7" name="그림 6">
            <a:extLst>
              <a:ext uri="{FF2B5EF4-FFF2-40B4-BE49-F238E27FC236}">
                <a16:creationId xmlns:a16="http://schemas.microsoft.com/office/drawing/2014/main" id="{BC63E198-495D-4A1B-BFBF-2FD817CB6F16}"/>
              </a:ext>
            </a:extLst>
          </p:cNvPr>
          <p:cNvPicPr>
            <a:picLocks noChangeAspect="1"/>
          </p:cNvPicPr>
          <p:nvPr/>
        </p:nvPicPr>
        <p:blipFill>
          <a:blip r:embed="rId3">
            <a:lum bright="70000" contrast="-70000"/>
          </a:blip>
          <a:stretch>
            <a:fillRect/>
          </a:stretch>
        </p:blipFill>
        <p:spPr>
          <a:xfrm>
            <a:off x="3967700" y="2303242"/>
            <a:ext cx="963251" cy="963251"/>
          </a:xfrm>
          <a:prstGeom prst="rect">
            <a:avLst/>
          </a:prstGeom>
        </p:spPr>
      </p:pic>
      <p:pic>
        <p:nvPicPr>
          <p:cNvPr id="8" name="그림 7">
            <a:extLst>
              <a:ext uri="{FF2B5EF4-FFF2-40B4-BE49-F238E27FC236}">
                <a16:creationId xmlns:a16="http://schemas.microsoft.com/office/drawing/2014/main" id="{F56CD8A9-CEF1-415D-ADE3-5F3D022AF419}"/>
              </a:ext>
            </a:extLst>
          </p:cNvPr>
          <p:cNvPicPr>
            <a:picLocks noChangeAspect="1"/>
          </p:cNvPicPr>
          <p:nvPr/>
        </p:nvPicPr>
        <p:blipFill>
          <a:blip r:embed="rId4">
            <a:lum bright="70000" contrast="-70000"/>
          </a:blip>
          <a:stretch>
            <a:fillRect/>
          </a:stretch>
        </p:blipFill>
        <p:spPr>
          <a:xfrm>
            <a:off x="6784491" y="2185875"/>
            <a:ext cx="1068718" cy="1068718"/>
          </a:xfrm>
          <a:prstGeom prst="rect">
            <a:avLst/>
          </a:prstGeom>
        </p:spPr>
      </p:pic>
      <p:sp>
        <p:nvSpPr>
          <p:cNvPr id="23" name="TextBox 22">
            <a:extLst>
              <a:ext uri="{FF2B5EF4-FFF2-40B4-BE49-F238E27FC236}">
                <a16:creationId xmlns:a16="http://schemas.microsoft.com/office/drawing/2014/main" id="{E44401A5-C9E2-494C-85D3-BD6D14064897}"/>
              </a:ext>
            </a:extLst>
          </p:cNvPr>
          <p:cNvSpPr txBox="1"/>
          <p:nvPr/>
        </p:nvSpPr>
        <p:spPr>
          <a:xfrm>
            <a:off x="5872941" y="3585469"/>
            <a:ext cx="2932458" cy="369332"/>
          </a:xfrm>
          <a:prstGeom prst="rect">
            <a:avLst/>
          </a:prstGeom>
          <a:noFill/>
        </p:spPr>
        <p:txBody>
          <a:bodyPr wrap="square">
            <a:spAutoFit/>
          </a:bodyPr>
          <a:lstStyle/>
          <a:p>
            <a:pPr algn="ctr"/>
            <a:r>
              <a:rPr lang="en-US" altLang="ko-KR" b="1" spc="-150" dirty="0">
                <a:latin typeface="리디바탕" panose="020B0600000101010101" pitchFamily="34" charset="-127"/>
                <a:ea typeface="리디바탕" panose="020B0600000101010101" pitchFamily="34" charset="-127"/>
              </a:rPr>
              <a:t>Scientific background</a:t>
            </a:r>
            <a:endParaRPr lang="en-US" altLang="ko-KR" sz="1800" b="1" spc="-150" dirty="0">
              <a:latin typeface="리디바탕" panose="020B0600000101010101" pitchFamily="34" charset="-127"/>
              <a:ea typeface="리디바탕" panose="020B0600000101010101" pitchFamily="34" charset="-127"/>
            </a:endParaRPr>
          </a:p>
        </p:txBody>
      </p:sp>
      <p:sp>
        <p:nvSpPr>
          <p:cNvPr id="9" name="직사각형 8">
            <a:extLst>
              <a:ext uri="{FF2B5EF4-FFF2-40B4-BE49-F238E27FC236}">
                <a16:creationId xmlns:a16="http://schemas.microsoft.com/office/drawing/2014/main" id="{FF3191F6-481F-495D-9AAD-D51F74980E64}"/>
              </a:ext>
            </a:extLst>
          </p:cNvPr>
          <p:cNvSpPr/>
          <p:nvPr/>
        </p:nvSpPr>
        <p:spPr>
          <a:xfrm>
            <a:off x="6430372" y="4171370"/>
            <a:ext cx="1963820"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tx1"/>
                </a:solidFill>
              </a:rPr>
              <a:t>이수과목 소개</a:t>
            </a:r>
            <a:endParaRPr lang="en-US" altLang="ko-KR" sz="1400" dirty="0">
              <a:solidFill>
                <a:schemeClr val="tx1"/>
              </a:solidFill>
            </a:endParaRPr>
          </a:p>
          <a:p>
            <a:pPr marL="285750" indent="-285750">
              <a:buFont typeface="Wingdings" panose="05000000000000000000" pitchFamily="2" charset="2"/>
              <a:buChar char="§"/>
            </a:pPr>
            <a:r>
              <a:rPr lang="ko-KR" altLang="en-US" sz="1400" dirty="0">
                <a:solidFill>
                  <a:schemeClr val="tx1"/>
                </a:solidFill>
              </a:rPr>
              <a:t>분석역량 소개</a:t>
            </a:r>
          </a:p>
        </p:txBody>
      </p:sp>
      <p:sp>
        <p:nvSpPr>
          <p:cNvPr id="25" name="직사각형 24">
            <a:extLst>
              <a:ext uri="{FF2B5EF4-FFF2-40B4-BE49-F238E27FC236}">
                <a16:creationId xmlns:a16="http://schemas.microsoft.com/office/drawing/2014/main" id="{1F622907-CF65-4921-A4B8-480E433599DA}"/>
              </a:ext>
            </a:extLst>
          </p:cNvPr>
          <p:cNvSpPr/>
          <p:nvPr/>
        </p:nvSpPr>
        <p:spPr>
          <a:xfrm>
            <a:off x="3488930" y="4171370"/>
            <a:ext cx="2110574"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tx1"/>
                </a:solidFill>
              </a:rPr>
              <a:t>연구의 배경</a:t>
            </a:r>
            <a:endParaRPr lang="en-US" altLang="ko-KR" sz="1400" dirty="0">
              <a:solidFill>
                <a:schemeClr val="tx1"/>
              </a:solidFill>
            </a:endParaRPr>
          </a:p>
          <a:p>
            <a:pPr marL="285750" indent="-285750">
              <a:buFont typeface="Wingdings" panose="05000000000000000000" pitchFamily="2" charset="2"/>
              <a:buChar char="§"/>
            </a:pPr>
            <a:r>
              <a:rPr lang="ko-KR" altLang="en-US" sz="1400" dirty="0">
                <a:solidFill>
                  <a:schemeClr val="tx1"/>
                </a:solidFill>
              </a:rPr>
              <a:t>연구 파이프라인 구축</a:t>
            </a:r>
            <a:endParaRPr lang="en-US" altLang="ko-KR" sz="1400" dirty="0">
              <a:solidFill>
                <a:schemeClr val="tx1"/>
              </a:solidFill>
            </a:endParaRPr>
          </a:p>
          <a:p>
            <a:pPr marL="285750" indent="-285750">
              <a:buFont typeface="Wingdings" panose="05000000000000000000" pitchFamily="2" charset="2"/>
              <a:buChar char="§"/>
            </a:pPr>
            <a:r>
              <a:rPr lang="ko-KR" altLang="en-US" sz="1400" dirty="0" smtClean="0">
                <a:solidFill>
                  <a:schemeClr val="tx1"/>
                </a:solidFill>
              </a:rPr>
              <a:t>연구 </a:t>
            </a:r>
            <a:r>
              <a:rPr lang="ko-KR" altLang="en-US" sz="1400" dirty="0">
                <a:solidFill>
                  <a:schemeClr val="tx1"/>
                </a:solidFill>
              </a:rPr>
              <a:t>결과</a:t>
            </a:r>
            <a:endParaRPr lang="en-US" altLang="ko-KR" sz="1400" dirty="0">
              <a:solidFill>
                <a:schemeClr val="tx1"/>
              </a:solidFill>
            </a:endParaRPr>
          </a:p>
          <a:p>
            <a:pPr marL="285750" indent="-285750">
              <a:buFont typeface="Wingdings" panose="05000000000000000000" pitchFamily="2" charset="2"/>
              <a:buChar char="§"/>
            </a:pPr>
            <a:r>
              <a:rPr lang="ko-KR" altLang="en-US" sz="1400" dirty="0">
                <a:solidFill>
                  <a:schemeClr val="tx1"/>
                </a:solidFill>
              </a:rPr>
              <a:t>결과의 </a:t>
            </a:r>
            <a:r>
              <a:rPr lang="ko-KR" altLang="en-US" sz="1400" dirty="0" smtClean="0">
                <a:solidFill>
                  <a:schemeClr val="tx1"/>
                </a:solidFill>
              </a:rPr>
              <a:t>해석</a:t>
            </a:r>
            <a:endParaRPr lang="en-US" altLang="ko-KR" sz="1400" dirty="0" smtClean="0">
              <a:solidFill>
                <a:schemeClr val="tx1"/>
              </a:solidFill>
            </a:endParaRPr>
          </a:p>
          <a:p>
            <a:pPr marL="285750" indent="-285750">
              <a:buFont typeface="Wingdings" panose="05000000000000000000" pitchFamily="2" charset="2"/>
              <a:buChar char="§"/>
            </a:pPr>
            <a:r>
              <a:rPr lang="ko-KR" altLang="en-US" sz="1400" dirty="0">
                <a:solidFill>
                  <a:schemeClr val="tx1"/>
                </a:solidFill>
              </a:rPr>
              <a:t>진행 </a:t>
            </a:r>
            <a:r>
              <a:rPr lang="ko-KR" altLang="en-US" sz="1400" dirty="0" smtClean="0">
                <a:solidFill>
                  <a:schemeClr val="tx1"/>
                </a:solidFill>
              </a:rPr>
              <a:t>상황</a:t>
            </a:r>
            <a:endParaRPr lang="en-US" altLang="ko-KR" sz="1400" dirty="0">
              <a:solidFill>
                <a:schemeClr val="tx1"/>
              </a:solidFill>
            </a:endParaRPr>
          </a:p>
        </p:txBody>
      </p:sp>
      <p:sp>
        <p:nvSpPr>
          <p:cNvPr id="27" name="직사각형 26">
            <a:extLst>
              <a:ext uri="{FF2B5EF4-FFF2-40B4-BE49-F238E27FC236}">
                <a16:creationId xmlns:a16="http://schemas.microsoft.com/office/drawing/2014/main" id="{0BDE6E2B-EBA0-4791-BB6A-5FF77EA545E9}"/>
              </a:ext>
            </a:extLst>
          </p:cNvPr>
          <p:cNvSpPr/>
          <p:nvPr/>
        </p:nvSpPr>
        <p:spPr>
          <a:xfrm>
            <a:off x="652490" y="4171370"/>
            <a:ext cx="2110574"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tx1"/>
                </a:solidFill>
              </a:rPr>
              <a:t>학력사항</a:t>
            </a:r>
            <a:endParaRPr lang="en-US" altLang="ko-KR" sz="1400" dirty="0">
              <a:solidFill>
                <a:schemeClr val="tx1"/>
              </a:solidFill>
            </a:endParaRPr>
          </a:p>
          <a:p>
            <a:pPr marL="285750" indent="-285750">
              <a:buFont typeface="Wingdings" panose="05000000000000000000" pitchFamily="2" charset="2"/>
              <a:buChar char="§"/>
            </a:pPr>
            <a:r>
              <a:rPr lang="ko-KR" altLang="en-US" sz="1400" dirty="0">
                <a:solidFill>
                  <a:schemeClr val="tx1"/>
                </a:solidFill>
              </a:rPr>
              <a:t>컴퓨터 활용 능력</a:t>
            </a:r>
            <a:endParaRPr lang="en-US" altLang="ko-KR" sz="1400" dirty="0">
              <a:solidFill>
                <a:schemeClr val="tx1"/>
              </a:solidFill>
            </a:endParaRPr>
          </a:p>
          <a:p>
            <a:pPr marL="285750" indent="-285750">
              <a:buFont typeface="Wingdings" panose="05000000000000000000" pitchFamily="2" charset="2"/>
              <a:buChar char="§"/>
            </a:pPr>
            <a:r>
              <a:rPr lang="ko-KR" altLang="en-US" sz="1400" dirty="0">
                <a:solidFill>
                  <a:schemeClr val="tx1"/>
                </a:solidFill>
              </a:rPr>
              <a:t>학술대회 및 논문</a:t>
            </a:r>
            <a:endParaRPr lang="en-US" altLang="ko-KR" sz="1400" dirty="0">
              <a:solidFill>
                <a:schemeClr val="tx1"/>
              </a:solidFill>
            </a:endParaRPr>
          </a:p>
        </p:txBody>
      </p:sp>
      <p:cxnSp>
        <p:nvCxnSpPr>
          <p:cNvPr id="28" name="직선 연결선 27">
            <a:extLst>
              <a:ext uri="{FF2B5EF4-FFF2-40B4-BE49-F238E27FC236}">
                <a16:creationId xmlns:a16="http://schemas.microsoft.com/office/drawing/2014/main" id="{85370A99-2529-40A0-A854-D58A71F611DC}"/>
              </a:ext>
            </a:extLst>
          </p:cNvPr>
          <p:cNvCxnSpPr/>
          <p:nvPr/>
        </p:nvCxnSpPr>
        <p:spPr>
          <a:xfrm>
            <a:off x="200974" y="778445"/>
            <a:ext cx="8623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그룹 15">
            <a:extLst>
              <a:ext uri="{FF2B5EF4-FFF2-40B4-BE49-F238E27FC236}">
                <a16:creationId xmlns:a16="http://schemas.microsoft.com/office/drawing/2014/main" id="{49B53C45-F46E-41FE-BF2D-84F9BE350444}"/>
              </a:ext>
            </a:extLst>
          </p:cNvPr>
          <p:cNvGrpSpPr/>
          <p:nvPr/>
        </p:nvGrpSpPr>
        <p:grpSpPr>
          <a:xfrm>
            <a:off x="0" y="-2"/>
            <a:ext cx="9144000" cy="514352"/>
            <a:chOff x="0" y="-2"/>
            <a:chExt cx="9144000" cy="514352"/>
          </a:xfrm>
        </p:grpSpPr>
        <p:grpSp>
          <p:nvGrpSpPr>
            <p:cNvPr id="33" name="그룹 32">
              <a:extLst>
                <a:ext uri="{FF2B5EF4-FFF2-40B4-BE49-F238E27FC236}">
                  <a16:creationId xmlns:a16="http://schemas.microsoft.com/office/drawing/2014/main" id="{13B70831-EBC9-46CF-B2E5-B60AD607788E}"/>
                </a:ext>
              </a:extLst>
            </p:cNvPr>
            <p:cNvGrpSpPr/>
            <p:nvPr/>
          </p:nvGrpSpPr>
          <p:grpSpPr>
            <a:xfrm>
              <a:off x="0" y="-2"/>
              <a:ext cx="9144000" cy="514352"/>
              <a:chOff x="0" y="-2"/>
              <a:chExt cx="9144000" cy="493489"/>
            </a:xfrm>
          </p:grpSpPr>
          <p:sp>
            <p:nvSpPr>
              <p:cNvPr id="34" name="직사각형 33">
                <a:extLst>
                  <a:ext uri="{FF2B5EF4-FFF2-40B4-BE49-F238E27FC236}">
                    <a16:creationId xmlns:a16="http://schemas.microsoft.com/office/drawing/2014/main" id="{9727DDA6-FFFE-49DB-8B90-C8E8A550DC20}"/>
                  </a:ext>
                </a:extLst>
              </p:cNvPr>
              <p:cNvSpPr/>
              <p:nvPr/>
            </p:nvSpPr>
            <p:spPr>
              <a:xfrm>
                <a:off x="0" y="0"/>
                <a:ext cx="9144000" cy="493486"/>
              </a:xfrm>
              <a:prstGeom prst="rect">
                <a:avLst/>
              </a:prstGeom>
              <a:gradFill flip="none" rotWithShape="1">
                <a:gsLst>
                  <a:gs pos="0">
                    <a:srgbClr val="FF6915"/>
                  </a:gs>
                  <a:gs pos="74000">
                    <a:srgbClr val="78886C"/>
                  </a:gs>
                  <a:gs pos="44000">
                    <a:srgbClr val="CB982C"/>
                  </a:gs>
                  <a:gs pos="100000">
                    <a:srgbClr val="388BD1"/>
                  </a:gs>
                  <a:gs pos="60000">
                    <a:srgbClr val="9F904C"/>
                  </a:gs>
                  <a:gs pos="22000">
                    <a:srgbClr val="FC8508"/>
                  </a:gs>
                  <a:gs pos="86000">
                    <a:srgbClr val="528CA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한쪽 모서리가 둥근 사각형 12">
                <a:extLst>
                  <a:ext uri="{FF2B5EF4-FFF2-40B4-BE49-F238E27FC236}">
                    <a16:creationId xmlns:a16="http://schemas.microsoft.com/office/drawing/2014/main" id="{25E9F202-BF1B-46C3-82A2-8EC46D07FAA5}"/>
                  </a:ext>
                </a:extLst>
              </p:cNvPr>
              <p:cNvSpPr/>
              <p:nvPr/>
            </p:nvSpPr>
            <p:spPr>
              <a:xfrm flipH="1">
                <a:off x="6633028" y="1"/>
                <a:ext cx="2510969" cy="493486"/>
              </a:xfrm>
              <a:prstGeom prst="round1Rect">
                <a:avLst>
                  <a:gd name="adj" fmla="val 50000"/>
                </a:avLst>
              </a:prstGeom>
              <a:solidFill>
                <a:srgbClr val="2783CE">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한쪽 모서리가 둥근 사각형 13">
                <a:extLst>
                  <a:ext uri="{FF2B5EF4-FFF2-40B4-BE49-F238E27FC236}">
                    <a16:creationId xmlns:a16="http://schemas.microsoft.com/office/drawing/2014/main" id="{5018BF1A-E6FB-4761-8A85-1F07BD8C427F}"/>
                  </a:ext>
                </a:extLst>
              </p:cNvPr>
              <p:cNvSpPr/>
              <p:nvPr/>
            </p:nvSpPr>
            <p:spPr>
              <a:xfrm flipH="1" flipV="1">
                <a:off x="5659120" y="-2"/>
                <a:ext cx="3484875" cy="493487"/>
              </a:xfrm>
              <a:prstGeom prst="round1Rect">
                <a:avLst>
                  <a:gd name="adj" fmla="val 50000"/>
                </a:avLst>
              </a:prstGeom>
              <a:solidFill>
                <a:srgbClr val="2783CE">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7" name="직사각형 36">
              <a:extLst>
                <a:ext uri="{FF2B5EF4-FFF2-40B4-BE49-F238E27FC236}">
                  <a16:creationId xmlns:a16="http://schemas.microsoft.com/office/drawing/2014/main" id="{93F250E9-A661-4F7F-BCD8-BE6E1627CED1}"/>
                </a:ext>
              </a:extLst>
            </p:cNvPr>
            <p:cNvSpPr/>
            <p:nvPr/>
          </p:nvSpPr>
          <p:spPr>
            <a:xfrm>
              <a:off x="200974" y="26341"/>
              <a:ext cx="748923" cy="461665"/>
            </a:xfrm>
            <a:prstGeom prst="rect">
              <a:avLst/>
            </a:prstGeom>
          </p:spPr>
          <p:txBody>
            <a:bodyPr wrap="none">
              <a:spAutoFit/>
            </a:bodyPr>
            <a:lstStyle/>
            <a:p>
              <a:r>
                <a:rPr lang="ko-KR" altLang="en-US" sz="2400" b="1" spc="-150" dirty="0">
                  <a:solidFill>
                    <a:schemeClr val="bg1">
                      <a:lumMod val="95000"/>
                    </a:schemeClr>
                  </a:solidFill>
                  <a:latin typeface="리디바탕" panose="020B0600000101010101" pitchFamily="34" charset="-127"/>
                  <a:ea typeface="리디바탕" panose="020B0600000101010101" pitchFamily="34" charset="-127"/>
                </a:rPr>
                <a:t>목차</a:t>
              </a:r>
              <a:endParaRPr lang="en-US" altLang="ko-KR" sz="2400" b="1" spc="-150" dirty="0">
                <a:solidFill>
                  <a:schemeClr val="bg1">
                    <a:lumMod val="95000"/>
                  </a:schemeClr>
                </a:solidFill>
                <a:latin typeface="리디바탕" panose="020B0600000101010101" pitchFamily="34" charset="-127"/>
                <a:ea typeface="리디바탕" panose="020B0600000101010101" pitchFamily="34" charset="-127"/>
              </a:endParaRPr>
            </a:p>
          </p:txBody>
        </p:sp>
      </p:grpSp>
      <p:sp>
        <p:nvSpPr>
          <p:cNvPr id="22" name="슬라이드 번호 개체 틀 21">
            <a:extLst>
              <a:ext uri="{FF2B5EF4-FFF2-40B4-BE49-F238E27FC236}">
                <a16:creationId xmlns:a16="http://schemas.microsoft.com/office/drawing/2014/main" id="{A5A4EEDA-F56E-44B9-BB1C-190EC4BA60AA}"/>
              </a:ext>
            </a:extLst>
          </p:cNvPr>
          <p:cNvSpPr>
            <a:spLocks noGrp="1"/>
          </p:cNvSpPr>
          <p:nvPr>
            <p:ph type="sldNum" sz="quarter" idx="12"/>
          </p:nvPr>
        </p:nvSpPr>
        <p:spPr/>
        <p:txBody>
          <a:bodyPr/>
          <a:lstStyle/>
          <a:p>
            <a:fld id="{CF44F4BD-9264-458E-B7DB-27B4DAB2BFAE}" type="slidenum">
              <a:rPr lang="ko-KR" altLang="en-US" smtClean="0"/>
              <a:t>2</a:t>
            </a:fld>
            <a:endParaRPr lang="ko-KR" altLang="en-US"/>
          </a:p>
        </p:txBody>
      </p:sp>
    </p:spTree>
    <p:extLst>
      <p:ext uri="{BB962C8B-B14F-4D97-AF65-F5344CB8AC3E}">
        <p14:creationId xmlns:p14="http://schemas.microsoft.com/office/powerpoint/2010/main" val="2377067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A595BADB-4742-4383-8E35-676BDDCEE812}"/>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25" name="모서리가 둥근 직사각형 42">
            <a:extLst>
              <a:ext uri="{FF2B5EF4-FFF2-40B4-BE49-F238E27FC236}">
                <a16:creationId xmlns:a16="http://schemas.microsoft.com/office/drawing/2014/main" id="{FF3E9942-0819-42B4-BC34-8DDFFD2F04E9}"/>
              </a:ext>
            </a:extLst>
          </p:cNvPr>
          <p:cNvSpPr/>
          <p:nvPr/>
        </p:nvSpPr>
        <p:spPr>
          <a:xfrm>
            <a:off x="66675" y="1721116"/>
            <a:ext cx="8978268" cy="4673965"/>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7989" y="1911079"/>
            <a:ext cx="4915775" cy="4060977"/>
          </a:xfrm>
          <a:prstGeom prst="rect">
            <a:avLst/>
          </a:prstGeom>
        </p:spPr>
      </p:pic>
      <p:sp>
        <p:nvSpPr>
          <p:cNvPr id="7" name="직사각형 6"/>
          <p:cNvSpPr/>
          <p:nvPr/>
        </p:nvSpPr>
        <p:spPr>
          <a:xfrm>
            <a:off x="3933086" y="5979326"/>
            <a:ext cx="5010678" cy="415755"/>
          </a:xfrm>
          <a:prstGeom prst="rect">
            <a:avLst/>
          </a:prstGeom>
        </p:spPr>
        <p:txBody>
          <a:bodyPr wrap="square">
            <a:spAutoFit/>
          </a:bodyPr>
          <a:lstStyle/>
          <a:p>
            <a:r>
              <a:rPr lang="en-US" altLang="ko-KR" sz="1051" b="1" dirty="0" smtClean="0">
                <a:latin typeface="+mn-ea"/>
                <a:cs typeface="Arial" panose="020B0604020202020204" pitchFamily="34" charset="0"/>
              </a:rPr>
              <a:t>Fig. </a:t>
            </a:r>
            <a:r>
              <a:rPr lang="en-US" altLang="ko-KR" sz="1051" b="1" dirty="0">
                <a:latin typeface="+mn-ea"/>
                <a:cs typeface="Arial" panose="020B0604020202020204" pitchFamily="34" charset="0"/>
              </a:rPr>
              <a:t>8. Genomic regions that failed to be assembled in chromosome-level scaffolds of the VGP zebra finch primary assembly (bTaeGut1_v1.p). </a:t>
            </a:r>
            <a:endParaRPr lang="ko-KR" altLang="en-US" sz="1051" b="1" dirty="0">
              <a:latin typeface="+mn-ea"/>
              <a:cs typeface="Arial" panose="020B0604020202020204" pitchFamily="34" charset="0"/>
            </a:endParaRPr>
          </a:p>
        </p:txBody>
      </p:sp>
      <p:sp>
        <p:nvSpPr>
          <p:cNvPr id="29" name="사각형: 둥근 모서리 28">
            <a:extLst>
              <a:ext uri="{FF2B5EF4-FFF2-40B4-BE49-F238E27FC236}">
                <a16:creationId xmlns:a16="http://schemas.microsoft.com/office/drawing/2014/main" id="{287CF814-F48D-4905-8215-6A4885BCFD2D}"/>
              </a:ext>
            </a:extLst>
          </p:cNvPr>
          <p:cNvSpPr/>
          <p:nvPr/>
        </p:nvSpPr>
        <p:spPr>
          <a:xfrm>
            <a:off x="188714" y="1618317"/>
            <a:ext cx="3987046"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VGP Zebra</a:t>
            </a:r>
            <a:r>
              <a:rPr lang="ko-KR" altLang="en-US" sz="1400" dirty="0">
                <a:latin typeface="+mn-ea"/>
                <a:cs typeface="Arial" panose="020B0604020202020204" pitchFamily="34" charset="0"/>
              </a:rPr>
              <a:t> </a:t>
            </a:r>
            <a:r>
              <a:rPr lang="en-US" altLang="ko-KR" sz="1400" dirty="0">
                <a:latin typeface="+mn-ea"/>
                <a:cs typeface="Arial" panose="020B0604020202020204" pitchFamily="34" charset="0"/>
              </a:rPr>
              <a:t>finch</a:t>
            </a:r>
            <a:r>
              <a:rPr lang="ko-KR" altLang="en-US" sz="1400" dirty="0">
                <a:latin typeface="+mn-ea"/>
                <a:cs typeface="Arial" panose="020B0604020202020204" pitchFamily="34" charset="0"/>
              </a:rPr>
              <a:t> 유전체 상 소실된 </a:t>
            </a:r>
            <a:r>
              <a:rPr lang="en-US" altLang="ko-KR" sz="1400" dirty="0">
                <a:latin typeface="+mn-ea"/>
                <a:cs typeface="Arial" panose="020B0604020202020204" pitchFamily="34" charset="0"/>
              </a:rPr>
              <a:t>~2.7 Mb </a:t>
            </a:r>
            <a:r>
              <a:rPr lang="ko-KR" altLang="en-US" sz="1400" dirty="0">
                <a:latin typeface="+mn-ea"/>
                <a:cs typeface="Arial" panose="020B0604020202020204" pitchFamily="34" charset="0"/>
              </a:rPr>
              <a:t>서열</a:t>
            </a:r>
          </a:p>
        </p:txBody>
      </p:sp>
      <p:sp>
        <p:nvSpPr>
          <p:cNvPr id="2" name="직사각형 1"/>
          <p:cNvSpPr/>
          <p:nvPr/>
        </p:nvSpPr>
        <p:spPr>
          <a:xfrm>
            <a:off x="188713" y="1949708"/>
            <a:ext cx="3741975" cy="3323987"/>
          </a:xfrm>
          <a:prstGeom prst="rect">
            <a:avLst/>
          </a:prstGeom>
        </p:spPr>
        <p:txBody>
          <a:bodyPr wrap="square">
            <a:spAutoFit/>
          </a:bodyPr>
          <a:lstStyle/>
          <a:p>
            <a:r>
              <a:rPr lang="en-US" altLang="ko-KR" sz="1400" b="1" dirty="0">
                <a:latin typeface="+mn-ea"/>
              </a:rPr>
              <a:t>19</a:t>
            </a:r>
            <a:r>
              <a:rPr lang="ko-KR" altLang="en-US" sz="1400" b="1" dirty="0">
                <a:latin typeface="+mn-ea"/>
              </a:rPr>
              <a:t>번 염색체</a:t>
            </a:r>
            <a:r>
              <a:rPr lang="en-US" altLang="ko-KR" sz="1400" b="1" dirty="0">
                <a:latin typeface="+mn-ea"/>
              </a:rPr>
              <a:t>: </a:t>
            </a:r>
          </a:p>
          <a:p>
            <a:r>
              <a:rPr lang="ko-KR" altLang="en-US" sz="1400" dirty="0">
                <a:latin typeface="+mn-ea"/>
              </a:rPr>
              <a:t>염색체 말단 </a:t>
            </a:r>
            <a:r>
              <a:rPr lang="en-US" altLang="ko-KR" sz="1400" dirty="0">
                <a:latin typeface="+mn-ea"/>
              </a:rPr>
              <a:t>~2.7 Mb </a:t>
            </a:r>
            <a:r>
              <a:rPr lang="ko-KR" altLang="en-US" sz="1400" dirty="0">
                <a:latin typeface="+mn-ea"/>
              </a:rPr>
              <a:t>서열이 </a:t>
            </a:r>
            <a:r>
              <a:rPr lang="en-US" altLang="ko-KR" sz="1400" dirty="0">
                <a:latin typeface="+mn-ea"/>
              </a:rPr>
              <a:t>VGP </a:t>
            </a:r>
            <a:r>
              <a:rPr lang="ko-KR" altLang="en-US" sz="1400" dirty="0">
                <a:latin typeface="+mn-ea"/>
              </a:rPr>
              <a:t>유전체에서만 소실</a:t>
            </a:r>
            <a:r>
              <a:rPr lang="en-US" altLang="ko-KR" sz="1400" dirty="0">
                <a:latin typeface="+mn-ea"/>
              </a:rPr>
              <a:t>, </a:t>
            </a:r>
            <a:r>
              <a:rPr lang="ko-KR" altLang="en-US" sz="1400" dirty="0">
                <a:latin typeface="+mn-ea"/>
              </a:rPr>
              <a:t>이전 유전체에는 존재</a:t>
            </a:r>
            <a:endParaRPr lang="en-US" altLang="ko-KR" sz="1400" dirty="0">
              <a:latin typeface="+mn-ea"/>
            </a:endParaRPr>
          </a:p>
          <a:p>
            <a:endParaRPr lang="en-US" altLang="ko-KR" sz="1400" b="1" dirty="0">
              <a:latin typeface="+mn-ea"/>
            </a:endParaRPr>
          </a:p>
          <a:p>
            <a:r>
              <a:rPr lang="ko-KR" altLang="en-US" sz="1400" b="1" dirty="0">
                <a:latin typeface="+mn-ea"/>
              </a:rPr>
              <a:t>허위 서열 복제 </a:t>
            </a:r>
            <a:r>
              <a:rPr lang="en-US" altLang="ko-KR" sz="1400" b="1" dirty="0">
                <a:latin typeface="+mn-ea"/>
              </a:rPr>
              <a:t>(False duplication):</a:t>
            </a:r>
          </a:p>
          <a:p>
            <a:r>
              <a:rPr lang="en-US" altLang="ko-KR" sz="1400" dirty="0">
                <a:latin typeface="+mn-ea"/>
              </a:rPr>
              <a:t>VGP </a:t>
            </a:r>
            <a:r>
              <a:rPr lang="ko-KR" altLang="en-US" sz="1400" dirty="0">
                <a:latin typeface="+mn-ea"/>
              </a:rPr>
              <a:t>유전체 상 소실된 해당 서열이 다른</a:t>
            </a:r>
            <a:r>
              <a:rPr lang="en-US" altLang="ko-KR" sz="1400" dirty="0">
                <a:latin typeface="+mn-ea"/>
              </a:rPr>
              <a:t> </a:t>
            </a:r>
            <a:r>
              <a:rPr lang="ko-KR" altLang="en-US" sz="1400" dirty="0">
                <a:latin typeface="+mn-ea"/>
              </a:rPr>
              <a:t>단상형 </a:t>
            </a:r>
            <a:r>
              <a:rPr lang="en-US" altLang="ko-KR" sz="1400" dirty="0">
                <a:latin typeface="+mn-ea"/>
              </a:rPr>
              <a:t>assembly</a:t>
            </a:r>
            <a:r>
              <a:rPr lang="ko-KR" altLang="en-US" sz="1400" dirty="0">
                <a:latin typeface="+mn-ea"/>
              </a:rPr>
              <a:t>에 잘못 복제되어 있으며</a:t>
            </a:r>
            <a:r>
              <a:rPr lang="en-US" altLang="ko-KR" sz="1400" dirty="0">
                <a:latin typeface="+mn-ea"/>
              </a:rPr>
              <a:t>, </a:t>
            </a:r>
            <a:r>
              <a:rPr lang="ko-KR" altLang="en-US" sz="1400" dirty="0">
                <a:latin typeface="+mn-ea"/>
              </a:rPr>
              <a:t>해당 서열의 </a:t>
            </a:r>
            <a:r>
              <a:rPr lang="en-US" altLang="ko-KR" sz="1400" dirty="0">
                <a:latin typeface="+mn-ea"/>
              </a:rPr>
              <a:t>10X Genomics library read depth</a:t>
            </a:r>
            <a:r>
              <a:rPr lang="ko-KR" altLang="en-US" sz="1400" dirty="0">
                <a:latin typeface="+mn-ea"/>
              </a:rPr>
              <a:t>가 주변 영역의 절반 가량임을 확인 </a:t>
            </a:r>
            <a:r>
              <a:rPr lang="en-US" altLang="ko-KR" sz="1400" dirty="0">
                <a:latin typeface="+mn-ea"/>
                <a:sym typeface="Wingdings" panose="05000000000000000000" pitchFamily="2" charset="2"/>
              </a:rPr>
              <a:t> </a:t>
            </a:r>
            <a:r>
              <a:rPr lang="ko-KR" altLang="en-US" sz="1400" dirty="0">
                <a:latin typeface="+mn-ea"/>
                <a:sym typeface="Wingdings" panose="05000000000000000000" pitchFamily="2" charset="2"/>
              </a:rPr>
              <a:t>단상형 간 </a:t>
            </a:r>
            <a:r>
              <a:rPr lang="en-US" altLang="ko-KR" sz="1400" dirty="0">
                <a:latin typeface="+mn-ea"/>
                <a:sym typeface="Wingdings" panose="05000000000000000000" pitchFamily="2" charset="2"/>
              </a:rPr>
              <a:t>Heterozygosity</a:t>
            </a:r>
            <a:r>
              <a:rPr lang="ko-KR" altLang="en-US" sz="1400" dirty="0">
                <a:latin typeface="+mn-ea"/>
                <a:sym typeface="Wingdings" panose="05000000000000000000" pitchFamily="2" charset="2"/>
              </a:rPr>
              <a:t>로 인한 현상으로 추정</a:t>
            </a:r>
            <a:endParaRPr lang="en-US" altLang="ko-KR" sz="1400" dirty="0">
              <a:latin typeface="+mn-ea"/>
            </a:endParaRPr>
          </a:p>
          <a:p>
            <a:endParaRPr lang="en-US" altLang="ko-KR" sz="1400" b="1" dirty="0">
              <a:latin typeface="+mn-ea"/>
            </a:endParaRPr>
          </a:p>
          <a:p>
            <a:r>
              <a:rPr lang="ko-KR" altLang="en-US" sz="1400" b="1" dirty="0">
                <a:latin typeface="+mn-ea"/>
              </a:rPr>
              <a:t>높은 빈도의 반복서열</a:t>
            </a:r>
            <a:r>
              <a:rPr lang="en-US" altLang="ko-KR" sz="1400" b="1" dirty="0">
                <a:latin typeface="+mn-ea"/>
              </a:rPr>
              <a:t>:</a:t>
            </a:r>
          </a:p>
          <a:p>
            <a:r>
              <a:rPr lang="en-US" altLang="ko-KR" sz="1400" dirty="0">
                <a:latin typeface="+mn-ea"/>
              </a:rPr>
              <a:t>LINE (Long interspersed nuclear element) </a:t>
            </a:r>
            <a:r>
              <a:rPr lang="ko-KR" altLang="en-US" sz="1400" dirty="0">
                <a:latin typeface="+mn-ea"/>
              </a:rPr>
              <a:t>및 </a:t>
            </a:r>
            <a:r>
              <a:rPr lang="en-US" altLang="ko-KR" sz="1400" dirty="0">
                <a:latin typeface="+mn-ea"/>
              </a:rPr>
              <a:t>LTR (Long terminal repeat)</a:t>
            </a:r>
            <a:r>
              <a:rPr lang="ko-KR" altLang="en-US" sz="1400" dirty="0">
                <a:latin typeface="+mn-ea"/>
              </a:rPr>
              <a:t>과 같은 반복 서열이 해당 영역에 높은 빈도로 </a:t>
            </a:r>
            <a:r>
              <a:rPr lang="ko-KR" altLang="en-US" sz="1400" dirty="0" smtClean="0">
                <a:latin typeface="+mn-ea"/>
              </a:rPr>
              <a:t>존재</a:t>
            </a:r>
            <a:endParaRPr lang="en-US" altLang="ko-KR" sz="1400" dirty="0">
              <a:latin typeface="+mn-ea"/>
            </a:endParaRPr>
          </a:p>
        </p:txBody>
      </p:sp>
      <p:sp>
        <p:nvSpPr>
          <p:cNvPr id="20" name="직사각형 19">
            <a:extLst>
              <a:ext uri="{FF2B5EF4-FFF2-40B4-BE49-F238E27FC236}">
                <a16:creationId xmlns:a16="http://schemas.microsoft.com/office/drawing/2014/main" id="{1CCC8ECC-0099-47BC-8FD5-AFC8662455AD}"/>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1" name="TextBox 20">
            <a:extLst>
              <a:ext uri="{FF2B5EF4-FFF2-40B4-BE49-F238E27FC236}">
                <a16:creationId xmlns:a16="http://schemas.microsoft.com/office/drawing/2014/main" id="{7B57C9FF-2B4B-45E4-A603-4E2E837BF207}"/>
              </a:ext>
            </a:extLst>
          </p:cNvPr>
          <p:cNvSpPr txBox="1"/>
          <p:nvPr/>
        </p:nvSpPr>
        <p:spPr>
          <a:xfrm>
            <a:off x="188715" y="521067"/>
            <a:ext cx="7187445"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결과 </a:t>
            </a:r>
            <a:r>
              <a:rPr lang="en-US" altLang="ko-KR" sz="1600" b="1" dirty="0">
                <a:solidFill>
                  <a:srgbClr val="0079BC"/>
                </a:solidFill>
                <a:latin typeface="+mn-ea"/>
                <a:cs typeface="Arial" panose="020B0604020202020204" pitchFamily="34" charset="0"/>
              </a:rPr>
              <a:t>(6/6)</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en-US" altLang="ko-KR" sz="1600" b="1" dirty="0">
                <a:latin typeface="+mn-ea"/>
                <a:cs typeface="Arial" panose="020B0604020202020204" pitchFamily="34" charset="0"/>
              </a:rPr>
              <a:t>VGP </a:t>
            </a:r>
            <a:r>
              <a:rPr lang="ko-KR" altLang="en-US" sz="1600" b="1" dirty="0">
                <a:latin typeface="+mn-ea"/>
                <a:cs typeface="Arial" panose="020B0604020202020204" pitchFamily="34" charset="0"/>
              </a:rPr>
              <a:t>유전체 상 허위 소실된 영역 발견</a:t>
            </a:r>
          </a:p>
        </p:txBody>
      </p:sp>
      <p:grpSp>
        <p:nvGrpSpPr>
          <p:cNvPr id="22" name="그룹 21">
            <a:extLst>
              <a:ext uri="{FF2B5EF4-FFF2-40B4-BE49-F238E27FC236}">
                <a16:creationId xmlns:a16="http://schemas.microsoft.com/office/drawing/2014/main" id="{4A2A252F-1C65-42A3-B27B-13FA79A86041}"/>
              </a:ext>
            </a:extLst>
          </p:cNvPr>
          <p:cNvGrpSpPr/>
          <p:nvPr/>
        </p:nvGrpSpPr>
        <p:grpSpPr>
          <a:xfrm>
            <a:off x="0" y="0"/>
            <a:ext cx="9144000" cy="521065"/>
            <a:chOff x="0" y="0"/>
            <a:chExt cx="9144000" cy="499930"/>
          </a:xfrm>
        </p:grpSpPr>
        <p:sp>
          <p:nvSpPr>
            <p:cNvPr id="23" name="직사각형 22">
              <a:extLst>
                <a:ext uri="{FF2B5EF4-FFF2-40B4-BE49-F238E27FC236}">
                  <a16:creationId xmlns:a16="http://schemas.microsoft.com/office/drawing/2014/main" id="{446413AC-B2FB-444A-A52D-9D6A101A8F22}"/>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24" name="한쪽 모서리가 둥근 사각형 32">
              <a:extLst>
                <a:ext uri="{FF2B5EF4-FFF2-40B4-BE49-F238E27FC236}">
                  <a16:creationId xmlns:a16="http://schemas.microsoft.com/office/drawing/2014/main" id="{33E94703-F9F1-4707-9528-6CDF76666A74}"/>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6" name="한쪽 모서리가 둥근 사각형 33">
              <a:extLst>
                <a:ext uri="{FF2B5EF4-FFF2-40B4-BE49-F238E27FC236}">
                  <a16:creationId xmlns:a16="http://schemas.microsoft.com/office/drawing/2014/main" id="{E65727DB-F17B-4061-9CFA-274D6857D0CB}"/>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28" name="직사각형 27">
            <a:extLst>
              <a:ext uri="{FF2B5EF4-FFF2-40B4-BE49-F238E27FC236}">
                <a16:creationId xmlns:a16="http://schemas.microsoft.com/office/drawing/2014/main" id="{BFC3AF6B-4638-4F86-A6C6-2605EF2B3A43}"/>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42" name="모서리가 둥근 직사각형 80">
            <a:extLst>
              <a:ext uri="{FF2B5EF4-FFF2-40B4-BE49-F238E27FC236}">
                <a16:creationId xmlns:a16="http://schemas.microsoft.com/office/drawing/2014/main" id="{37B70E25-2359-4886-ABBB-589325856AD6}"/>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43" name="직사각형 42">
            <a:extLst>
              <a:ext uri="{FF2B5EF4-FFF2-40B4-BE49-F238E27FC236}">
                <a16:creationId xmlns:a16="http://schemas.microsoft.com/office/drawing/2014/main" id="{E0739A93-5432-4BCB-804A-13CC941BFA2A}"/>
              </a:ext>
            </a:extLst>
          </p:cNvPr>
          <p:cNvSpPr/>
          <p:nvPr/>
        </p:nvSpPr>
        <p:spPr>
          <a:xfrm>
            <a:off x="99057" y="840854"/>
            <a:ext cx="8844708" cy="738664"/>
          </a:xfrm>
          <a:prstGeom prst="rect">
            <a:avLst/>
          </a:prstGeom>
        </p:spPr>
        <p:txBody>
          <a:bodyPr wrap="square">
            <a:spAutoFit/>
          </a:bodyPr>
          <a:lstStyle/>
          <a:p>
            <a:pPr marL="285750" indent="-285750">
              <a:buFont typeface="Wingdings" panose="05000000000000000000" pitchFamily="2" charset="2"/>
              <a:buChar char="§"/>
            </a:pPr>
            <a:r>
              <a:rPr lang="en-US" altLang="ko-KR" sz="1400" dirty="0">
                <a:latin typeface="+mn-ea"/>
                <a:cs typeface="Arial" panose="020B0604020202020204" pitchFamily="34" charset="0"/>
              </a:rPr>
              <a:t>VGP zebra finch </a:t>
            </a:r>
            <a:r>
              <a:rPr lang="ko-KR" altLang="en-US" sz="1400" dirty="0">
                <a:latin typeface="+mn-ea"/>
                <a:cs typeface="Arial" panose="020B0604020202020204" pitchFamily="34" charset="0"/>
              </a:rPr>
              <a:t>유전체의 </a:t>
            </a:r>
            <a:r>
              <a:rPr lang="en-US" altLang="ko-KR" sz="1400" dirty="0">
                <a:latin typeface="+mn-ea"/>
                <a:cs typeface="Arial" panose="020B0604020202020204" pitchFamily="34" charset="0"/>
              </a:rPr>
              <a:t>19</a:t>
            </a:r>
            <a:r>
              <a:rPr lang="ko-KR" altLang="en-US" sz="1400" dirty="0">
                <a:latin typeface="+mn-ea"/>
                <a:cs typeface="Arial" panose="020B0604020202020204" pitchFamily="34" charset="0"/>
              </a:rPr>
              <a:t>번 염색체 상 </a:t>
            </a:r>
            <a:r>
              <a:rPr lang="en-US" altLang="ko-KR" sz="1400" b="1" dirty="0">
                <a:solidFill>
                  <a:srgbClr val="2F5597"/>
                </a:solidFill>
                <a:latin typeface="+mn-ea"/>
                <a:cs typeface="Arial" panose="020B0604020202020204" pitchFamily="34" charset="0"/>
              </a:rPr>
              <a:t>2.7 Mb</a:t>
            </a:r>
            <a:r>
              <a:rPr lang="ko-KR" altLang="en-US" sz="1400" b="1" dirty="0">
                <a:solidFill>
                  <a:srgbClr val="2F5597"/>
                </a:solidFill>
                <a:latin typeface="+mn-ea"/>
                <a:cs typeface="Arial" panose="020B0604020202020204" pitchFamily="34" charset="0"/>
              </a:rPr>
              <a:t> 서열이 소실</a:t>
            </a:r>
            <a:r>
              <a:rPr lang="ko-KR" altLang="en-US" sz="1400" dirty="0">
                <a:latin typeface="+mn-ea"/>
                <a:cs typeface="Arial" panose="020B0604020202020204" pitchFamily="34" charset="0"/>
              </a:rPr>
              <a:t>되어 있음을 </a:t>
            </a:r>
            <a:r>
              <a:rPr lang="ko-KR" altLang="en-US" sz="1400" dirty="0" smtClean="0">
                <a:latin typeface="+mn-ea"/>
                <a:cs typeface="Arial" panose="020B0604020202020204" pitchFamily="34" charset="0"/>
              </a:rPr>
              <a:t>발견</a:t>
            </a:r>
            <a:endParaRPr lang="en-US" altLang="ko-KR" sz="1400" dirty="0">
              <a:latin typeface="+mn-ea"/>
              <a:cs typeface="Arial" panose="020B0604020202020204" pitchFamily="34" charset="0"/>
            </a:endParaRPr>
          </a:p>
          <a:p>
            <a:pPr marL="285750" indent="-285750">
              <a:buFont typeface="Wingdings" panose="05000000000000000000" pitchFamily="2" charset="2"/>
              <a:buChar char="§"/>
            </a:pPr>
            <a:r>
              <a:rPr lang="ko-KR" altLang="en-US" sz="1400" dirty="0">
                <a:latin typeface="+mn-ea"/>
                <a:cs typeface="Arial" panose="020B0604020202020204" pitchFamily="34" charset="0"/>
              </a:rPr>
              <a:t>해당 서열은 </a:t>
            </a:r>
            <a:r>
              <a:rPr lang="en-US" altLang="ko-KR" sz="1400" dirty="0">
                <a:latin typeface="+mn-ea"/>
                <a:cs typeface="Arial" panose="020B0604020202020204" pitchFamily="34" charset="0"/>
              </a:rPr>
              <a:t>heterozygosity</a:t>
            </a:r>
            <a:r>
              <a:rPr lang="ko-KR" altLang="en-US" sz="1400" dirty="0">
                <a:latin typeface="+mn-ea"/>
                <a:cs typeface="Arial" panose="020B0604020202020204" pitchFamily="34" charset="0"/>
              </a:rPr>
              <a:t> 로 인해 다른 단상형 </a:t>
            </a:r>
            <a:r>
              <a:rPr lang="en-US" altLang="ko-KR" sz="1400" dirty="0">
                <a:latin typeface="+mn-ea"/>
                <a:cs typeface="Arial" panose="020B0604020202020204" pitchFamily="34" charset="0"/>
              </a:rPr>
              <a:t>(Haplotype)</a:t>
            </a:r>
            <a:r>
              <a:rPr lang="ko-KR" altLang="en-US" sz="1400" dirty="0">
                <a:latin typeface="+mn-ea"/>
                <a:cs typeface="Arial" panose="020B0604020202020204" pitchFamily="34" charset="0"/>
              </a:rPr>
              <a:t> </a:t>
            </a:r>
            <a:r>
              <a:rPr lang="en-US" altLang="ko-KR" sz="1400" dirty="0">
                <a:latin typeface="+mn-ea"/>
                <a:cs typeface="Arial" panose="020B0604020202020204" pitchFamily="34" charset="0"/>
              </a:rPr>
              <a:t>assembly</a:t>
            </a:r>
            <a:r>
              <a:rPr lang="ko-KR" altLang="en-US" sz="1400" dirty="0">
                <a:latin typeface="+mn-ea"/>
                <a:cs typeface="Arial" panose="020B0604020202020204" pitchFamily="34" charset="0"/>
              </a:rPr>
              <a:t>에 잘못 </a:t>
            </a:r>
            <a:r>
              <a:rPr lang="ko-KR" altLang="en-US" sz="1400" dirty="0" smtClean="0">
                <a:latin typeface="+mn-ea"/>
                <a:cs typeface="Arial" panose="020B0604020202020204" pitchFamily="34" charset="0"/>
              </a:rPr>
              <a:t>복제</a:t>
            </a:r>
            <a:endParaRPr lang="en-US" altLang="ko-KR" sz="1400" dirty="0">
              <a:latin typeface="+mn-ea"/>
              <a:cs typeface="Arial" panose="020B0604020202020204" pitchFamily="34" charset="0"/>
            </a:endParaRPr>
          </a:p>
          <a:p>
            <a:pPr marL="285750" indent="-285750">
              <a:buFont typeface="Wingdings" panose="05000000000000000000" pitchFamily="2" charset="2"/>
              <a:buChar char="§"/>
            </a:pPr>
            <a:r>
              <a:rPr lang="en-US" altLang="ko-KR" sz="1400" dirty="0">
                <a:latin typeface="+mn-ea"/>
                <a:cs typeface="Arial" panose="020B0604020202020204" pitchFamily="34" charset="0"/>
              </a:rPr>
              <a:t>LINE,</a:t>
            </a:r>
            <a:r>
              <a:rPr lang="ko-KR" altLang="en-US" sz="1400" dirty="0">
                <a:latin typeface="+mn-ea"/>
                <a:cs typeface="Arial" panose="020B0604020202020204" pitchFamily="34" charset="0"/>
              </a:rPr>
              <a:t> </a:t>
            </a:r>
            <a:r>
              <a:rPr lang="en-US" altLang="ko-KR" sz="1400" dirty="0">
                <a:latin typeface="+mn-ea"/>
                <a:cs typeface="Arial" panose="020B0604020202020204" pitchFamily="34" charset="0"/>
              </a:rPr>
              <a:t>LTR</a:t>
            </a:r>
            <a:r>
              <a:rPr lang="ko-KR" altLang="en-US" sz="1400" dirty="0">
                <a:latin typeface="+mn-ea"/>
                <a:cs typeface="Arial" panose="020B0604020202020204" pitchFamily="34" charset="0"/>
              </a:rPr>
              <a:t>과 같은 반복서열이 해당 영역에 높은 빈도로 </a:t>
            </a:r>
            <a:r>
              <a:rPr lang="ko-KR" altLang="en-US" sz="1400" dirty="0" smtClean="0">
                <a:latin typeface="+mn-ea"/>
                <a:cs typeface="Arial" panose="020B0604020202020204" pitchFamily="34" charset="0"/>
              </a:rPr>
              <a:t>존재</a:t>
            </a:r>
            <a:endParaRPr lang="en-US" altLang="ko-KR" sz="1400" dirty="0">
              <a:latin typeface="+mn-ea"/>
              <a:cs typeface="Arial" panose="020B0604020202020204" pitchFamily="34" charset="0"/>
            </a:endParaRPr>
          </a:p>
        </p:txBody>
      </p:sp>
      <p:sp>
        <p:nvSpPr>
          <p:cNvPr id="3" name="슬라이드 번호 개체 틀 2">
            <a:extLst>
              <a:ext uri="{FF2B5EF4-FFF2-40B4-BE49-F238E27FC236}">
                <a16:creationId xmlns:a16="http://schemas.microsoft.com/office/drawing/2014/main" id="{93C0F8A0-3CF0-40BA-AA9F-1E3AB4AC9868}"/>
              </a:ext>
            </a:extLst>
          </p:cNvPr>
          <p:cNvSpPr>
            <a:spLocks noGrp="1"/>
          </p:cNvSpPr>
          <p:nvPr>
            <p:ph type="sldNum" sz="quarter" idx="12"/>
          </p:nvPr>
        </p:nvSpPr>
        <p:spPr/>
        <p:txBody>
          <a:bodyPr/>
          <a:lstStyle/>
          <a:p>
            <a:fld id="{CF44F4BD-9264-458E-B7DB-27B4DAB2BFAE}" type="slidenum">
              <a:rPr lang="ko-KR" altLang="en-US" smtClean="0"/>
              <a:t>20</a:t>
            </a:fld>
            <a:endParaRPr lang="ko-KR" altLang="en-US"/>
          </a:p>
        </p:txBody>
      </p:sp>
    </p:spTree>
    <p:extLst>
      <p:ext uri="{BB962C8B-B14F-4D97-AF65-F5344CB8AC3E}">
        <p14:creationId xmlns:p14="http://schemas.microsoft.com/office/powerpoint/2010/main" val="3915381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1A1DC45F-EEAA-43F6-A4FA-F35E3CCF3FF6}"/>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25" name="모서리가 둥근 직사각형 42">
            <a:extLst>
              <a:ext uri="{FF2B5EF4-FFF2-40B4-BE49-F238E27FC236}">
                <a16:creationId xmlns:a16="http://schemas.microsoft.com/office/drawing/2014/main" id="{FF3E9942-0819-42B4-BC34-8DDFFD2F04E9}"/>
              </a:ext>
            </a:extLst>
          </p:cNvPr>
          <p:cNvSpPr/>
          <p:nvPr/>
        </p:nvSpPr>
        <p:spPr>
          <a:xfrm>
            <a:off x="71662" y="1691330"/>
            <a:ext cx="8973281" cy="2729134"/>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mn-ea"/>
                <a:cs typeface="Arial" panose="020B0604020202020204" pitchFamily="34" charset="0"/>
              </a:rPr>
              <a:t>?</a:t>
            </a:r>
            <a:endParaRPr lang="ko-KR" altLang="en-US" dirty="0">
              <a:latin typeface="+mn-ea"/>
              <a:cs typeface="Arial" panose="020B0604020202020204" pitchFamily="34" charset="0"/>
            </a:endParaRPr>
          </a:p>
        </p:txBody>
      </p:sp>
      <p:sp>
        <p:nvSpPr>
          <p:cNvPr id="29" name="사각형: 둥근 모서리 28">
            <a:extLst>
              <a:ext uri="{FF2B5EF4-FFF2-40B4-BE49-F238E27FC236}">
                <a16:creationId xmlns:a16="http://schemas.microsoft.com/office/drawing/2014/main" id="{287CF814-F48D-4905-8215-6A4885BCFD2D}"/>
              </a:ext>
            </a:extLst>
          </p:cNvPr>
          <p:cNvSpPr/>
          <p:nvPr/>
        </p:nvSpPr>
        <p:spPr>
          <a:xfrm>
            <a:off x="217924" y="1618317"/>
            <a:ext cx="5024635"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atin typeface="+mn-ea"/>
                <a:cs typeface="Arial" panose="020B0604020202020204" pitchFamily="34" charset="0"/>
              </a:rPr>
              <a:t>연구결과의 해석</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높은 </a:t>
            </a:r>
            <a:r>
              <a:rPr lang="en-US" altLang="ko-KR" sz="1400" dirty="0">
                <a:latin typeface="+mn-ea"/>
                <a:cs typeface="Arial" panose="020B0604020202020204" pitchFamily="34" charset="0"/>
              </a:rPr>
              <a:t>GC-content </a:t>
            </a:r>
            <a:r>
              <a:rPr lang="ko-KR" altLang="en-US" sz="1400" dirty="0">
                <a:latin typeface="+mn-ea"/>
                <a:cs typeface="Arial" panose="020B0604020202020204" pitchFamily="34" charset="0"/>
              </a:rPr>
              <a:t>영역의 빈번한 서열 누락</a:t>
            </a:r>
          </a:p>
        </p:txBody>
      </p:sp>
      <p:grpSp>
        <p:nvGrpSpPr>
          <p:cNvPr id="5" name="그룹 4"/>
          <p:cNvGrpSpPr/>
          <p:nvPr/>
        </p:nvGrpSpPr>
        <p:grpSpPr>
          <a:xfrm>
            <a:off x="433650" y="2156352"/>
            <a:ext cx="3480160" cy="1726695"/>
            <a:chOff x="227316" y="1968170"/>
            <a:chExt cx="3965843" cy="1967668"/>
          </a:xfrm>
        </p:grpSpPr>
        <p:pic>
          <p:nvPicPr>
            <p:cNvPr id="6146" name="Picture 2" descr=" GC curves (10 kb bins). Observed fragment counts and loess lines plotted against GC of ( A ) two libraries from the same normal sample, and ( B ) the tumor library (red) with its matched normal sample library (blue). Counts and curves of all libraries are scaled to fit median counts of normal library 1. Bins were randomly sampled from chromosome 1, and counts include fragments from both strands. ">
              <a:extLst>
                <a:ext uri="{FF2B5EF4-FFF2-40B4-BE49-F238E27FC236}">
                  <a16:creationId xmlns:a16="http://schemas.microsoft.com/office/drawing/2014/main" id="{1F211666-4292-4D55-A21F-01ADC25C6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16" y="1968170"/>
              <a:ext cx="3965843" cy="1967668"/>
            </a:xfrm>
            <a:prstGeom prst="rect">
              <a:avLst/>
            </a:prstGeom>
            <a:noFill/>
            <a:extLst>
              <a:ext uri="{909E8E84-426E-40DD-AFC4-6F175D3DCCD1}">
                <a14:hiddenFill xmlns:a14="http://schemas.microsoft.com/office/drawing/2010/main">
                  <a:solidFill>
                    <a:srgbClr val="FFFFFF"/>
                  </a:solidFill>
                </a14:hiddenFill>
              </a:ext>
            </a:extLst>
          </p:spPr>
        </p:pic>
        <p:sp>
          <p:nvSpPr>
            <p:cNvPr id="37" name="모서리가 둥근 직사각형 36"/>
            <p:cNvSpPr/>
            <p:nvPr/>
          </p:nvSpPr>
          <p:spPr>
            <a:xfrm>
              <a:off x="1786278" y="2378047"/>
              <a:ext cx="333176" cy="1137227"/>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9" name="모서리가 둥근 직사각형 38"/>
            <p:cNvSpPr/>
            <p:nvPr/>
          </p:nvSpPr>
          <p:spPr>
            <a:xfrm>
              <a:off x="3773669" y="2374557"/>
              <a:ext cx="333176" cy="1137227"/>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pic>
        <p:nvPicPr>
          <p:cNvPr id="2054" name="Picture 6" descr="Nucleic acid secondary structure motifs. Top Types of DNA structures. a...  | Download Scientific Diagram"/>
          <p:cNvPicPr>
            <a:picLocks noChangeAspect="1" noChangeArrowheads="1"/>
          </p:cNvPicPr>
          <p:nvPr/>
        </p:nvPicPr>
        <p:blipFill rotWithShape="1">
          <a:blip r:embed="rId3">
            <a:extLst>
              <a:ext uri="{28A0092B-C50C-407E-A947-70E740481C1C}">
                <a14:useLocalDpi xmlns:a14="http://schemas.microsoft.com/office/drawing/2010/main" val="0"/>
              </a:ext>
            </a:extLst>
          </a:blip>
          <a:srcRect t="274" r="66108" b="54333"/>
          <a:stretch/>
        </p:blipFill>
        <p:spPr bwMode="auto">
          <a:xfrm>
            <a:off x="4968381" y="2191758"/>
            <a:ext cx="1289250" cy="172669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p:cNvGrpSpPr/>
          <p:nvPr/>
        </p:nvGrpSpPr>
        <p:grpSpPr>
          <a:xfrm>
            <a:off x="6995623" y="1969153"/>
            <a:ext cx="1605592" cy="1867455"/>
            <a:chOff x="749299" y="3983156"/>
            <a:chExt cx="1698643" cy="1975683"/>
          </a:xfrm>
        </p:grpSpPr>
        <p:pic>
          <p:nvPicPr>
            <p:cNvPr id="2052" name="Picture 4" descr="4: Hydrogen bonds between A-T and C-G. | Download Scientific Diagram"/>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0193"/>
            <a:stretch/>
          </p:blipFill>
          <p:spPr bwMode="auto">
            <a:xfrm>
              <a:off x="749299" y="3983156"/>
              <a:ext cx="1698643" cy="197568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433736" y="4017919"/>
              <a:ext cx="266476" cy="268632"/>
            </a:xfrm>
            <a:prstGeom prst="rect">
              <a:avLst/>
            </a:prstGeom>
            <a:noFill/>
          </p:spPr>
          <p:txBody>
            <a:bodyPr wrap="square" rtlCol="0">
              <a:spAutoFit/>
            </a:bodyPr>
            <a:lstStyle/>
            <a:p>
              <a:r>
                <a:rPr lang="en-US" altLang="ko-KR" sz="1050" b="1" dirty="0">
                  <a:solidFill>
                    <a:srgbClr val="E31B23"/>
                  </a:solidFill>
                  <a:latin typeface="+mn-ea"/>
                </a:rPr>
                <a:t>1</a:t>
              </a:r>
              <a:endParaRPr lang="ko-KR" altLang="en-US" sz="1050" b="1" dirty="0">
                <a:solidFill>
                  <a:srgbClr val="E31B23"/>
                </a:solidFill>
                <a:latin typeface="+mn-ea"/>
              </a:endParaRPr>
            </a:p>
          </p:txBody>
        </p:sp>
        <p:sp>
          <p:nvSpPr>
            <p:cNvPr id="41" name="TextBox 40"/>
            <p:cNvSpPr txBox="1"/>
            <p:nvPr/>
          </p:nvSpPr>
          <p:spPr>
            <a:xfrm>
              <a:off x="1576913" y="4269810"/>
              <a:ext cx="266476" cy="268632"/>
            </a:xfrm>
            <a:prstGeom prst="rect">
              <a:avLst/>
            </a:prstGeom>
            <a:noFill/>
          </p:spPr>
          <p:txBody>
            <a:bodyPr wrap="square" rtlCol="0">
              <a:spAutoFit/>
            </a:bodyPr>
            <a:lstStyle/>
            <a:p>
              <a:r>
                <a:rPr lang="en-US" altLang="ko-KR" sz="1050" b="1" dirty="0">
                  <a:solidFill>
                    <a:srgbClr val="E31B23"/>
                  </a:solidFill>
                  <a:latin typeface="+mn-ea"/>
                </a:rPr>
                <a:t>2</a:t>
              </a:r>
              <a:endParaRPr lang="ko-KR" altLang="en-US" sz="1050" b="1" dirty="0">
                <a:solidFill>
                  <a:srgbClr val="E31B23"/>
                </a:solidFill>
                <a:latin typeface="+mn-ea"/>
              </a:endParaRPr>
            </a:p>
          </p:txBody>
        </p:sp>
        <p:sp>
          <p:nvSpPr>
            <p:cNvPr id="42" name="TextBox 41"/>
            <p:cNvSpPr txBox="1"/>
            <p:nvPr/>
          </p:nvSpPr>
          <p:spPr>
            <a:xfrm>
              <a:off x="1607660" y="4482941"/>
              <a:ext cx="266476" cy="268632"/>
            </a:xfrm>
            <a:prstGeom prst="rect">
              <a:avLst/>
            </a:prstGeom>
            <a:noFill/>
          </p:spPr>
          <p:txBody>
            <a:bodyPr wrap="square" rtlCol="0">
              <a:spAutoFit/>
            </a:bodyPr>
            <a:lstStyle/>
            <a:p>
              <a:r>
                <a:rPr lang="en-US" altLang="ko-KR" sz="1050" b="1" dirty="0">
                  <a:solidFill>
                    <a:srgbClr val="E31B23"/>
                  </a:solidFill>
                  <a:latin typeface="+mn-ea"/>
                </a:rPr>
                <a:t>3</a:t>
              </a:r>
              <a:endParaRPr lang="ko-KR" altLang="en-US" sz="1050" b="1" dirty="0">
                <a:solidFill>
                  <a:srgbClr val="E31B23"/>
                </a:solidFill>
                <a:latin typeface="+mn-ea"/>
              </a:endParaRPr>
            </a:p>
          </p:txBody>
        </p:sp>
        <p:sp>
          <p:nvSpPr>
            <p:cNvPr id="43" name="TextBox 42"/>
            <p:cNvSpPr txBox="1"/>
            <p:nvPr/>
          </p:nvSpPr>
          <p:spPr>
            <a:xfrm>
              <a:off x="1647578" y="4941810"/>
              <a:ext cx="266476" cy="268632"/>
            </a:xfrm>
            <a:prstGeom prst="rect">
              <a:avLst/>
            </a:prstGeom>
            <a:noFill/>
          </p:spPr>
          <p:txBody>
            <a:bodyPr wrap="square" rtlCol="0">
              <a:spAutoFit/>
            </a:bodyPr>
            <a:lstStyle/>
            <a:p>
              <a:r>
                <a:rPr lang="en-US" altLang="ko-KR" sz="1050" b="1" dirty="0">
                  <a:solidFill>
                    <a:srgbClr val="E31B23"/>
                  </a:solidFill>
                  <a:latin typeface="+mn-ea"/>
                </a:rPr>
                <a:t>1</a:t>
              </a:r>
              <a:endParaRPr lang="ko-KR" altLang="en-US" sz="1050" b="1" dirty="0">
                <a:solidFill>
                  <a:srgbClr val="E31B23"/>
                </a:solidFill>
                <a:latin typeface="+mn-ea"/>
              </a:endParaRPr>
            </a:p>
          </p:txBody>
        </p:sp>
        <p:sp>
          <p:nvSpPr>
            <p:cNvPr id="44" name="TextBox 43"/>
            <p:cNvSpPr txBox="1"/>
            <p:nvPr/>
          </p:nvSpPr>
          <p:spPr>
            <a:xfrm>
              <a:off x="1417339" y="5180337"/>
              <a:ext cx="266476" cy="268632"/>
            </a:xfrm>
            <a:prstGeom prst="rect">
              <a:avLst/>
            </a:prstGeom>
            <a:noFill/>
          </p:spPr>
          <p:txBody>
            <a:bodyPr wrap="square" rtlCol="0">
              <a:spAutoFit/>
            </a:bodyPr>
            <a:lstStyle/>
            <a:p>
              <a:r>
                <a:rPr lang="en-US" altLang="ko-KR" sz="1050" b="1" dirty="0">
                  <a:solidFill>
                    <a:srgbClr val="E31B23"/>
                  </a:solidFill>
                  <a:latin typeface="+mn-ea"/>
                </a:rPr>
                <a:t>2</a:t>
              </a:r>
              <a:endParaRPr lang="ko-KR" altLang="en-US" sz="1050" b="1" dirty="0">
                <a:solidFill>
                  <a:srgbClr val="E31B23"/>
                </a:solidFill>
                <a:latin typeface="+mn-ea"/>
              </a:endParaRPr>
            </a:p>
          </p:txBody>
        </p:sp>
      </p:grpSp>
      <p:sp>
        <p:nvSpPr>
          <p:cNvPr id="7" name="직사각형 6"/>
          <p:cNvSpPr/>
          <p:nvPr/>
        </p:nvSpPr>
        <p:spPr>
          <a:xfrm>
            <a:off x="4871805" y="3834107"/>
            <a:ext cx="1483098" cy="400110"/>
          </a:xfrm>
          <a:prstGeom prst="rect">
            <a:avLst/>
          </a:prstGeom>
        </p:spPr>
        <p:txBody>
          <a:bodyPr wrap="none">
            <a:spAutoFit/>
          </a:bodyPr>
          <a:lstStyle/>
          <a:p>
            <a:r>
              <a:rPr lang="en-US" altLang="ko-KR" sz="1000" b="1" dirty="0">
                <a:solidFill>
                  <a:srgbClr val="222222"/>
                </a:solidFill>
                <a:latin typeface="+mn-ea"/>
                <a:cs typeface="Arial" panose="020B0604020202020204" pitchFamily="34" charset="0"/>
              </a:rPr>
              <a:t>Formation of</a:t>
            </a:r>
          </a:p>
          <a:p>
            <a:r>
              <a:rPr lang="en-US" altLang="ko-KR" sz="1000" b="1" dirty="0">
                <a:solidFill>
                  <a:srgbClr val="222222"/>
                </a:solidFill>
                <a:latin typeface="+mn-ea"/>
                <a:cs typeface="Arial" panose="020B0604020202020204" pitchFamily="34" charset="0"/>
              </a:rPr>
              <a:t>secondary structures</a:t>
            </a:r>
            <a:endParaRPr lang="ko-KR" altLang="en-US" sz="1000" b="1" dirty="0">
              <a:latin typeface="+mn-ea"/>
            </a:endParaRPr>
          </a:p>
        </p:txBody>
      </p:sp>
      <p:sp>
        <p:nvSpPr>
          <p:cNvPr id="45" name="직사각형 44"/>
          <p:cNvSpPr/>
          <p:nvPr/>
        </p:nvSpPr>
        <p:spPr>
          <a:xfrm>
            <a:off x="6952222" y="3850232"/>
            <a:ext cx="1791728" cy="400110"/>
          </a:xfrm>
          <a:prstGeom prst="rect">
            <a:avLst/>
          </a:prstGeom>
        </p:spPr>
        <p:txBody>
          <a:bodyPr wrap="square">
            <a:spAutoFit/>
          </a:bodyPr>
          <a:lstStyle/>
          <a:p>
            <a:r>
              <a:rPr lang="en-US" altLang="ko-KR" sz="1000" b="1" dirty="0">
                <a:solidFill>
                  <a:srgbClr val="222222"/>
                </a:solidFill>
                <a:latin typeface="+mn-ea"/>
                <a:cs typeface="Arial" panose="020B0604020202020204" pitchFamily="34" charset="0"/>
              </a:rPr>
              <a:t>More hydrogen bonds</a:t>
            </a:r>
          </a:p>
          <a:p>
            <a:r>
              <a:rPr lang="en-US" altLang="ko-KR" sz="1000" b="1" dirty="0">
                <a:solidFill>
                  <a:srgbClr val="222222"/>
                </a:solidFill>
                <a:latin typeface="+mn-ea"/>
                <a:cs typeface="Arial" panose="020B0604020202020204" pitchFamily="34" charset="0"/>
              </a:rPr>
              <a:t>in GC </a:t>
            </a:r>
            <a:r>
              <a:rPr lang="en-US" altLang="ko-KR" sz="1000" b="1" dirty="0" smtClean="0">
                <a:solidFill>
                  <a:srgbClr val="222222"/>
                </a:solidFill>
                <a:latin typeface="+mn-ea"/>
                <a:cs typeface="Arial" panose="020B0604020202020204" pitchFamily="34" charset="0"/>
              </a:rPr>
              <a:t>pairs than AT pairs</a:t>
            </a:r>
            <a:endParaRPr lang="ko-KR" altLang="en-US" sz="1000" b="1" dirty="0">
              <a:latin typeface="+mn-ea"/>
            </a:endParaRPr>
          </a:p>
        </p:txBody>
      </p:sp>
      <p:sp>
        <p:nvSpPr>
          <p:cNvPr id="46" name="직사각형 45"/>
          <p:cNvSpPr/>
          <p:nvPr/>
        </p:nvSpPr>
        <p:spPr>
          <a:xfrm>
            <a:off x="338023" y="3840874"/>
            <a:ext cx="3934173" cy="400110"/>
          </a:xfrm>
          <a:prstGeom prst="rect">
            <a:avLst/>
          </a:prstGeom>
        </p:spPr>
        <p:txBody>
          <a:bodyPr wrap="square">
            <a:spAutoFit/>
          </a:bodyPr>
          <a:lstStyle/>
          <a:p>
            <a:r>
              <a:rPr lang="en-US" altLang="ko-KR" sz="1000" b="1" dirty="0">
                <a:solidFill>
                  <a:srgbClr val="222222"/>
                </a:solidFill>
                <a:latin typeface="+mn-ea"/>
                <a:cs typeface="Arial" panose="020B0604020202020204" pitchFamily="34" charset="0"/>
              </a:rPr>
              <a:t>GC bias in short-read length sequencing platform (</a:t>
            </a:r>
            <a:r>
              <a:rPr lang="en-US" altLang="ko-KR" sz="1000" b="1" dirty="0" err="1">
                <a:solidFill>
                  <a:srgbClr val="222222"/>
                </a:solidFill>
                <a:latin typeface="+mn-ea"/>
                <a:cs typeface="Arial" panose="020B0604020202020204" pitchFamily="34" charset="0"/>
              </a:rPr>
              <a:t>Benjamini</a:t>
            </a:r>
            <a:r>
              <a:rPr lang="en-US" altLang="ko-KR" sz="1000" b="1" dirty="0">
                <a:solidFill>
                  <a:srgbClr val="222222"/>
                </a:solidFill>
                <a:latin typeface="+mn-ea"/>
                <a:cs typeface="Arial" panose="020B0604020202020204" pitchFamily="34" charset="0"/>
              </a:rPr>
              <a:t> and Speed, 2012)</a:t>
            </a:r>
            <a:endParaRPr lang="ko-KR" altLang="en-US" sz="1000" b="1" dirty="0">
              <a:latin typeface="+mn-ea"/>
            </a:endParaRPr>
          </a:p>
        </p:txBody>
      </p:sp>
      <p:sp>
        <p:nvSpPr>
          <p:cNvPr id="9" name="오른쪽 화살표 8"/>
          <p:cNvSpPr/>
          <p:nvPr/>
        </p:nvSpPr>
        <p:spPr>
          <a:xfrm>
            <a:off x="6311758" y="2826853"/>
            <a:ext cx="640464" cy="106804"/>
          </a:xfrm>
          <a:prstGeom prst="rightArrow">
            <a:avLst>
              <a:gd name="adj1" fmla="val 36622"/>
              <a:gd name="adj2" fmla="val 8790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47" name="TextBox 46">
            <a:extLst>
              <a:ext uri="{FF2B5EF4-FFF2-40B4-BE49-F238E27FC236}">
                <a16:creationId xmlns:a16="http://schemas.microsoft.com/office/drawing/2014/main" id="{B1C0337B-DDF3-491B-A36B-C10D453A3A7F}"/>
              </a:ext>
            </a:extLst>
          </p:cNvPr>
          <p:cNvSpPr txBox="1"/>
          <p:nvPr/>
        </p:nvSpPr>
        <p:spPr>
          <a:xfrm>
            <a:off x="188715" y="521067"/>
            <a:ext cx="7187445"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결과의 해석 및 진행 상황</a:t>
            </a:r>
            <a:endParaRPr lang="ko-KR" altLang="en-US" sz="1600" b="1" dirty="0">
              <a:latin typeface="+mn-ea"/>
              <a:cs typeface="Arial" panose="020B0604020202020204" pitchFamily="34" charset="0"/>
            </a:endParaRPr>
          </a:p>
        </p:txBody>
      </p:sp>
      <p:grpSp>
        <p:nvGrpSpPr>
          <p:cNvPr id="48" name="그룹 47">
            <a:extLst>
              <a:ext uri="{FF2B5EF4-FFF2-40B4-BE49-F238E27FC236}">
                <a16:creationId xmlns:a16="http://schemas.microsoft.com/office/drawing/2014/main" id="{7B3B58E4-36BD-482F-ADAB-6F455B6EF986}"/>
              </a:ext>
            </a:extLst>
          </p:cNvPr>
          <p:cNvGrpSpPr/>
          <p:nvPr/>
        </p:nvGrpSpPr>
        <p:grpSpPr>
          <a:xfrm>
            <a:off x="0" y="0"/>
            <a:ext cx="9144000" cy="521065"/>
            <a:chOff x="0" y="0"/>
            <a:chExt cx="9144000" cy="499930"/>
          </a:xfrm>
        </p:grpSpPr>
        <p:sp>
          <p:nvSpPr>
            <p:cNvPr id="49" name="직사각형 48">
              <a:extLst>
                <a:ext uri="{FF2B5EF4-FFF2-40B4-BE49-F238E27FC236}">
                  <a16:creationId xmlns:a16="http://schemas.microsoft.com/office/drawing/2014/main" id="{25E458AA-B41D-4D3F-8DCA-447938C51AA2}"/>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50" name="한쪽 모서리가 둥근 사각형 32">
              <a:extLst>
                <a:ext uri="{FF2B5EF4-FFF2-40B4-BE49-F238E27FC236}">
                  <a16:creationId xmlns:a16="http://schemas.microsoft.com/office/drawing/2014/main" id="{4E2D2870-65A6-417C-83C4-85C001E5033C}"/>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51" name="한쪽 모서리가 둥근 사각형 33">
              <a:extLst>
                <a:ext uri="{FF2B5EF4-FFF2-40B4-BE49-F238E27FC236}">
                  <a16:creationId xmlns:a16="http://schemas.microsoft.com/office/drawing/2014/main" id="{E4370A05-7297-43C8-8EB6-33935C94E53A}"/>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52" name="직사각형 51">
            <a:extLst>
              <a:ext uri="{FF2B5EF4-FFF2-40B4-BE49-F238E27FC236}">
                <a16:creationId xmlns:a16="http://schemas.microsoft.com/office/drawing/2014/main" id="{A85751E2-3DE9-4110-99A9-826FB7BD99BA}"/>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56" name="모서리가 둥근 직사각형 80">
            <a:extLst>
              <a:ext uri="{FF2B5EF4-FFF2-40B4-BE49-F238E27FC236}">
                <a16:creationId xmlns:a16="http://schemas.microsoft.com/office/drawing/2014/main" id="{677EB09A-E228-4782-87F2-A3CADB6835DE}"/>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57" name="직사각형 56">
            <a:extLst>
              <a:ext uri="{FF2B5EF4-FFF2-40B4-BE49-F238E27FC236}">
                <a16:creationId xmlns:a16="http://schemas.microsoft.com/office/drawing/2014/main" id="{75EEB0D1-AA07-444F-8A0B-38F06E889073}"/>
              </a:ext>
            </a:extLst>
          </p:cNvPr>
          <p:cNvSpPr/>
          <p:nvPr/>
        </p:nvSpPr>
        <p:spPr>
          <a:xfrm>
            <a:off x="99057" y="965539"/>
            <a:ext cx="8844708" cy="523220"/>
          </a:xfrm>
          <a:prstGeom prst="rect">
            <a:avLst/>
          </a:prstGeom>
        </p:spPr>
        <p:txBody>
          <a:bodyPr wrap="square">
            <a:spAutoFit/>
          </a:bodyPr>
          <a:lstStyle/>
          <a:p>
            <a:pPr marL="285750" indent="-285750">
              <a:buFont typeface="Wingdings" panose="05000000000000000000" pitchFamily="2" charset="2"/>
              <a:buChar char="§"/>
            </a:pPr>
            <a:r>
              <a:rPr lang="ko-KR" altLang="en-US" sz="1400" b="1" dirty="0">
                <a:latin typeface="+mn-ea"/>
                <a:cs typeface="Arial" panose="020B0604020202020204" pitchFamily="34" charset="0"/>
              </a:rPr>
              <a:t>연구 결과의 해석</a:t>
            </a:r>
            <a:r>
              <a:rPr lang="en-US" altLang="ko-KR" sz="1400" b="1" dirty="0">
                <a:latin typeface="+mn-ea"/>
                <a:cs typeface="Arial" panose="020B0604020202020204" pitchFamily="34" charset="0"/>
              </a:rPr>
              <a:t>: </a:t>
            </a:r>
            <a:r>
              <a:rPr lang="ko-KR" altLang="en-US" sz="1400" dirty="0">
                <a:latin typeface="+mn-ea"/>
                <a:cs typeface="Arial" panose="020B0604020202020204" pitchFamily="34" charset="0"/>
              </a:rPr>
              <a:t>이전</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소실된 서열의 높은 </a:t>
            </a:r>
            <a:r>
              <a:rPr lang="en-US" altLang="ko-KR" sz="1400" dirty="0">
                <a:latin typeface="+mn-ea"/>
                <a:cs typeface="Arial" panose="020B0604020202020204" pitchFamily="34" charset="0"/>
              </a:rPr>
              <a:t>GC-content </a:t>
            </a:r>
            <a:r>
              <a:rPr lang="ko-KR" altLang="en-US" sz="1400" dirty="0">
                <a:latin typeface="+mn-ea"/>
                <a:cs typeface="Arial" panose="020B0604020202020204" pitchFamily="34" charset="0"/>
              </a:rPr>
              <a:t>및 </a:t>
            </a:r>
            <a:r>
              <a:rPr lang="en-US" altLang="ko-KR" sz="1400" dirty="0">
                <a:latin typeface="+mn-ea"/>
                <a:cs typeface="Arial" panose="020B0604020202020204" pitchFamily="34" charset="0"/>
              </a:rPr>
              <a:t>GC-bias in NGS platforms</a:t>
            </a:r>
            <a:r>
              <a:rPr lang="ko-KR" altLang="en-US" sz="1400" dirty="0">
                <a:latin typeface="+mn-ea"/>
                <a:cs typeface="Arial" panose="020B0604020202020204" pitchFamily="34" charset="0"/>
              </a:rPr>
              <a:t>로 인한 문제로 </a:t>
            </a:r>
            <a:r>
              <a:rPr lang="ko-KR" altLang="en-US" sz="1400" dirty="0" smtClean="0">
                <a:latin typeface="+mn-ea"/>
                <a:cs typeface="Arial" panose="020B0604020202020204" pitchFamily="34" charset="0"/>
              </a:rPr>
              <a:t>고</a:t>
            </a:r>
            <a:r>
              <a:rPr lang="ko-KR" altLang="en-US" sz="1400" dirty="0">
                <a:latin typeface="+mn-ea"/>
                <a:cs typeface="Arial" panose="020B0604020202020204" pitchFamily="34" charset="0"/>
              </a:rPr>
              <a:t>려</a:t>
            </a:r>
            <a:endParaRPr lang="en-US" altLang="ko-KR" sz="1400" dirty="0">
              <a:latin typeface="+mn-ea"/>
              <a:cs typeface="Arial" panose="020B0604020202020204" pitchFamily="34" charset="0"/>
            </a:endParaRPr>
          </a:p>
          <a:p>
            <a:pPr marL="285750" indent="-285750">
              <a:buFont typeface="Wingdings" panose="05000000000000000000" pitchFamily="2" charset="2"/>
              <a:buChar char="§"/>
            </a:pPr>
            <a:r>
              <a:rPr lang="ko-KR" altLang="en-US" sz="1400" b="1" dirty="0">
                <a:latin typeface="+mn-ea"/>
                <a:cs typeface="Arial" panose="020B0604020202020204" pitchFamily="34" charset="0"/>
              </a:rPr>
              <a:t>연구</a:t>
            </a:r>
            <a:r>
              <a:rPr lang="en-US" altLang="ko-KR" sz="1400" b="1" dirty="0">
                <a:latin typeface="+mn-ea"/>
                <a:cs typeface="Arial" panose="020B0604020202020204" pitchFamily="34" charset="0"/>
              </a:rPr>
              <a:t> </a:t>
            </a:r>
            <a:r>
              <a:rPr lang="ko-KR" altLang="en-US" sz="1400" b="1" dirty="0">
                <a:latin typeface="+mn-ea"/>
                <a:cs typeface="Arial" panose="020B0604020202020204" pitchFamily="34" charset="0"/>
              </a:rPr>
              <a:t>진행 상황</a:t>
            </a:r>
            <a:r>
              <a:rPr lang="en-US" altLang="ko-KR" sz="1400" b="1" dirty="0">
                <a:latin typeface="+mn-ea"/>
                <a:cs typeface="Arial" panose="020B0604020202020204" pitchFamily="34" charset="0"/>
              </a:rPr>
              <a:t>: </a:t>
            </a:r>
            <a:r>
              <a:rPr lang="en-US" altLang="ko-KR" sz="1400" dirty="0">
                <a:latin typeface="+mn-ea"/>
                <a:cs typeface="Arial" panose="020B0604020202020204" pitchFamily="34" charset="0"/>
              </a:rPr>
              <a:t>2021</a:t>
            </a:r>
            <a:r>
              <a:rPr lang="ko-KR" altLang="en-US" sz="1400" dirty="0">
                <a:latin typeface="+mn-ea"/>
                <a:cs typeface="Arial" panose="020B0604020202020204" pitchFamily="34" charset="0"/>
              </a:rPr>
              <a:t>년 </a:t>
            </a:r>
            <a:r>
              <a:rPr lang="en-US" altLang="ko-KR" sz="1400" dirty="0">
                <a:latin typeface="+mn-ea"/>
                <a:cs typeface="Arial" panose="020B0604020202020204" pitchFamily="34" charset="0"/>
              </a:rPr>
              <a:t>4</a:t>
            </a:r>
            <a:r>
              <a:rPr lang="ko-KR" altLang="en-US" sz="1400" dirty="0">
                <a:latin typeface="+mn-ea"/>
                <a:cs typeface="Arial" panose="020B0604020202020204" pitchFamily="34" charset="0"/>
              </a:rPr>
              <a:t>월 </a:t>
            </a:r>
            <a:r>
              <a:rPr lang="en-US" altLang="ko-KR" sz="1400" dirty="0" err="1">
                <a:latin typeface="+mn-ea"/>
                <a:cs typeface="Arial" panose="020B0604020202020204" pitchFamily="34" charset="0"/>
              </a:rPr>
              <a:t>bioRxiv</a:t>
            </a:r>
            <a:r>
              <a:rPr lang="ko-KR" altLang="en-US" sz="1400" dirty="0">
                <a:latin typeface="+mn-ea"/>
                <a:cs typeface="Arial" panose="020B0604020202020204" pitchFamily="34" charset="0"/>
              </a:rPr>
              <a:t>에 업로드 및 </a:t>
            </a:r>
            <a:r>
              <a:rPr lang="en-US" altLang="ko-KR" sz="1400" dirty="0">
                <a:latin typeface="+mn-ea"/>
                <a:cs typeface="Arial" panose="020B0604020202020204" pitchFamily="34" charset="0"/>
              </a:rPr>
              <a:t>Nature communications</a:t>
            </a:r>
            <a:r>
              <a:rPr lang="ko-KR" altLang="en-US" sz="1400" dirty="0">
                <a:latin typeface="+mn-ea"/>
                <a:cs typeface="Arial" panose="020B0604020202020204" pitchFamily="34" charset="0"/>
              </a:rPr>
              <a:t>에 투고</a:t>
            </a:r>
            <a:r>
              <a:rPr lang="en-US" altLang="ko-KR" sz="1400" dirty="0">
                <a:latin typeface="+mn-ea"/>
                <a:cs typeface="Arial" panose="020B0604020202020204" pitchFamily="34" charset="0"/>
              </a:rPr>
              <a:t> </a:t>
            </a:r>
            <a:r>
              <a:rPr lang="ko-KR" altLang="en-US" sz="1400" dirty="0" smtClean="0">
                <a:latin typeface="+mn-ea"/>
                <a:cs typeface="Arial" panose="020B0604020202020204" pitchFamily="34" charset="0"/>
              </a:rPr>
              <a:t>완료</a:t>
            </a:r>
            <a:endParaRPr lang="en-US" altLang="ko-KR" sz="1400" dirty="0">
              <a:latin typeface="+mn-ea"/>
              <a:cs typeface="Arial" panose="020B0604020202020204" pitchFamily="34" charset="0"/>
            </a:endParaRPr>
          </a:p>
        </p:txBody>
      </p:sp>
      <p:sp>
        <p:nvSpPr>
          <p:cNvPr id="58" name="직사각형 57">
            <a:extLst>
              <a:ext uri="{FF2B5EF4-FFF2-40B4-BE49-F238E27FC236}">
                <a16:creationId xmlns:a16="http://schemas.microsoft.com/office/drawing/2014/main" id="{FB45B8B6-7B3C-411C-901A-2E0212B3E456}"/>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59" name="TextBox 58">
            <a:extLst>
              <a:ext uri="{FF2B5EF4-FFF2-40B4-BE49-F238E27FC236}">
                <a16:creationId xmlns:a16="http://schemas.microsoft.com/office/drawing/2014/main" id="{28E4385B-A1AF-4695-A4D9-8A69B56EC0DC}"/>
              </a:ext>
            </a:extLst>
          </p:cNvPr>
          <p:cNvSpPr txBox="1"/>
          <p:nvPr/>
        </p:nvSpPr>
        <p:spPr>
          <a:xfrm>
            <a:off x="71662" y="6632245"/>
            <a:ext cx="5675088" cy="184666"/>
          </a:xfrm>
          <a:prstGeom prst="rect">
            <a:avLst/>
          </a:prstGeom>
          <a:noFill/>
        </p:spPr>
        <p:txBody>
          <a:bodyPr wrap="square">
            <a:spAutoFit/>
          </a:bodyPr>
          <a:lstStyle/>
          <a:p>
            <a:r>
              <a:rPr lang="en-US" altLang="ko-KR" sz="600" b="0" i="0" dirty="0" err="1">
                <a:solidFill>
                  <a:srgbClr val="222222"/>
                </a:solidFill>
                <a:effectLst/>
                <a:latin typeface="+mn-ea"/>
                <a:cs typeface="Arial" panose="020B0604020202020204" pitchFamily="34" charset="0"/>
              </a:rPr>
              <a:t>Benjamini</a:t>
            </a:r>
            <a:r>
              <a:rPr lang="en-US" altLang="ko-KR" sz="600" b="0" i="0" dirty="0">
                <a:solidFill>
                  <a:srgbClr val="222222"/>
                </a:solidFill>
                <a:effectLst/>
                <a:latin typeface="+mn-ea"/>
                <a:cs typeface="Arial" panose="020B0604020202020204" pitchFamily="34" charset="0"/>
              </a:rPr>
              <a:t>, Y., &amp; Speed, T. P. (2012). Summarizing and correcting the GC content bias in high-throughput sequencing. </a:t>
            </a:r>
            <a:r>
              <a:rPr lang="en-US" altLang="ko-KR" sz="600" b="0" i="1" dirty="0">
                <a:solidFill>
                  <a:srgbClr val="222222"/>
                </a:solidFill>
                <a:effectLst/>
                <a:latin typeface="+mn-ea"/>
                <a:cs typeface="Arial" panose="020B0604020202020204" pitchFamily="34" charset="0"/>
              </a:rPr>
              <a:t>Nucleic acids research</a:t>
            </a:r>
            <a:r>
              <a:rPr lang="en-US" altLang="ko-KR" sz="600" b="0" i="0" dirty="0">
                <a:solidFill>
                  <a:srgbClr val="222222"/>
                </a:solidFill>
                <a:effectLst/>
                <a:latin typeface="+mn-ea"/>
                <a:cs typeface="Arial" panose="020B0604020202020204" pitchFamily="34" charset="0"/>
              </a:rPr>
              <a:t>, </a:t>
            </a:r>
            <a:r>
              <a:rPr lang="en-US" altLang="ko-KR" sz="600" b="0" i="1" dirty="0">
                <a:solidFill>
                  <a:srgbClr val="222222"/>
                </a:solidFill>
                <a:effectLst/>
                <a:latin typeface="+mn-ea"/>
                <a:cs typeface="Arial" panose="020B0604020202020204" pitchFamily="34" charset="0"/>
              </a:rPr>
              <a:t>40</a:t>
            </a:r>
            <a:r>
              <a:rPr lang="en-US" altLang="ko-KR" sz="600" b="0" i="0" dirty="0">
                <a:solidFill>
                  <a:srgbClr val="222222"/>
                </a:solidFill>
                <a:effectLst/>
                <a:latin typeface="+mn-ea"/>
                <a:cs typeface="Arial" panose="020B0604020202020204" pitchFamily="34" charset="0"/>
              </a:rPr>
              <a:t>(10), e72-e72.</a:t>
            </a:r>
            <a:endParaRPr lang="ko-KR" altLang="en-US" sz="600" dirty="0">
              <a:latin typeface="+mn-ea"/>
              <a:cs typeface="Arial" panose="020B0604020202020204" pitchFamily="34" charset="0"/>
            </a:endParaRPr>
          </a:p>
        </p:txBody>
      </p:sp>
      <p:sp>
        <p:nvSpPr>
          <p:cNvPr id="62" name="오른쪽 화살표 8">
            <a:extLst>
              <a:ext uri="{FF2B5EF4-FFF2-40B4-BE49-F238E27FC236}">
                <a16:creationId xmlns:a16="http://schemas.microsoft.com/office/drawing/2014/main" id="{1A030A9B-C557-4B3D-91F9-D1B09C8AA6F4}"/>
              </a:ext>
            </a:extLst>
          </p:cNvPr>
          <p:cNvSpPr/>
          <p:nvPr/>
        </p:nvSpPr>
        <p:spPr>
          <a:xfrm>
            <a:off x="4123809" y="2828178"/>
            <a:ext cx="640464" cy="106804"/>
          </a:xfrm>
          <a:prstGeom prst="rightArrow">
            <a:avLst>
              <a:gd name="adj1" fmla="val 36622"/>
              <a:gd name="adj2" fmla="val 8790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3" name="모서리가 둥근 직사각형 42">
            <a:extLst>
              <a:ext uri="{FF2B5EF4-FFF2-40B4-BE49-F238E27FC236}">
                <a16:creationId xmlns:a16="http://schemas.microsoft.com/office/drawing/2014/main" id="{5F3B7D28-3003-4A60-9943-AE8AFC884C99}"/>
              </a:ext>
            </a:extLst>
          </p:cNvPr>
          <p:cNvSpPr/>
          <p:nvPr/>
        </p:nvSpPr>
        <p:spPr>
          <a:xfrm>
            <a:off x="71662" y="4600280"/>
            <a:ext cx="8973281" cy="1776713"/>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mn-ea"/>
                <a:cs typeface="Arial" panose="020B0604020202020204" pitchFamily="34" charset="0"/>
              </a:rPr>
              <a:t>?</a:t>
            </a:r>
            <a:endParaRPr lang="ko-KR" altLang="en-US" dirty="0">
              <a:latin typeface="+mn-ea"/>
              <a:cs typeface="Arial" panose="020B0604020202020204" pitchFamily="34" charset="0"/>
            </a:endParaRPr>
          </a:p>
        </p:txBody>
      </p:sp>
      <p:sp>
        <p:nvSpPr>
          <p:cNvPr id="64" name="사각형: 둥근 모서리 28">
            <a:extLst>
              <a:ext uri="{FF2B5EF4-FFF2-40B4-BE49-F238E27FC236}">
                <a16:creationId xmlns:a16="http://schemas.microsoft.com/office/drawing/2014/main" id="{6458F4E7-3C4F-4584-8EE0-4B9713F32235}"/>
              </a:ext>
            </a:extLst>
          </p:cNvPr>
          <p:cNvSpPr/>
          <p:nvPr/>
        </p:nvSpPr>
        <p:spPr>
          <a:xfrm>
            <a:off x="232908" y="4489677"/>
            <a:ext cx="1679712"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atin typeface="+mn-ea"/>
              </a:rPr>
              <a:t>연구 진행상황</a:t>
            </a:r>
            <a:endParaRPr lang="en-US" altLang="ko-KR" sz="1400" dirty="0">
              <a:latin typeface="+mn-ea"/>
            </a:endParaRPr>
          </a:p>
        </p:txBody>
      </p:sp>
      <p:sp>
        <p:nvSpPr>
          <p:cNvPr id="65" name="직사각형 64">
            <a:extLst>
              <a:ext uri="{FF2B5EF4-FFF2-40B4-BE49-F238E27FC236}">
                <a16:creationId xmlns:a16="http://schemas.microsoft.com/office/drawing/2014/main" id="{E8D36023-FEA4-4A77-9D3E-1AD88A055F1E}"/>
              </a:ext>
            </a:extLst>
          </p:cNvPr>
          <p:cNvSpPr/>
          <p:nvPr/>
        </p:nvSpPr>
        <p:spPr>
          <a:xfrm>
            <a:off x="277607" y="4930205"/>
            <a:ext cx="3792245" cy="1169551"/>
          </a:xfrm>
          <a:prstGeom prst="rect">
            <a:avLst/>
          </a:prstGeom>
        </p:spPr>
        <p:txBody>
          <a:bodyPr wrap="square">
            <a:spAutoFit/>
          </a:bodyPr>
          <a:lstStyle/>
          <a:p>
            <a:r>
              <a:rPr lang="en-US" altLang="ko-KR" sz="1400" b="1" dirty="0">
                <a:latin typeface="+mn-ea"/>
              </a:rPr>
              <a:t>2021</a:t>
            </a:r>
            <a:r>
              <a:rPr lang="ko-KR" altLang="en-US" sz="1400" b="1" dirty="0">
                <a:latin typeface="+mn-ea"/>
              </a:rPr>
              <a:t>년 </a:t>
            </a:r>
            <a:r>
              <a:rPr lang="en-US" altLang="ko-KR" sz="1400" b="1" dirty="0">
                <a:latin typeface="+mn-ea"/>
              </a:rPr>
              <a:t>4</a:t>
            </a:r>
            <a:r>
              <a:rPr lang="ko-KR" altLang="en-US" sz="1400" b="1" dirty="0">
                <a:latin typeface="+mn-ea"/>
              </a:rPr>
              <a:t>월 현재</a:t>
            </a:r>
            <a:endParaRPr lang="en-US" altLang="ko-KR" sz="1400" b="1" dirty="0">
              <a:latin typeface="+mn-ea"/>
            </a:endParaRPr>
          </a:p>
          <a:p>
            <a:pPr marL="285750" indent="-285750">
              <a:buFontTx/>
              <a:buChar char="-"/>
            </a:pPr>
            <a:r>
              <a:rPr lang="en-US" altLang="ko-KR" sz="1400" dirty="0" err="1">
                <a:latin typeface="+mn-ea"/>
              </a:rPr>
              <a:t>bioRxiv</a:t>
            </a:r>
            <a:r>
              <a:rPr lang="ko-KR" altLang="en-US" sz="1400" dirty="0">
                <a:latin typeface="+mn-ea"/>
              </a:rPr>
              <a:t>에 논문 초안 업로드 완료</a:t>
            </a:r>
            <a:endParaRPr lang="en-US" altLang="ko-KR" sz="1400" dirty="0">
              <a:latin typeface="+mn-ea"/>
            </a:endParaRPr>
          </a:p>
          <a:p>
            <a:pPr marL="285750" indent="-285750">
              <a:buFontTx/>
              <a:buChar char="-"/>
            </a:pPr>
            <a:r>
              <a:rPr lang="en-US" altLang="ko-KR" sz="1400" dirty="0">
                <a:latin typeface="+mn-ea"/>
              </a:rPr>
              <a:t>Nature</a:t>
            </a:r>
            <a:r>
              <a:rPr lang="ko-KR" altLang="en-US" sz="1400" dirty="0">
                <a:latin typeface="+mn-ea"/>
              </a:rPr>
              <a:t> </a:t>
            </a:r>
            <a:r>
              <a:rPr lang="en-US" altLang="ko-KR" sz="1400" dirty="0">
                <a:latin typeface="+mn-ea"/>
              </a:rPr>
              <a:t>communications</a:t>
            </a:r>
            <a:r>
              <a:rPr lang="ko-KR" altLang="en-US" sz="1400" dirty="0">
                <a:latin typeface="+mn-ea"/>
              </a:rPr>
              <a:t>에 투고 완료</a:t>
            </a:r>
            <a:endParaRPr lang="en-US" altLang="ko-KR" sz="1400" dirty="0">
              <a:latin typeface="+mn-ea"/>
            </a:endParaRPr>
          </a:p>
          <a:p>
            <a:pPr marL="285750" indent="-285750">
              <a:buFontTx/>
              <a:buChar char="-"/>
            </a:pPr>
            <a:r>
              <a:rPr lang="en-US" altLang="ko-KR" sz="1400" dirty="0">
                <a:latin typeface="+mn-ea"/>
              </a:rPr>
              <a:t>FalseGeneLoss.py </a:t>
            </a:r>
            <a:r>
              <a:rPr lang="ko-KR" altLang="en-US" sz="1400" dirty="0">
                <a:latin typeface="+mn-ea"/>
              </a:rPr>
              <a:t>코드 및 분석 파이프라인 개선 작업 진행 중</a:t>
            </a:r>
            <a:endParaRPr lang="en-US" altLang="ko-KR" sz="1400" dirty="0">
              <a:latin typeface="+mn-ea"/>
            </a:endParaRPr>
          </a:p>
        </p:txBody>
      </p:sp>
      <p:grpSp>
        <p:nvGrpSpPr>
          <p:cNvPr id="11" name="그룹 10">
            <a:extLst>
              <a:ext uri="{FF2B5EF4-FFF2-40B4-BE49-F238E27FC236}">
                <a16:creationId xmlns:a16="http://schemas.microsoft.com/office/drawing/2014/main" id="{83C0D56C-59E3-4E7D-B98C-9A4EFBECFCCA}"/>
              </a:ext>
            </a:extLst>
          </p:cNvPr>
          <p:cNvGrpSpPr/>
          <p:nvPr/>
        </p:nvGrpSpPr>
        <p:grpSpPr>
          <a:xfrm>
            <a:off x="4248403" y="4636797"/>
            <a:ext cx="4695362" cy="1638273"/>
            <a:chOff x="4387948" y="4818817"/>
            <a:chExt cx="4197299" cy="1459521"/>
          </a:xfrm>
        </p:grpSpPr>
        <p:pic>
          <p:nvPicPr>
            <p:cNvPr id="3" name="그림 2">
              <a:extLst>
                <a:ext uri="{FF2B5EF4-FFF2-40B4-BE49-F238E27FC236}">
                  <a16:creationId xmlns:a16="http://schemas.microsoft.com/office/drawing/2014/main" id="{1117D302-4E33-4C8E-9B77-5A4ADBEA5C61}"/>
                </a:ext>
              </a:extLst>
            </p:cNvPr>
            <p:cNvPicPr>
              <a:picLocks noChangeAspect="1"/>
            </p:cNvPicPr>
            <p:nvPr/>
          </p:nvPicPr>
          <p:blipFill rotWithShape="1">
            <a:blip r:embed="rId5"/>
            <a:srcRect r="6872"/>
            <a:stretch/>
          </p:blipFill>
          <p:spPr>
            <a:xfrm>
              <a:off x="4387948" y="4924027"/>
              <a:ext cx="4165502" cy="1354311"/>
            </a:xfrm>
            <a:prstGeom prst="rect">
              <a:avLst/>
            </a:prstGeom>
          </p:spPr>
        </p:pic>
        <p:pic>
          <p:nvPicPr>
            <p:cNvPr id="10" name="그림 9">
              <a:extLst>
                <a:ext uri="{FF2B5EF4-FFF2-40B4-BE49-F238E27FC236}">
                  <a16:creationId xmlns:a16="http://schemas.microsoft.com/office/drawing/2014/main" id="{DAEB68F9-3CDF-4EC9-9684-8DE1423C1C21}"/>
                </a:ext>
              </a:extLst>
            </p:cNvPr>
            <p:cNvPicPr>
              <a:picLocks noChangeAspect="1"/>
            </p:cNvPicPr>
            <p:nvPr/>
          </p:nvPicPr>
          <p:blipFill>
            <a:blip r:embed="rId6"/>
            <a:stretch>
              <a:fillRect/>
            </a:stretch>
          </p:blipFill>
          <p:spPr>
            <a:xfrm>
              <a:off x="7222127" y="4818817"/>
              <a:ext cx="1363120" cy="432737"/>
            </a:xfrm>
            <a:prstGeom prst="rect">
              <a:avLst/>
            </a:prstGeom>
          </p:spPr>
        </p:pic>
      </p:grpSp>
      <p:sp>
        <p:nvSpPr>
          <p:cNvPr id="12" name="슬라이드 번호 개체 틀 11">
            <a:extLst>
              <a:ext uri="{FF2B5EF4-FFF2-40B4-BE49-F238E27FC236}">
                <a16:creationId xmlns:a16="http://schemas.microsoft.com/office/drawing/2014/main" id="{9C1A3856-79F2-485F-8BDB-6454B41029DC}"/>
              </a:ext>
            </a:extLst>
          </p:cNvPr>
          <p:cNvSpPr>
            <a:spLocks noGrp="1"/>
          </p:cNvSpPr>
          <p:nvPr>
            <p:ph type="sldNum" sz="quarter" idx="12"/>
          </p:nvPr>
        </p:nvSpPr>
        <p:spPr/>
        <p:txBody>
          <a:bodyPr/>
          <a:lstStyle/>
          <a:p>
            <a:fld id="{CF44F4BD-9264-458E-B7DB-27B4DAB2BFAE}" type="slidenum">
              <a:rPr lang="ko-KR" altLang="en-US" smtClean="0"/>
              <a:t>21</a:t>
            </a:fld>
            <a:endParaRPr lang="ko-KR" altLang="en-US"/>
          </a:p>
        </p:txBody>
      </p:sp>
    </p:spTree>
    <p:extLst>
      <p:ext uri="{BB962C8B-B14F-4D97-AF65-F5344CB8AC3E}">
        <p14:creationId xmlns:p14="http://schemas.microsoft.com/office/powerpoint/2010/main" val="32808724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102EEB73-EDF8-40C5-9AD6-92772620A9F6}"/>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타원 18"/>
          <p:cNvSpPr/>
          <p:nvPr/>
        </p:nvSpPr>
        <p:spPr>
          <a:xfrm>
            <a:off x="978348" y="2095918"/>
            <a:ext cx="1268957" cy="1268957"/>
          </a:xfrm>
          <a:prstGeom prst="ellipse">
            <a:avLst/>
          </a:prstGeom>
          <a:solidFill>
            <a:srgbClr val="A6A6A6"/>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p:cNvSpPr/>
          <p:nvPr/>
        </p:nvSpPr>
        <p:spPr>
          <a:xfrm>
            <a:off x="6704692" y="2095916"/>
            <a:ext cx="1268957" cy="1268957"/>
          </a:xfrm>
          <a:prstGeom prst="ellipse">
            <a:avLst/>
          </a:prstGeom>
          <a:solidFill>
            <a:srgbClr val="EC931C"/>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800B570D-2BE8-4C6F-8E18-AFAA129B936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03502" y="2335047"/>
            <a:ext cx="816402" cy="899643"/>
          </a:xfrm>
          <a:prstGeom prst="rect">
            <a:avLst/>
          </a:prstGeom>
        </p:spPr>
      </p:pic>
      <p:sp>
        <p:nvSpPr>
          <p:cNvPr id="17" name="TextBox 16">
            <a:extLst>
              <a:ext uri="{FF2B5EF4-FFF2-40B4-BE49-F238E27FC236}">
                <a16:creationId xmlns:a16="http://schemas.microsoft.com/office/drawing/2014/main" id="{02356538-A4CB-4BF3-AF4B-4F5A710C4796}"/>
              </a:ext>
            </a:extLst>
          </p:cNvPr>
          <p:cNvSpPr txBox="1"/>
          <p:nvPr/>
        </p:nvSpPr>
        <p:spPr>
          <a:xfrm>
            <a:off x="739140" y="3585469"/>
            <a:ext cx="1901008" cy="369332"/>
          </a:xfrm>
          <a:prstGeom prst="rect">
            <a:avLst/>
          </a:prstGeom>
          <a:noFill/>
        </p:spPr>
        <p:txBody>
          <a:bodyPr wrap="square">
            <a:spAutoFit/>
          </a:bodyPr>
          <a:lstStyle/>
          <a:p>
            <a:r>
              <a:rPr lang="ko-KR" altLang="en-US" sz="1800" b="1" spc="-150" dirty="0">
                <a:solidFill>
                  <a:schemeClr val="bg1">
                    <a:lumMod val="65000"/>
                  </a:schemeClr>
                </a:solidFill>
                <a:latin typeface="리디바탕" panose="020B0600000101010101" pitchFamily="34" charset="-127"/>
                <a:ea typeface="리디바탕" panose="020B0600000101010101" pitchFamily="34" charset="-127"/>
              </a:rPr>
              <a:t>지원자 경력 소개</a:t>
            </a:r>
            <a:endParaRPr lang="en-US" altLang="ko-KR" sz="1800" b="1" spc="-150" dirty="0">
              <a:solidFill>
                <a:schemeClr val="bg1">
                  <a:lumMod val="65000"/>
                </a:schemeClr>
              </a:solidFill>
              <a:latin typeface="리디바탕" panose="020B0600000101010101" pitchFamily="34" charset="-127"/>
              <a:ea typeface="리디바탕" panose="020B0600000101010101" pitchFamily="34" charset="-127"/>
            </a:endParaRPr>
          </a:p>
        </p:txBody>
      </p:sp>
      <p:sp>
        <p:nvSpPr>
          <p:cNvPr id="18" name="TextBox 17">
            <a:extLst>
              <a:ext uri="{FF2B5EF4-FFF2-40B4-BE49-F238E27FC236}">
                <a16:creationId xmlns:a16="http://schemas.microsoft.com/office/drawing/2014/main" id="{A5B71B01-A7B4-49F0-BD87-C361CD20731C}"/>
              </a:ext>
            </a:extLst>
          </p:cNvPr>
          <p:cNvSpPr txBox="1"/>
          <p:nvPr/>
        </p:nvSpPr>
        <p:spPr>
          <a:xfrm>
            <a:off x="2983097" y="3585469"/>
            <a:ext cx="2932458" cy="369332"/>
          </a:xfrm>
          <a:prstGeom prst="rect">
            <a:avLst/>
          </a:prstGeom>
          <a:noFill/>
        </p:spPr>
        <p:txBody>
          <a:bodyPr wrap="square">
            <a:spAutoFit/>
          </a:bodyPr>
          <a:lstStyle/>
          <a:p>
            <a:r>
              <a:rPr lang="ko-KR" altLang="en-US" b="1" spc="-150" dirty="0">
                <a:solidFill>
                  <a:schemeClr val="bg1">
                    <a:lumMod val="65000"/>
                  </a:schemeClr>
                </a:solidFill>
                <a:latin typeface="리디바탕" panose="020B0600000101010101" pitchFamily="34" charset="-127"/>
                <a:ea typeface="리디바탕" panose="020B0600000101010101" pitchFamily="34" charset="-127"/>
              </a:rPr>
              <a:t>현재 진행 중인 연구 내용 소개</a:t>
            </a:r>
            <a:endParaRPr lang="en-US" altLang="ko-KR" sz="1800" b="1" spc="-150" dirty="0">
              <a:solidFill>
                <a:schemeClr val="bg1">
                  <a:lumMod val="65000"/>
                </a:schemeClr>
              </a:solidFill>
              <a:latin typeface="리디바탕" panose="020B0600000101010101" pitchFamily="34" charset="-127"/>
              <a:ea typeface="리디바탕" panose="020B0600000101010101" pitchFamily="34" charset="-127"/>
            </a:endParaRPr>
          </a:p>
        </p:txBody>
      </p:sp>
      <p:pic>
        <p:nvPicPr>
          <p:cNvPr id="8" name="그림 7">
            <a:extLst>
              <a:ext uri="{FF2B5EF4-FFF2-40B4-BE49-F238E27FC236}">
                <a16:creationId xmlns:a16="http://schemas.microsoft.com/office/drawing/2014/main" id="{F56CD8A9-CEF1-415D-ADE3-5F3D022AF419}"/>
              </a:ext>
            </a:extLst>
          </p:cNvPr>
          <p:cNvPicPr>
            <a:picLocks noChangeAspect="1"/>
          </p:cNvPicPr>
          <p:nvPr/>
        </p:nvPicPr>
        <p:blipFill>
          <a:blip r:embed="rId3">
            <a:lum bright="70000" contrast="-70000"/>
          </a:blip>
          <a:stretch>
            <a:fillRect/>
          </a:stretch>
        </p:blipFill>
        <p:spPr>
          <a:xfrm>
            <a:off x="6784491" y="2185875"/>
            <a:ext cx="1068718" cy="1068718"/>
          </a:xfrm>
          <a:prstGeom prst="rect">
            <a:avLst/>
          </a:prstGeom>
        </p:spPr>
      </p:pic>
      <p:sp>
        <p:nvSpPr>
          <p:cNvPr id="23" name="TextBox 22">
            <a:extLst>
              <a:ext uri="{FF2B5EF4-FFF2-40B4-BE49-F238E27FC236}">
                <a16:creationId xmlns:a16="http://schemas.microsoft.com/office/drawing/2014/main" id="{E44401A5-C9E2-494C-85D3-BD6D14064897}"/>
              </a:ext>
            </a:extLst>
          </p:cNvPr>
          <p:cNvSpPr txBox="1"/>
          <p:nvPr/>
        </p:nvSpPr>
        <p:spPr>
          <a:xfrm>
            <a:off x="5872941" y="3585469"/>
            <a:ext cx="2932458" cy="369332"/>
          </a:xfrm>
          <a:prstGeom prst="rect">
            <a:avLst/>
          </a:prstGeom>
          <a:noFill/>
        </p:spPr>
        <p:txBody>
          <a:bodyPr wrap="square">
            <a:spAutoFit/>
          </a:bodyPr>
          <a:lstStyle/>
          <a:p>
            <a:pPr algn="ctr"/>
            <a:r>
              <a:rPr lang="en-US" altLang="ko-KR" b="1" spc="-150" dirty="0">
                <a:latin typeface="리디바탕" panose="020B0600000101010101" pitchFamily="34" charset="-127"/>
                <a:ea typeface="리디바탕" panose="020B0600000101010101" pitchFamily="34" charset="-127"/>
              </a:rPr>
              <a:t>Scientific background</a:t>
            </a:r>
            <a:endParaRPr lang="en-US" altLang="ko-KR" sz="1800" b="1" spc="-150" dirty="0">
              <a:latin typeface="리디바탕" panose="020B0600000101010101" pitchFamily="34" charset="-127"/>
              <a:ea typeface="리디바탕" panose="020B0600000101010101" pitchFamily="34" charset="-127"/>
            </a:endParaRPr>
          </a:p>
        </p:txBody>
      </p:sp>
      <p:sp>
        <p:nvSpPr>
          <p:cNvPr id="9" name="직사각형 8">
            <a:extLst>
              <a:ext uri="{FF2B5EF4-FFF2-40B4-BE49-F238E27FC236}">
                <a16:creationId xmlns:a16="http://schemas.microsoft.com/office/drawing/2014/main" id="{FF3191F6-481F-495D-9AAD-D51F74980E64}"/>
              </a:ext>
            </a:extLst>
          </p:cNvPr>
          <p:cNvSpPr/>
          <p:nvPr/>
        </p:nvSpPr>
        <p:spPr>
          <a:xfrm>
            <a:off x="6430372" y="4171370"/>
            <a:ext cx="1963820"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tx1"/>
                </a:solidFill>
              </a:rPr>
              <a:t>이수과목 소개</a:t>
            </a:r>
            <a:endParaRPr lang="en-US" altLang="ko-KR" sz="1400" dirty="0">
              <a:solidFill>
                <a:schemeClr val="tx1"/>
              </a:solidFill>
            </a:endParaRPr>
          </a:p>
          <a:p>
            <a:pPr marL="285750" indent="-285750">
              <a:buFont typeface="Wingdings" panose="05000000000000000000" pitchFamily="2" charset="2"/>
              <a:buChar char="§"/>
            </a:pPr>
            <a:r>
              <a:rPr lang="ko-KR" altLang="en-US" sz="1400" dirty="0">
                <a:solidFill>
                  <a:schemeClr val="tx1"/>
                </a:solidFill>
              </a:rPr>
              <a:t>분석역량 소개</a:t>
            </a:r>
          </a:p>
        </p:txBody>
      </p:sp>
      <p:sp>
        <p:nvSpPr>
          <p:cNvPr id="25" name="직사각형 24">
            <a:extLst>
              <a:ext uri="{FF2B5EF4-FFF2-40B4-BE49-F238E27FC236}">
                <a16:creationId xmlns:a16="http://schemas.microsoft.com/office/drawing/2014/main" id="{1F622907-CF65-4921-A4B8-480E433599DA}"/>
              </a:ext>
            </a:extLst>
          </p:cNvPr>
          <p:cNvSpPr/>
          <p:nvPr/>
        </p:nvSpPr>
        <p:spPr>
          <a:xfrm>
            <a:off x="3488930" y="4171370"/>
            <a:ext cx="2110574"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bg1">
                    <a:lumMod val="65000"/>
                  </a:schemeClr>
                </a:solidFill>
              </a:rPr>
              <a:t>연구의 배경</a:t>
            </a:r>
          </a:p>
          <a:p>
            <a:pPr marL="285750" indent="-285750">
              <a:buFont typeface="Wingdings" panose="05000000000000000000" pitchFamily="2" charset="2"/>
              <a:buChar char="§"/>
            </a:pPr>
            <a:r>
              <a:rPr lang="ko-KR" altLang="en-US" sz="1400" dirty="0">
                <a:solidFill>
                  <a:schemeClr val="bg1">
                    <a:lumMod val="65000"/>
                  </a:schemeClr>
                </a:solidFill>
              </a:rPr>
              <a:t>연구 파이프라인 구축</a:t>
            </a:r>
          </a:p>
          <a:p>
            <a:pPr marL="285750" indent="-285750">
              <a:buFont typeface="Wingdings" panose="05000000000000000000" pitchFamily="2" charset="2"/>
              <a:buChar char="§"/>
            </a:pPr>
            <a:r>
              <a:rPr lang="ko-KR" altLang="en-US" sz="1400" dirty="0">
                <a:solidFill>
                  <a:schemeClr val="bg1">
                    <a:lumMod val="65000"/>
                  </a:schemeClr>
                </a:solidFill>
              </a:rPr>
              <a:t>연구 결과</a:t>
            </a:r>
          </a:p>
          <a:p>
            <a:pPr marL="285750" indent="-285750">
              <a:buFont typeface="Wingdings" panose="05000000000000000000" pitchFamily="2" charset="2"/>
              <a:buChar char="§"/>
            </a:pPr>
            <a:r>
              <a:rPr lang="ko-KR" altLang="en-US" sz="1400" dirty="0">
                <a:solidFill>
                  <a:schemeClr val="bg1">
                    <a:lumMod val="65000"/>
                  </a:schemeClr>
                </a:solidFill>
              </a:rPr>
              <a:t>결과의 해석</a:t>
            </a:r>
          </a:p>
          <a:p>
            <a:pPr marL="285750" indent="-285750">
              <a:buFont typeface="Wingdings" panose="05000000000000000000" pitchFamily="2" charset="2"/>
              <a:buChar char="§"/>
            </a:pPr>
            <a:r>
              <a:rPr lang="ko-KR" altLang="en-US" sz="1400" dirty="0">
                <a:solidFill>
                  <a:schemeClr val="bg1">
                    <a:lumMod val="65000"/>
                  </a:schemeClr>
                </a:solidFill>
              </a:rPr>
              <a:t>진행 상황</a:t>
            </a:r>
            <a:endParaRPr lang="ko-KR" altLang="en-US" sz="1400" dirty="0">
              <a:solidFill>
                <a:schemeClr val="bg1">
                  <a:lumMod val="65000"/>
                </a:schemeClr>
              </a:solidFill>
            </a:endParaRPr>
          </a:p>
        </p:txBody>
      </p:sp>
      <p:sp>
        <p:nvSpPr>
          <p:cNvPr id="27" name="직사각형 26">
            <a:extLst>
              <a:ext uri="{FF2B5EF4-FFF2-40B4-BE49-F238E27FC236}">
                <a16:creationId xmlns:a16="http://schemas.microsoft.com/office/drawing/2014/main" id="{0BDE6E2B-EBA0-4791-BB6A-5FF77EA545E9}"/>
              </a:ext>
            </a:extLst>
          </p:cNvPr>
          <p:cNvSpPr/>
          <p:nvPr/>
        </p:nvSpPr>
        <p:spPr>
          <a:xfrm>
            <a:off x="652490" y="4171370"/>
            <a:ext cx="2110574"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bg1">
                    <a:lumMod val="65000"/>
                  </a:schemeClr>
                </a:solidFill>
              </a:rPr>
              <a:t>학력사항</a:t>
            </a:r>
            <a:endParaRPr lang="en-US" altLang="ko-KR" sz="1400" dirty="0">
              <a:solidFill>
                <a:schemeClr val="bg1">
                  <a:lumMod val="65000"/>
                </a:schemeClr>
              </a:solidFill>
            </a:endParaRPr>
          </a:p>
          <a:p>
            <a:pPr marL="285750" indent="-285750">
              <a:buFont typeface="Wingdings" panose="05000000000000000000" pitchFamily="2" charset="2"/>
              <a:buChar char="§"/>
            </a:pPr>
            <a:r>
              <a:rPr lang="ko-KR" altLang="en-US" sz="1400" dirty="0">
                <a:solidFill>
                  <a:schemeClr val="bg1">
                    <a:lumMod val="65000"/>
                  </a:schemeClr>
                </a:solidFill>
              </a:rPr>
              <a:t>컴퓨터 활용 능력</a:t>
            </a:r>
            <a:endParaRPr lang="en-US" altLang="ko-KR" sz="1400" dirty="0">
              <a:solidFill>
                <a:schemeClr val="bg1">
                  <a:lumMod val="65000"/>
                </a:schemeClr>
              </a:solidFill>
            </a:endParaRPr>
          </a:p>
          <a:p>
            <a:pPr marL="285750" indent="-285750">
              <a:buFont typeface="Wingdings" panose="05000000000000000000" pitchFamily="2" charset="2"/>
              <a:buChar char="§"/>
            </a:pPr>
            <a:r>
              <a:rPr lang="ko-KR" altLang="en-US" sz="1400" dirty="0">
                <a:solidFill>
                  <a:schemeClr val="bg1">
                    <a:lumMod val="65000"/>
                  </a:schemeClr>
                </a:solidFill>
              </a:rPr>
              <a:t>학술대회 및 논문</a:t>
            </a:r>
            <a:endParaRPr lang="en-US" altLang="ko-KR" sz="1400" dirty="0">
              <a:solidFill>
                <a:schemeClr val="bg1">
                  <a:lumMod val="65000"/>
                </a:schemeClr>
              </a:solidFill>
            </a:endParaRPr>
          </a:p>
        </p:txBody>
      </p:sp>
      <p:cxnSp>
        <p:nvCxnSpPr>
          <p:cNvPr id="28" name="직선 연결선 27">
            <a:extLst>
              <a:ext uri="{FF2B5EF4-FFF2-40B4-BE49-F238E27FC236}">
                <a16:creationId xmlns:a16="http://schemas.microsoft.com/office/drawing/2014/main" id="{85370A99-2529-40A0-A854-D58A71F611DC}"/>
              </a:ext>
            </a:extLst>
          </p:cNvPr>
          <p:cNvCxnSpPr/>
          <p:nvPr/>
        </p:nvCxnSpPr>
        <p:spPr>
          <a:xfrm>
            <a:off x="200974" y="778445"/>
            <a:ext cx="8623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타원 21">
            <a:extLst>
              <a:ext uri="{FF2B5EF4-FFF2-40B4-BE49-F238E27FC236}">
                <a16:creationId xmlns:a16="http://schemas.microsoft.com/office/drawing/2014/main" id="{2B2972A1-35AC-4A53-A020-6E2D822B2C9D}"/>
              </a:ext>
            </a:extLst>
          </p:cNvPr>
          <p:cNvSpPr/>
          <p:nvPr/>
        </p:nvSpPr>
        <p:spPr>
          <a:xfrm>
            <a:off x="3814848" y="2095917"/>
            <a:ext cx="1268957" cy="1268957"/>
          </a:xfrm>
          <a:prstGeom prst="ellipse">
            <a:avLst/>
          </a:prstGeom>
          <a:solidFill>
            <a:schemeClr val="bg1">
              <a:lumMod val="6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그림 23">
            <a:extLst>
              <a:ext uri="{FF2B5EF4-FFF2-40B4-BE49-F238E27FC236}">
                <a16:creationId xmlns:a16="http://schemas.microsoft.com/office/drawing/2014/main" id="{EA56339C-ADD6-418B-A4E4-4DF791CD4664}"/>
              </a:ext>
            </a:extLst>
          </p:cNvPr>
          <p:cNvPicPr>
            <a:picLocks noChangeAspect="1"/>
          </p:cNvPicPr>
          <p:nvPr/>
        </p:nvPicPr>
        <p:blipFill>
          <a:blip r:embed="rId4">
            <a:lum bright="70000" contrast="-70000"/>
          </a:blip>
          <a:stretch>
            <a:fillRect/>
          </a:stretch>
        </p:blipFill>
        <p:spPr>
          <a:xfrm>
            <a:off x="3967700" y="2303242"/>
            <a:ext cx="963251" cy="963251"/>
          </a:xfrm>
          <a:prstGeom prst="rect">
            <a:avLst/>
          </a:prstGeom>
        </p:spPr>
      </p:pic>
      <p:grpSp>
        <p:nvGrpSpPr>
          <p:cNvPr id="29" name="그룹 28">
            <a:extLst>
              <a:ext uri="{FF2B5EF4-FFF2-40B4-BE49-F238E27FC236}">
                <a16:creationId xmlns:a16="http://schemas.microsoft.com/office/drawing/2014/main" id="{6F67A585-08F3-47E3-9551-9580BE0C6DC8}"/>
              </a:ext>
            </a:extLst>
          </p:cNvPr>
          <p:cNvGrpSpPr/>
          <p:nvPr/>
        </p:nvGrpSpPr>
        <p:grpSpPr>
          <a:xfrm>
            <a:off x="0" y="-2"/>
            <a:ext cx="9144000" cy="514352"/>
            <a:chOff x="0" y="-2"/>
            <a:chExt cx="9144000" cy="514352"/>
          </a:xfrm>
        </p:grpSpPr>
        <p:grpSp>
          <p:nvGrpSpPr>
            <p:cNvPr id="30" name="그룹 29">
              <a:extLst>
                <a:ext uri="{FF2B5EF4-FFF2-40B4-BE49-F238E27FC236}">
                  <a16:creationId xmlns:a16="http://schemas.microsoft.com/office/drawing/2014/main" id="{FA2EB2DF-027C-457A-9F5C-D4192AD4DF66}"/>
                </a:ext>
              </a:extLst>
            </p:cNvPr>
            <p:cNvGrpSpPr/>
            <p:nvPr/>
          </p:nvGrpSpPr>
          <p:grpSpPr>
            <a:xfrm>
              <a:off x="0" y="-2"/>
              <a:ext cx="9144000" cy="514352"/>
              <a:chOff x="0" y="-2"/>
              <a:chExt cx="9144000" cy="493489"/>
            </a:xfrm>
          </p:grpSpPr>
          <p:sp>
            <p:nvSpPr>
              <p:cNvPr id="32" name="직사각형 31">
                <a:extLst>
                  <a:ext uri="{FF2B5EF4-FFF2-40B4-BE49-F238E27FC236}">
                    <a16:creationId xmlns:a16="http://schemas.microsoft.com/office/drawing/2014/main" id="{CB556E96-012C-44B8-96A3-DCA139EC460E}"/>
                  </a:ext>
                </a:extLst>
              </p:cNvPr>
              <p:cNvSpPr/>
              <p:nvPr/>
            </p:nvSpPr>
            <p:spPr>
              <a:xfrm>
                <a:off x="0" y="0"/>
                <a:ext cx="9144000" cy="493486"/>
              </a:xfrm>
              <a:prstGeom prst="rect">
                <a:avLst/>
              </a:prstGeom>
              <a:gradFill flip="none" rotWithShape="1">
                <a:gsLst>
                  <a:gs pos="0">
                    <a:srgbClr val="FF6915"/>
                  </a:gs>
                  <a:gs pos="74000">
                    <a:srgbClr val="78886C"/>
                  </a:gs>
                  <a:gs pos="44000">
                    <a:srgbClr val="CB982C"/>
                  </a:gs>
                  <a:gs pos="100000">
                    <a:srgbClr val="388BD1"/>
                  </a:gs>
                  <a:gs pos="60000">
                    <a:srgbClr val="9F904C"/>
                  </a:gs>
                  <a:gs pos="22000">
                    <a:srgbClr val="FC8508"/>
                  </a:gs>
                  <a:gs pos="86000">
                    <a:srgbClr val="528CA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한쪽 모서리가 둥근 사각형 12">
                <a:extLst>
                  <a:ext uri="{FF2B5EF4-FFF2-40B4-BE49-F238E27FC236}">
                    <a16:creationId xmlns:a16="http://schemas.microsoft.com/office/drawing/2014/main" id="{94089211-C480-447F-94B4-853D8C9CC161}"/>
                  </a:ext>
                </a:extLst>
              </p:cNvPr>
              <p:cNvSpPr/>
              <p:nvPr/>
            </p:nvSpPr>
            <p:spPr>
              <a:xfrm flipH="1">
                <a:off x="6633028" y="1"/>
                <a:ext cx="2510969" cy="493486"/>
              </a:xfrm>
              <a:prstGeom prst="round1Rect">
                <a:avLst>
                  <a:gd name="adj" fmla="val 50000"/>
                </a:avLst>
              </a:prstGeom>
              <a:solidFill>
                <a:srgbClr val="2783CE">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한쪽 모서리가 둥근 사각형 13">
                <a:extLst>
                  <a:ext uri="{FF2B5EF4-FFF2-40B4-BE49-F238E27FC236}">
                    <a16:creationId xmlns:a16="http://schemas.microsoft.com/office/drawing/2014/main" id="{5B9F704B-518E-4E08-A096-A4F6FE599626}"/>
                  </a:ext>
                </a:extLst>
              </p:cNvPr>
              <p:cNvSpPr/>
              <p:nvPr/>
            </p:nvSpPr>
            <p:spPr>
              <a:xfrm flipH="1" flipV="1">
                <a:off x="5659120" y="-2"/>
                <a:ext cx="3484875" cy="493487"/>
              </a:xfrm>
              <a:prstGeom prst="round1Rect">
                <a:avLst>
                  <a:gd name="adj" fmla="val 50000"/>
                </a:avLst>
              </a:prstGeom>
              <a:solidFill>
                <a:srgbClr val="2783CE">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직사각형 30">
              <a:extLst>
                <a:ext uri="{FF2B5EF4-FFF2-40B4-BE49-F238E27FC236}">
                  <a16:creationId xmlns:a16="http://schemas.microsoft.com/office/drawing/2014/main" id="{B1186845-340E-4F85-8829-A8BDD7848EB3}"/>
                </a:ext>
              </a:extLst>
            </p:cNvPr>
            <p:cNvSpPr/>
            <p:nvPr/>
          </p:nvSpPr>
          <p:spPr>
            <a:xfrm>
              <a:off x="200974" y="26341"/>
              <a:ext cx="748923" cy="461665"/>
            </a:xfrm>
            <a:prstGeom prst="rect">
              <a:avLst/>
            </a:prstGeom>
          </p:spPr>
          <p:txBody>
            <a:bodyPr wrap="none">
              <a:spAutoFit/>
            </a:bodyPr>
            <a:lstStyle/>
            <a:p>
              <a:r>
                <a:rPr lang="ko-KR" altLang="en-US" sz="2400" b="1" spc="-150" dirty="0">
                  <a:solidFill>
                    <a:schemeClr val="bg1">
                      <a:lumMod val="95000"/>
                    </a:schemeClr>
                  </a:solidFill>
                  <a:latin typeface="리디바탕" panose="020B0600000101010101" pitchFamily="34" charset="-127"/>
                  <a:ea typeface="리디바탕" panose="020B0600000101010101" pitchFamily="34" charset="-127"/>
                </a:rPr>
                <a:t>목차</a:t>
              </a:r>
              <a:endParaRPr lang="en-US" altLang="ko-KR" sz="2400" b="1" spc="-150" dirty="0">
                <a:solidFill>
                  <a:schemeClr val="bg1">
                    <a:lumMod val="95000"/>
                  </a:schemeClr>
                </a:solidFill>
                <a:latin typeface="리디바탕" panose="020B0600000101010101" pitchFamily="34" charset="-127"/>
                <a:ea typeface="리디바탕" panose="020B0600000101010101" pitchFamily="34" charset="-127"/>
              </a:endParaRPr>
            </a:p>
          </p:txBody>
        </p:sp>
      </p:grpSp>
      <p:sp>
        <p:nvSpPr>
          <p:cNvPr id="3" name="슬라이드 번호 개체 틀 2">
            <a:extLst>
              <a:ext uri="{FF2B5EF4-FFF2-40B4-BE49-F238E27FC236}">
                <a16:creationId xmlns:a16="http://schemas.microsoft.com/office/drawing/2014/main" id="{C77373A6-9EE1-4ED1-90ED-CCE728F7A7E2}"/>
              </a:ext>
            </a:extLst>
          </p:cNvPr>
          <p:cNvSpPr>
            <a:spLocks noGrp="1"/>
          </p:cNvSpPr>
          <p:nvPr>
            <p:ph type="sldNum" sz="quarter" idx="12"/>
          </p:nvPr>
        </p:nvSpPr>
        <p:spPr/>
        <p:txBody>
          <a:bodyPr/>
          <a:lstStyle/>
          <a:p>
            <a:fld id="{CF44F4BD-9264-458E-B7DB-27B4DAB2BFAE}" type="slidenum">
              <a:rPr lang="ko-KR" altLang="en-US" smtClean="0"/>
              <a:t>22</a:t>
            </a:fld>
            <a:endParaRPr lang="ko-KR" altLang="en-US"/>
          </a:p>
        </p:txBody>
      </p:sp>
    </p:spTree>
    <p:extLst>
      <p:ext uri="{BB962C8B-B14F-4D97-AF65-F5344CB8AC3E}">
        <p14:creationId xmlns:p14="http://schemas.microsoft.com/office/powerpoint/2010/main" val="27220246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1DF0C5E9-1B06-41D5-8F03-F4FBCD7D91F5}"/>
              </a:ext>
            </a:extLst>
          </p:cNvPr>
          <p:cNvSpPr/>
          <p:nvPr/>
        </p:nvSpPr>
        <p:spPr>
          <a:xfrm>
            <a:off x="0" y="0"/>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11" name="모서리가 둥근 직사각형 42">
            <a:extLst>
              <a:ext uri="{FF2B5EF4-FFF2-40B4-BE49-F238E27FC236}">
                <a16:creationId xmlns:a16="http://schemas.microsoft.com/office/drawing/2014/main" id="{66279770-119C-41C3-93E3-3AC1DE9E8AF3}"/>
              </a:ext>
            </a:extLst>
          </p:cNvPr>
          <p:cNvSpPr/>
          <p:nvPr/>
        </p:nvSpPr>
        <p:spPr>
          <a:xfrm>
            <a:off x="99057" y="1733777"/>
            <a:ext cx="4153392" cy="4714521"/>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dirty="0">
              <a:latin typeface="+mn-ea"/>
              <a:cs typeface="Arial" panose="020B0604020202020204" pitchFamily="34" charset="0"/>
            </a:endParaRPr>
          </a:p>
        </p:txBody>
      </p:sp>
      <p:sp>
        <p:nvSpPr>
          <p:cNvPr id="18" name="사각형: 둥근 모서리 17">
            <a:extLst>
              <a:ext uri="{FF2B5EF4-FFF2-40B4-BE49-F238E27FC236}">
                <a16:creationId xmlns:a16="http://schemas.microsoft.com/office/drawing/2014/main" id="{B0C7C2FB-6C34-4743-BF34-39B39AB05319}"/>
              </a:ext>
            </a:extLst>
          </p:cNvPr>
          <p:cNvSpPr/>
          <p:nvPr/>
        </p:nvSpPr>
        <p:spPr>
          <a:xfrm>
            <a:off x="164010" y="1622543"/>
            <a:ext cx="2613746" cy="276999"/>
          </a:xfrm>
          <a:prstGeom prst="roundRect">
            <a:avLst>
              <a:gd name="adj" fmla="val 2547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50" dirty="0">
                <a:latin typeface="+mn-ea"/>
              </a:rPr>
              <a:t>학위 과정 중의 주요 이수 과목</a:t>
            </a:r>
          </a:p>
        </p:txBody>
      </p:sp>
      <p:sp>
        <p:nvSpPr>
          <p:cNvPr id="42" name="TextBox 41">
            <a:extLst>
              <a:ext uri="{FF2B5EF4-FFF2-40B4-BE49-F238E27FC236}">
                <a16:creationId xmlns:a16="http://schemas.microsoft.com/office/drawing/2014/main" id="{95136A84-2848-4B0A-A3DA-E026CDDFC98D}"/>
              </a:ext>
            </a:extLst>
          </p:cNvPr>
          <p:cNvSpPr txBox="1"/>
          <p:nvPr/>
        </p:nvSpPr>
        <p:spPr>
          <a:xfrm>
            <a:off x="171885" y="2224327"/>
            <a:ext cx="4478315" cy="1015663"/>
          </a:xfrm>
          <a:prstGeom prst="rect">
            <a:avLst/>
          </a:prstGeom>
          <a:noFill/>
        </p:spPr>
        <p:txBody>
          <a:bodyPr wrap="square">
            <a:spAutoFit/>
          </a:bodyPr>
          <a:lstStyle/>
          <a:p>
            <a:pPr marL="285750" indent="-285750">
              <a:buFontTx/>
              <a:buChar char="-"/>
            </a:pPr>
            <a:r>
              <a:rPr lang="ko-KR" altLang="en-US" sz="1200" dirty="0">
                <a:latin typeface="+mn-ea"/>
                <a:cs typeface="Arial" panose="020B0604020202020204" pitchFamily="34" charset="0"/>
              </a:rPr>
              <a:t>생물정보 파일 포맷</a:t>
            </a:r>
            <a:r>
              <a:rPr lang="en-US" altLang="ko-KR" sz="1200" dirty="0">
                <a:latin typeface="+mn-ea"/>
                <a:cs typeface="Arial" panose="020B0604020202020204" pitchFamily="34" charset="0"/>
              </a:rPr>
              <a:t> </a:t>
            </a:r>
            <a:r>
              <a:rPr lang="ko-KR" altLang="en-US" sz="1200" dirty="0">
                <a:latin typeface="+mn-ea"/>
                <a:cs typeface="Arial" panose="020B0604020202020204" pitchFamily="34" charset="0"/>
              </a:rPr>
              <a:t>및 </a:t>
            </a:r>
            <a:r>
              <a:rPr lang="en-US" altLang="ko-KR" sz="1200" dirty="0">
                <a:latin typeface="+mn-ea"/>
                <a:cs typeface="Arial" panose="020B0604020202020204" pitchFamily="34" charset="0"/>
              </a:rPr>
              <a:t>DB (NCBI, </a:t>
            </a:r>
            <a:r>
              <a:rPr lang="en-US" altLang="ko-KR" sz="1200" dirty="0" err="1">
                <a:latin typeface="+mn-ea"/>
                <a:cs typeface="Arial" panose="020B0604020202020204" pitchFamily="34" charset="0"/>
              </a:rPr>
              <a:t>Ensembl</a:t>
            </a:r>
            <a:r>
              <a:rPr lang="en-US" altLang="ko-KR" sz="1200" dirty="0">
                <a:latin typeface="+mn-ea"/>
                <a:cs typeface="Arial" panose="020B0604020202020204" pitchFamily="34" charset="0"/>
              </a:rPr>
              <a:t>…)</a:t>
            </a:r>
          </a:p>
          <a:p>
            <a:pPr marL="285750" indent="-285750">
              <a:buFontTx/>
              <a:buChar char="-"/>
            </a:pPr>
            <a:r>
              <a:rPr lang="ko-KR" altLang="en-US" sz="1200" dirty="0">
                <a:latin typeface="+mn-ea"/>
                <a:cs typeface="Arial" panose="020B0604020202020204" pitchFamily="34" charset="0"/>
              </a:rPr>
              <a:t>생물정보학 기본 이론 및 분석방법</a:t>
            </a:r>
            <a:endParaRPr lang="en-US" altLang="ko-KR" sz="1200" dirty="0">
              <a:latin typeface="+mn-ea"/>
              <a:cs typeface="Arial" panose="020B0604020202020204" pitchFamily="34" charset="0"/>
            </a:endParaRPr>
          </a:p>
          <a:p>
            <a:pPr marL="742950" lvl="1" indent="-285750">
              <a:buFontTx/>
              <a:buChar char="-"/>
            </a:pPr>
            <a:r>
              <a:rPr lang="ko-KR" altLang="en-US" sz="1200" dirty="0" err="1">
                <a:latin typeface="+mn-ea"/>
                <a:cs typeface="Arial" panose="020B0604020202020204" pitchFamily="34" charset="0"/>
              </a:rPr>
              <a:t>시퀀싱</a:t>
            </a:r>
            <a:r>
              <a:rPr lang="ko-KR" altLang="en-US" sz="1200" dirty="0">
                <a:latin typeface="+mn-ea"/>
                <a:cs typeface="Arial" panose="020B0604020202020204" pitchFamily="34" charset="0"/>
              </a:rPr>
              <a:t> 플랫폼 별 특징</a:t>
            </a:r>
            <a:endParaRPr lang="en-US" altLang="ko-KR" sz="1200" dirty="0">
              <a:latin typeface="+mn-ea"/>
              <a:cs typeface="Arial" panose="020B0604020202020204" pitchFamily="34" charset="0"/>
            </a:endParaRPr>
          </a:p>
          <a:p>
            <a:pPr marL="742950" lvl="1" indent="-285750">
              <a:buFontTx/>
              <a:buChar char="-"/>
            </a:pPr>
            <a:r>
              <a:rPr lang="ko-KR" altLang="en-US" sz="1200" dirty="0">
                <a:latin typeface="+mn-ea"/>
                <a:cs typeface="Arial" panose="020B0604020202020204" pitchFamily="34" charset="0"/>
              </a:rPr>
              <a:t>서열 정렬 알고리즘</a:t>
            </a:r>
            <a:endParaRPr lang="en-US" altLang="ko-KR" sz="1200" dirty="0">
              <a:latin typeface="+mn-ea"/>
              <a:cs typeface="Arial" panose="020B0604020202020204" pitchFamily="34" charset="0"/>
            </a:endParaRPr>
          </a:p>
          <a:p>
            <a:pPr marL="742950" lvl="1" indent="-285750">
              <a:buFontTx/>
              <a:buChar char="-"/>
            </a:pPr>
            <a:r>
              <a:rPr lang="en-US" altLang="ko-KR" sz="1200" dirty="0">
                <a:latin typeface="+mn-ea"/>
                <a:cs typeface="Arial" panose="020B0604020202020204" pitchFamily="34" charset="0"/>
              </a:rPr>
              <a:t>DEG</a:t>
            </a:r>
            <a:r>
              <a:rPr lang="ko-KR" altLang="en-US" sz="1200" dirty="0">
                <a:latin typeface="+mn-ea"/>
                <a:cs typeface="Arial" panose="020B0604020202020204" pitchFamily="34" charset="0"/>
              </a:rPr>
              <a:t> 분석</a:t>
            </a:r>
            <a:r>
              <a:rPr lang="en-US" altLang="ko-KR" sz="1200" dirty="0">
                <a:latin typeface="+mn-ea"/>
                <a:cs typeface="Arial" panose="020B0604020202020204" pitchFamily="34" charset="0"/>
              </a:rPr>
              <a:t>, Protein-protein interaction </a:t>
            </a:r>
            <a:r>
              <a:rPr lang="ko-KR" altLang="en-US" sz="1200" dirty="0">
                <a:latin typeface="+mn-ea"/>
                <a:cs typeface="Arial" panose="020B0604020202020204" pitchFamily="34" charset="0"/>
              </a:rPr>
              <a:t>분석</a:t>
            </a:r>
            <a:endParaRPr lang="en-US" altLang="ko-KR" sz="1200" dirty="0">
              <a:latin typeface="+mn-ea"/>
              <a:cs typeface="Arial" panose="020B0604020202020204" pitchFamily="34" charset="0"/>
            </a:endParaRPr>
          </a:p>
        </p:txBody>
      </p:sp>
      <p:sp>
        <p:nvSpPr>
          <p:cNvPr id="46" name="TextBox 45">
            <a:extLst>
              <a:ext uri="{FF2B5EF4-FFF2-40B4-BE49-F238E27FC236}">
                <a16:creationId xmlns:a16="http://schemas.microsoft.com/office/drawing/2014/main" id="{1E6E1C1A-D61D-4BE7-9A8B-42DA9ABD09CF}"/>
              </a:ext>
            </a:extLst>
          </p:cNvPr>
          <p:cNvSpPr txBox="1"/>
          <p:nvPr/>
        </p:nvSpPr>
        <p:spPr>
          <a:xfrm>
            <a:off x="78742" y="1924562"/>
            <a:ext cx="2359658" cy="338554"/>
          </a:xfrm>
          <a:prstGeom prst="rect">
            <a:avLst/>
          </a:prstGeom>
          <a:noFill/>
        </p:spPr>
        <p:txBody>
          <a:bodyPr wrap="square">
            <a:spAutoFit/>
          </a:bodyPr>
          <a:lstStyle/>
          <a:p>
            <a:pPr marL="285750" indent="-285750" algn="ctr">
              <a:buFont typeface="Wingdings" panose="05000000000000000000" pitchFamily="2" charset="2"/>
              <a:buChar char="§"/>
            </a:pPr>
            <a:r>
              <a:rPr lang="ko-KR" altLang="en-US" sz="1600" b="1" spc="-150" dirty="0">
                <a:solidFill>
                  <a:srgbClr val="0070C0"/>
                </a:solidFill>
                <a:latin typeface="+mn-ea"/>
              </a:rPr>
              <a:t>생물정보학 및 실습 </a:t>
            </a:r>
            <a:r>
              <a:rPr lang="en-US" altLang="ko-KR" sz="1600" b="1" spc="-150" dirty="0">
                <a:solidFill>
                  <a:srgbClr val="0070C0"/>
                </a:solidFill>
                <a:latin typeface="+mn-ea"/>
              </a:rPr>
              <a:t>1-2</a:t>
            </a:r>
            <a:endParaRPr lang="ko-KR" altLang="en-US" sz="1600" spc="-150" dirty="0">
              <a:solidFill>
                <a:srgbClr val="0070C0"/>
              </a:solidFill>
              <a:latin typeface="+mn-ea"/>
            </a:endParaRPr>
          </a:p>
        </p:txBody>
      </p:sp>
      <p:sp>
        <p:nvSpPr>
          <p:cNvPr id="47" name="TextBox 46">
            <a:extLst>
              <a:ext uri="{FF2B5EF4-FFF2-40B4-BE49-F238E27FC236}">
                <a16:creationId xmlns:a16="http://schemas.microsoft.com/office/drawing/2014/main" id="{B281C393-3B57-4A69-8F51-F269B201155C}"/>
              </a:ext>
            </a:extLst>
          </p:cNvPr>
          <p:cNvSpPr txBox="1"/>
          <p:nvPr/>
        </p:nvSpPr>
        <p:spPr>
          <a:xfrm>
            <a:off x="164010" y="3381020"/>
            <a:ext cx="2359658" cy="338554"/>
          </a:xfrm>
          <a:prstGeom prst="rect">
            <a:avLst/>
          </a:prstGeom>
          <a:noFill/>
        </p:spPr>
        <p:txBody>
          <a:bodyPr wrap="square">
            <a:spAutoFit/>
          </a:bodyPr>
          <a:lstStyle/>
          <a:p>
            <a:pPr marL="285750" indent="-285750">
              <a:buFont typeface="Wingdings" panose="05000000000000000000" pitchFamily="2" charset="2"/>
              <a:buChar char="§"/>
            </a:pPr>
            <a:r>
              <a:rPr lang="ko-KR" altLang="en-US" sz="1600" b="1" spc="-150" dirty="0">
                <a:solidFill>
                  <a:srgbClr val="135D95"/>
                </a:solidFill>
                <a:latin typeface="+mn-ea"/>
              </a:rPr>
              <a:t>생물정보학 및 실습 </a:t>
            </a:r>
            <a:r>
              <a:rPr lang="en-US" altLang="ko-KR" sz="1600" b="1" spc="-150" dirty="0">
                <a:solidFill>
                  <a:srgbClr val="135D95"/>
                </a:solidFill>
                <a:latin typeface="+mn-ea"/>
              </a:rPr>
              <a:t>3</a:t>
            </a:r>
            <a:endParaRPr lang="ko-KR" altLang="en-US" sz="1600" spc="-150" dirty="0">
              <a:solidFill>
                <a:srgbClr val="135D95"/>
              </a:solidFill>
              <a:latin typeface="+mn-ea"/>
            </a:endParaRPr>
          </a:p>
        </p:txBody>
      </p:sp>
      <p:sp>
        <p:nvSpPr>
          <p:cNvPr id="48" name="TextBox 47">
            <a:extLst>
              <a:ext uri="{FF2B5EF4-FFF2-40B4-BE49-F238E27FC236}">
                <a16:creationId xmlns:a16="http://schemas.microsoft.com/office/drawing/2014/main" id="{5A764FDC-9443-4662-B09A-60244F8D4D76}"/>
              </a:ext>
            </a:extLst>
          </p:cNvPr>
          <p:cNvSpPr txBox="1"/>
          <p:nvPr/>
        </p:nvSpPr>
        <p:spPr>
          <a:xfrm>
            <a:off x="161349" y="3649985"/>
            <a:ext cx="4213881" cy="830997"/>
          </a:xfrm>
          <a:prstGeom prst="rect">
            <a:avLst/>
          </a:prstGeom>
          <a:noFill/>
        </p:spPr>
        <p:txBody>
          <a:bodyPr wrap="square">
            <a:spAutoFit/>
          </a:bodyPr>
          <a:lstStyle/>
          <a:p>
            <a:pPr marL="285750" indent="-285750">
              <a:buFontTx/>
              <a:buChar char="-"/>
            </a:pPr>
            <a:r>
              <a:rPr lang="en-US" altLang="ko-KR" sz="1200" spc="-150" dirty="0">
                <a:latin typeface="+mn-ea"/>
                <a:cs typeface="Arial" panose="020B0604020202020204" pitchFamily="34" charset="0"/>
              </a:rPr>
              <a:t>NGS </a:t>
            </a:r>
            <a:r>
              <a:rPr lang="ko-KR" altLang="en-US" sz="1200" spc="-150" dirty="0">
                <a:latin typeface="+mn-ea"/>
                <a:cs typeface="Arial" panose="020B0604020202020204" pitchFamily="34" charset="0"/>
              </a:rPr>
              <a:t>데이터 기반 유전변이 발굴 실습</a:t>
            </a:r>
            <a:endParaRPr lang="en-US" altLang="ko-KR" sz="1200" spc="-150" dirty="0">
              <a:latin typeface="+mn-ea"/>
              <a:cs typeface="Arial" panose="020B0604020202020204" pitchFamily="34" charset="0"/>
            </a:endParaRPr>
          </a:p>
          <a:p>
            <a:pPr marL="285750" indent="-285750">
              <a:buFontTx/>
              <a:buChar char="-"/>
            </a:pPr>
            <a:r>
              <a:rPr lang="en-US" altLang="ko-KR" sz="1200" dirty="0">
                <a:latin typeface="+mn-ea"/>
                <a:cs typeface="Arial" panose="020B0604020202020204" pitchFamily="34" charset="0"/>
              </a:rPr>
              <a:t>Data QC, trimming, mapping, variant calling</a:t>
            </a:r>
          </a:p>
          <a:p>
            <a:pPr marL="285750" indent="-285750">
              <a:buFontTx/>
              <a:buChar char="-"/>
            </a:pPr>
            <a:r>
              <a:rPr lang="en-US" altLang="ko-KR" sz="1200" dirty="0" err="1">
                <a:latin typeface="+mn-ea"/>
                <a:cs typeface="Arial" panose="020B0604020202020204" pitchFamily="34" charset="0"/>
              </a:rPr>
              <a:t>SnpEff</a:t>
            </a:r>
            <a:r>
              <a:rPr lang="en-US" altLang="ko-KR" sz="1200" dirty="0">
                <a:latin typeface="+mn-ea"/>
                <a:cs typeface="Arial" panose="020B0604020202020204" pitchFamily="34" charset="0"/>
              </a:rPr>
              <a:t> </a:t>
            </a:r>
            <a:r>
              <a:rPr lang="ko-KR" altLang="en-US" sz="1200" dirty="0">
                <a:latin typeface="+mn-ea"/>
                <a:cs typeface="Arial" panose="020B0604020202020204" pitchFamily="34" charset="0"/>
              </a:rPr>
              <a:t>통한 유전변이 영향 예측</a:t>
            </a:r>
            <a:endParaRPr lang="en-US" altLang="ko-KR" sz="1200" dirty="0">
              <a:latin typeface="+mn-ea"/>
              <a:cs typeface="Arial" panose="020B0604020202020204" pitchFamily="34" charset="0"/>
            </a:endParaRPr>
          </a:p>
          <a:p>
            <a:pPr marL="285750" indent="-285750">
              <a:buFontTx/>
              <a:buChar char="-"/>
            </a:pPr>
            <a:r>
              <a:rPr lang="en-US" altLang="ko-KR" sz="1200" dirty="0">
                <a:latin typeface="+mn-ea"/>
                <a:cs typeface="Arial" panose="020B0604020202020204" pitchFamily="34" charset="0"/>
              </a:rPr>
              <a:t>SQL </a:t>
            </a:r>
            <a:r>
              <a:rPr lang="ko-KR" altLang="en-US" sz="1200" dirty="0">
                <a:latin typeface="+mn-ea"/>
                <a:cs typeface="Arial" panose="020B0604020202020204" pitchFamily="34" charset="0"/>
              </a:rPr>
              <a:t>데이터베이스 활용</a:t>
            </a:r>
          </a:p>
        </p:txBody>
      </p:sp>
      <p:grpSp>
        <p:nvGrpSpPr>
          <p:cNvPr id="43" name="그룹 42">
            <a:extLst>
              <a:ext uri="{FF2B5EF4-FFF2-40B4-BE49-F238E27FC236}">
                <a16:creationId xmlns:a16="http://schemas.microsoft.com/office/drawing/2014/main" id="{96994A16-C7C7-4121-B758-51D50FD2548C}"/>
              </a:ext>
            </a:extLst>
          </p:cNvPr>
          <p:cNvGrpSpPr/>
          <p:nvPr/>
        </p:nvGrpSpPr>
        <p:grpSpPr>
          <a:xfrm>
            <a:off x="0" y="0"/>
            <a:ext cx="9144000" cy="521065"/>
            <a:chOff x="0" y="0"/>
            <a:chExt cx="9144000" cy="499930"/>
          </a:xfrm>
        </p:grpSpPr>
        <p:sp>
          <p:nvSpPr>
            <p:cNvPr id="45" name="직사각형 44">
              <a:extLst>
                <a:ext uri="{FF2B5EF4-FFF2-40B4-BE49-F238E27FC236}">
                  <a16:creationId xmlns:a16="http://schemas.microsoft.com/office/drawing/2014/main" id="{DBDE7489-5F40-44CC-B79B-2128A0CE88B9}"/>
                </a:ext>
              </a:extLst>
            </p:cNvPr>
            <p:cNvSpPr/>
            <p:nvPr/>
          </p:nvSpPr>
          <p:spPr>
            <a:xfrm>
              <a:off x="0" y="0"/>
              <a:ext cx="9144000" cy="493486"/>
            </a:xfrm>
            <a:prstGeom prst="rect">
              <a:avLst/>
            </a:prstGeom>
            <a:solidFill>
              <a:srgbClr val="FF6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50" name="한쪽 모서리가 둥근 사각형 32">
              <a:extLst>
                <a:ext uri="{FF2B5EF4-FFF2-40B4-BE49-F238E27FC236}">
                  <a16:creationId xmlns:a16="http://schemas.microsoft.com/office/drawing/2014/main" id="{37881DE9-5076-41AB-9502-D1197727D5EA}"/>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51" name="한쪽 모서리가 둥근 사각형 33">
              <a:extLst>
                <a:ext uri="{FF2B5EF4-FFF2-40B4-BE49-F238E27FC236}">
                  <a16:creationId xmlns:a16="http://schemas.microsoft.com/office/drawing/2014/main" id="{5DF268C7-888F-4024-A4DC-BA58F0AB722D}"/>
                </a:ext>
              </a:extLst>
            </p:cNvPr>
            <p:cNvSpPr/>
            <p:nvPr/>
          </p:nvSpPr>
          <p:spPr>
            <a:xfrm flipH="1" flipV="1">
              <a:off x="5659120" y="6443"/>
              <a:ext cx="3484875" cy="493487"/>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52" name="직사각형 51">
            <a:extLst>
              <a:ext uri="{FF2B5EF4-FFF2-40B4-BE49-F238E27FC236}">
                <a16:creationId xmlns:a16="http://schemas.microsoft.com/office/drawing/2014/main" id="{74D12EB0-A603-44F4-A38F-BFA051401860}"/>
              </a:ext>
            </a:extLst>
          </p:cNvPr>
          <p:cNvSpPr/>
          <p:nvPr/>
        </p:nvSpPr>
        <p:spPr>
          <a:xfrm>
            <a:off x="200974" y="5381"/>
            <a:ext cx="3465051" cy="461665"/>
          </a:xfrm>
          <a:prstGeom prst="rect">
            <a:avLst/>
          </a:prstGeom>
        </p:spPr>
        <p:txBody>
          <a:bodyPr wrap="none">
            <a:spAutoFit/>
          </a:bodyPr>
          <a:lstStyle/>
          <a:p>
            <a:r>
              <a:rPr lang="en-US" altLang="ko-KR" sz="2400" b="1" spc="-150" dirty="0">
                <a:solidFill>
                  <a:schemeClr val="bg1">
                    <a:lumMod val="95000"/>
                  </a:schemeClr>
                </a:solidFill>
                <a:latin typeface="+mn-ea"/>
              </a:rPr>
              <a:t>03. Scientific background</a:t>
            </a:r>
          </a:p>
        </p:txBody>
      </p:sp>
      <p:sp>
        <p:nvSpPr>
          <p:cNvPr id="53" name="TextBox 52">
            <a:extLst>
              <a:ext uri="{FF2B5EF4-FFF2-40B4-BE49-F238E27FC236}">
                <a16:creationId xmlns:a16="http://schemas.microsoft.com/office/drawing/2014/main" id="{5352E2C5-4CD6-4D5D-BC8B-7DEF36AB5C78}"/>
              </a:ext>
            </a:extLst>
          </p:cNvPr>
          <p:cNvSpPr txBox="1"/>
          <p:nvPr/>
        </p:nvSpPr>
        <p:spPr>
          <a:xfrm>
            <a:off x="188715" y="521067"/>
            <a:ext cx="7187445" cy="338554"/>
          </a:xfrm>
          <a:prstGeom prst="rect">
            <a:avLst/>
          </a:prstGeom>
          <a:noFill/>
        </p:spPr>
        <p:txBody>
          <a:bodyPr wrap="square" rtlCol="0">
            <a:spAutoFit/>
          </a:bodyPr>
          <a:lstStyle/>
          <a:p>
            <a:r>
              <a:rPr lang="ko-KR" altLang="en-US" sz="1600" b="1" dirty="0">
                <a:solidFill>
                  <a:srgbClr val="E25100"/>
                </a:solidFill>
                <a:latin typeface="+mn-ea"/>
                <a:cs typeface="Arial" panose="020B0604020202020204" pitchFamily="34" charset="0"/>
              </a:rPr>
              <a:t>학위 과정 중의 주요 이수과목 </a:t>
            </a:r>
            <a:r>
              <a:rPr lang="en-US" altLang="ko-KR" sz="1600" b="1" dirty="0">
                <a:solidFill>
                  <a:srgbClr val="E25100"/>
                </a:solidFill>
                <a:latin typeface="+mn-ea"/>
                <a:cs typeface="Arial" panose="020B0604020202020204" pitchFamily="34" charset="0"/>
              </a:rPr>
              <a:t>&amp; </a:t>
            </a:r>
            <a:r>
              <a:rPr lang="ko-KR" altLang="en-US" sz="1600" b="1" dirty="0">
                <a:solidFill>
                  <a:srgbClr val="E25100"/>
                </a:solidFill>
                <a:latin typeface="+mn-ea"/>
                <a:cs typeface="Arial" panose="020B0604020202020204" pitchFamily="34" charset="0"/>
              </a:rPr>
              <a:t>생물정보 프로그램 활용 역량</a:t>
            </a:r>
          </a:p>
        </p:txBody>
      </p:sp>
      <p:sp>
        <p:nvSpPr>
          <p:cNvPr id="54" name="모서리가 둥근 직사각형 80">
            <a:extLst>
              <a:ext uri="{FF2B5EF4-FFF2-40B4-BE49-F238E27FC236}">
                <a16:creationId xmlns:a16="http://schemas.microsoft.com/office/drawing/2014/main" id="{8329B51A-7FFA-4517-985C-539D9E70B509}"/>
              </a:ext>
            </a:extLst>
          </p:cNvPr>
          <p:cNvSpPr/>
          <p:nvPr/>
        </p:nvSpPr>
        <p:spPr>
          <a:xfrm>
            <a:off x="71662" y="867914"/>
            <a:ext cx="8973281" cy="696011"/>
          </a:xfrm>
          <a:prstGeom prst="roundRect">
            <a:avLst>
              <a:gd name="adj" fmla="val 22835"/>
            </a:avLst>
          </a:prstGeom>
          <a:solidFill>
            <a:schemeClr val="bg1"/>
          </a:solidFill>
          <a:ln w="19050">
            <a:solidFill>
              <a:srgbClr val="EC9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55" name="직사각형 54">
            <a:extLst>
              <a:ext uri="{FF2B5EF4-FFF2-40B4-BE49-F238E27FC236}">
                <a16:creationId xmlns:a16="http://schemas.microsoft.com/office/drawing/2014/main" id="{D6F0166C-37B8-4E44-8CEE-9A8D2FC96EFF}"/>
              </a:ext>
            </a:extLst>
          </p:cNvPr>
          <p:cNvSpPr/>
          <p:nvPr/>
        </p:nvSpPr>
        <p:spPr>
          <a:xfrm>
            <a:off x="99057" y="946037"/>
            <a:ext cx="7507088" cy="523220"/>
          </a:xfrm>
          <a:prstGeom prst="rect">
            <a:avLst/>
          </a:prstGeom>
        </p:spPr>
        <p:txBody>
          <a:bodyPr wrap="square">
            <a:spAutoFit/>
          </a:bodyPr>
          <a:lstStyle/>
          <a:p>
            <a:pPr marL="285750" indent="-285750">
              <a:buFont typeface="Wingdings" panose="05000000000000000000" pitchFamily="2" charset="2"/>
              <a:buChar char="§"/>
            </a:pPr>
            <a:r>
              <a:rPr lang="ko-KR" altLang="en-US" sz="1400" b="1" dirty="0">
                <a:solidFill>
                  <a:schemeClr val="tx1"/>
                </a:solidFill>
                <a:latin typeface="+mn-ea"/>
                <a:cs typeface="Arial" panose="020B0604020202020204" pitchFamily="34" charset="0"/>
              </a:rPr>
              <a:t>주요</a:t>
            </a:r>
            <a:r>
              <a:rPr lang="en-US" altLang="ko-KR" sz="1400" b="1" dirty="0">
                <a:solidFill>
                  <a:schemeClr val="tx1"/>
                </a:solidFill>
                <a:latin typeface="+mn-ea"/>
                <a:cs typeface="Arial" panose="020B0604020202020204" pitchFamily="34" charset="0"/>
              </a:rPr>
              <a:t> </a:t>
            </a:r>
            <a:r>
              <a:rPr lang="ko-KR" altLang="en-US" sz="1400" b="1" dirty="0">
                <a:solidFill>
                  <a:schemeClr val="tx1"/>
                </a:solidFill>
                <a:latin typeface="+mn-ea"/>
                <a:cs typeface="Arial" panose="020B0604020202020204" pitchFamily="34" charset="0"/>
              </a:rPr>
              <a:t>이수과목</a:t>
            </a:r>
            <a:r>
              <a:rPr lang="en-US" altLang="ko-KR" sz="1400" b="1" dirty="0">
                <a:solidFill>
                  <a:schemeClr val="tx1"/>
                </a:solidFill>
                <a:latin typeface="+mn-ea"/>
                <a:cs typeface="Arial" panose="020B0604020202020204" pitchFamily="34" charset="0"/>
              </a:rPr>
              <a:t>: </a:t>
            </a:r>
            <a:r>
              <a:rPr lang="ko-KR" altLang="en-US" sz="1400" dirty="0">
                <a:solidFill>
                  <a:schemeClr val="tx1"/>
                </a:solidFill>
                <a:latin typeface="+mn-ea"/>
                <a:cs typeface="Arial" panose="020B0604020202020204" pitchFamily="34" charset="0"/>
              </a:rPr>
              <a:t>생물정보학 </a:t>
            </a:r>
            <a:r>
              <a:rPr lang="ko-KR" altLang="en-US" sz="1400" dirty="0">
                <a:latin typeface="+mn-ea"/>
                <a:cs typeface="Arial" panose="020B0604020202020204" pitchFamily="34" charset="0"/>
              </a:rPr>
              <a:t>및 실습 </a:t>
            </a:r>
            <a:r>
              <a:rPr lang="en-US" altLang="ko-KR" sz="1400" dirty="0">
                <a:latin typeface="+mn-ea"/>
                <a:cs typeface="Arial" panose="020B0604020202020204" pitchFamily="34" charset="0"/>
              </a:rPr>
              <a:t>1-3 ,</a:t>
            </a:r>
            <a:r>
              <a:rPr lang="ko-KR" altLang="en-US" sz="1400" dirty="0">
                <a:latin typeface="+mn-ea"/>
                <a:cs typeface="Arial" panose="020B0604020202020204" pitchFamily="34" charset="0"/>
              </a:rPr>
              <a:t> 생물정보학을 위한 </a:t>
            </a:r>
            <a:r>
              <a:rPr lang="en-US" altLang="ko-KR" sz="1400" dirty="0">
                <a:latin typeface="+mn-ea"/>
                <a:cs typeface="Arial" panose="020B0604020202020204" pitchFamily="34" charset="0"/>
              </a:rPr>
              <a:t>IT </a:t>
            </a:r>
            <a:r>
              <a:rPr lang="ko-KR" altLang="en-US" sz="1400" dirty="0">
                <a:latin typeface="+mn-ea"/>
                <a:cs typeface="Arial" panose="020B0604020202020204" pitchFamily="34" charset="0"/>
              </a:rPr>
              <a:t>기초</a:t>
            </a:r>
            <a:r>
              <a:rPr lang="en-US" altLang="ko-KR" sz="1400" dirty="0">
                <a:latin typeface="+mn-ea"/>
                <a:cs typeface="Arial" panose="020B0604020202020204" pitchFamily="34" charset="0"/>
              </a:rPr>
              <a:t>, </a:t>
            </a:r>
            <a:r>
              <a:rPr lang="ko-KR" altLang="en-US" sz="1400" dirty="0" err="1">
                <a:latin typeface="+mn-ea"/>
                <a:cs typeface="Arial" panose="020B0604020202020204" pitchFamily="34" charset="0"/>
              </a:rPr>
              <a:t>소셜컴퓨팅</a:t>
            </a:r>
            <a:endParaRPr lang="en-US" altLang="ko-KR" sz="1400" dirty="0">
              <a:latin typeface="+mn-ea"/>
              <a:cs typeface="Arial" panose="020B0604020202020204" pitchFamily="34" charset="0"/>
            </a:endParaRPr>
          </a:p>
          <a:p>
            <a:pPr marL="285750" indent="-285750">
              <a:buFont typeface="Wingdings" panose="05000000000000000000" pitchFamily="2" charset="2"/>
              <a:buChar char="§"/>
            </a:pPr>
            <a:r>
              <a:rPr lang="en-US" altLang="ko-KR" sz="1400" dirty="0" smtClean="0">
                <a:latin typeface="+mn-ea"/>
                <a:cs typeface="Arial" panose="020B0604020202020204" pitchFamily="34" charset="0"/>
              </a:rPr>
              <a:t>NGS </a:t>
            </a:r>
            <a:r>
              <a:rPr lang="ko-KR" altLang="en-US" sz="1400" dirty="0" smtClean="0">
                <a:latin typeface="+mn-ea"/>
                <a:cs typeface="Arial" panose="020B0604020202020204" pitchFamily="34" charset="0"/>
              </a:rPr>
              <a:t>데이터 포함 다양한 종류의 생물정보 파일 형식 및 생물정보 프로그램 활용 가능</a:t>
            </a:r>
            <a:endParaRPr lang="en-US" altLang="ko-KR" sz="1400" dirty="0">
              <a:latin typeface="+mn-ea"/>
              <a:cs typeface="Arial" panose="020B0604020202020204" pitchFamily="34" charset="0"/>
            </a:endParaRPr>
          </a:p>
        </p:txBody>
      </p:sp>
      <p:sp>
        <p:nvSpPr>
          <p:cNvPr id="56" name="모서리가 둥근 직사각형 42">
            <a:extLst>
              <a:ext uri="{FF2B5EF4-FFF2-40B4-BE49-F238E27FC236}">
                <a16:creationId xmlns:a16="http://schemas.microsoft.com/office/drawing/2014/main" id="{18AFFA65-67D6-42A4-A4A6-69AD2018E181}"/>
              </a:ext>
            </a:extLst>
          </p:cNvPr>
          <p:cNvSpPr/>
          <p:nvPr/>
        </p:nvSpPr>
        <p:spPr>
          <a:xfrm>
            <a:off x="4385766" y="1752762"/>
            <a:ext cx="4659177" cy="4695536"/>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mn-ea"/>
                <a:cs typeface="Arial" panose="020B0604020202020204" pitchFamily="34" charset="0"/>
              </a:rPr>
              <a:t>s</a:t>
            </a:r>
            <a:endParaRPr lang="ko-KR" altLang="en-US" dirty="0">
              <a:latin typeface="+mn-ea"/>
              <a:cs typeface="Arial" panose="020B0604020202020204" pitchFamily="34" charset="0"/>
            </a:endParaRPr>
          </a:p>
        </p:txBody>
      </p:sp>
      <p:sp>
        <p:nvSpPr>
          <p:cNvPr id="57" name="사각형: 둥근 모서리 56">
            <a:extLst>
              <a:ext uri="{FF2B5EF4-FFF2-40B4-BE49-F238E27FC236}">
                <a16:creationId xmlns:a16="http://schemas.microsoft.com/office/drawing/2014/main" id="{DA0AAA88-9ECE-4D63-B85C-055A7F9D37CE}"/>
              </a:ext>
            </a:extLst>
          </p:cNvPr>
          <p:cNvSpPr/>
          <p:nvPr/>
        </p:nvSpPr>
        <p:spPr>
          <a:xfrm>
            <a:off x="4476496" y="1947344"/>
            <a:ext cx="2050355" cy="276999"/>
          </a:xfrm>
          <a:prstGeom prst="roundRect">
            <a:avLst>
              <a:gd name="adj" fmla="val 254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b="1" dirty="0">
                <a:solidFill>
                  <a:srgbClr val="135D95"/>
                </a:solidFill>
                <a:latin typeface="+mn-ea"/>
              </a:rPr>
              <a:t>기본 생물정보 </a:t>
            </a:r>
            <a:r>
              <a:rPr lang="ko-KR" altLang="en-US" sz="1400" b="1" dirty="0" smtClean="0">
                <a:solidFill>
                  <a:srgbClr val="135D95"/>
                </a:solidFill>
                <a:latin typeface="+mn-ea"/>
              </a:rPr>
              <a:t>분석</a:t>
            </a:r>
            <a:endParaRPr lang="ko-KR" altLang="en-US" sz="1400" dirty="0">
              <a:solidFill>
                <a:srgbClr val="135D95"/>
              </a:solidFill>
              <a:latin typeface="+mn-ea"/>
            </a:endParaRPr>
          </a:p>
        </p:txBody>
      </p:sp>
      <p:sp>
        <p:nvSpPr>
          <p:cNvPr id="59" name="사각형: 둥근 모서리 58">
            <a:extLst>
              <a:ext uri="{FF2B5EF4-FFF2-40B4-BE49-F238E27FC236}">
                <a16:creationId xmlns:a16="http://schemas.microsoft.com/office/drawing/2014/main" id="{9E4993FA-6F3F-4CE4-B8BF-5C7F97768746}"/>
              </a:ext>
            </a:extLst>
          </p:cNvPr>
          <p:cNvSpPr/>
          <p:nvPr/>
        </p:nvSpPr>
        <p:spPr>
          <a:xfrm>
            <a:off x="6710792" y="1947344"/>
            <a:ext cx="1972049" cy="276999"/>
          </a:xfrm>
          <a:prstGeom prst="roundRect">
            <a:avLst>
              <a:gd name="adj" fmla="val 254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altLang="ko-KR" sz="1400" b="1" dirty="0">
                <a:solidFill>
                  <a:srgbClr val="135D95"/>
                </a:solidFill>
                <a:latin typeface="+mn-ea"/>
              </a:rPr>
              <a:t>NGS </a:t>
            </a:r>
            <a:r>
              <a:rPr lang="en-US" altLang="ko-KR" sz="1400" b="1" dirty="0" smtClean="0">
                <a:solidFill>
                  <a:srgbClr val="135D95"/>
                </a:solidFill>
                <a:latin typeface="+mn-ea"/>
              </a:rPr>
              <a:t>data </a:t>
            </a:r>
            <a:r>
              <a:rPr lang="ko-KR" altLang="en-US" sz="1400" b="1" dirty="0" smtClean="0">
                <a:solidFill>
                  <a:srgbClr val="135D95"/>
                </a:solidFill>
                <a:latin typeface="+mn-ea"/>
              </a:rPr>
              <a:t>분석</a:t>
            </a:r>
            <a:endParaRPr lang="ko-KR" altLang="en-US" sz="1400" dirty="0">
              <a:solidFill>
                <a:srgbClr val="135D95"/>
              </a:solidFill>
              <a:latin typeface="+mn-ea"/>
            </a:endParaRPr>
          </a:p>
        </p:txBody>
      </p:sp>
      <p:sp>
        <p:nvSpPr>
          <p:cNvPr id="60" name="직사각형 59">
            <a:extLst>
              <a:ext uri="{FF2B5EF4-FFF2-40B4-BE49-F238E27FC236}">
                <a16:creationId xmlns:a16="http://schemas.microsoft.com/office/drawing/2014/main" id="{32437B88-AD56-41AF-897E-270D6CDE7C40}"/>
              </a:ext>
            </a:extLst>
          </p:cNvPr>
          <p:cNvSpPr/>
          <p:nvPr/>
        </p:nvSpPr>
        <p:spPr>
          <a:xfrm>
            <a:off x="6645299" y="2199063"/>
            <a:ext cx="2327251" cy="1015663"/>
          </a:xfrm>
          <a:prstGeom prst="rect">
            <a:avLst/>
          </a:prstGeom>
        </p:spPr>
        <p:txBody>
          <a:bodyPr wrap="square">
            <a:spAutoFit/>
          </a:bodyPr>
          <a:lstStyle/>
          <a:p>
            <a:pPr marL="285750" indent="-285750">
              <a:buFontTx/>
              <a:buChar char="-"/>
            </a:pPr>
            <a:r>
              <a:rPr lang="en-US" altLang="ko-KR" sz="1200" dirty="0">
                <a:latin typeface="+mn-ea"/>
                <a:cs typeface="Arial" panose="020B0604020202020204" pitchFamily="34" charset="0"/>
              </a:rPr>
              <a:t>QC &amp; trimming: </a:t>
            </a:r>
            <a:r>
              <a:rPr lang="en-US" altLang="ko-KR" sz="1200" dirty="0" err="1">
                <a:latin typeface="+mn-ea"/>
                <a:cs typeface="Arial" panose="020B0604020202020204" pitchFamily="34" charset="0"/>
              </a:rPr>
              <a:t>FastQC</a:t>
            </a:r>
            <a:r>
              <a:rPr lang="en-US" altLang="ko-KR" sz="1200" dirty="0">
                <a:latin typeface="+mn-ea"/>
                <a:cs typeface="Arial" panose="020B0604020202020204" pitchFamily="34" charset="0"/>
              </a:rPr>
              <a:t>, </a:t>
            </a:r>
            <a:r>
              <a:rPr lang="en-US" altLang="ko-KR" sz="1200" dirty="0" err="1">
                <a:latin typeface="+mn-ea"/>
                <a:cs typeface="Arial" panose="020B0604020202020204" pitchFamily="34" charset="0"/>
              </a:rPr>
              <a:t>Trimmomatic</a:t>
            </a:r>
            <a:endParaRPr lang="en-US" altLang="ko-KR" sz="1200" dirty="0">
              <a:latin typeface="+mn-ea"/>
              <a:cs typeface="Arial" panose="020B0604020202020204" pitchFamily="34" charset="0"/>
            </a:endParaRPr>
          </a:p>
          <a:p>
            <a:pPr marL="285750" indent="-285750">
              <a:buFontTx/>
              <a:buChar char="-"/>
            </a:pPr>
            <a:r>
              <a:rPr lang="en-US" altLang="ko-KR" sz="1200" dirty="0">
                <a:latin typeface="+mn-ea"/>
                <a:cs typeface="Arial" panose="020B0604020202020204" pitchFamily="34" charset="0"/>
              </a:rPr>
              <a:t>Read mapping: bowtie, BWA, STAR</a:t>
            </a:r>
          </a:p>
          <a:p>
            <a:pPr marL="285750" indent="-285750">
              <a:buFontTx/>
              <a:buChar char="-"/>
            </a:pPr>
            <a:r>
              <a:rPr lang="en-US" altLang="ko-KR" sz="1200" dirty="0" smtClean="0">
                <a:latin typeface="+mn-ea"/>
                <a:cs typeface="Arial" panose="020B0604020202020204" pitchFamily="34" charset="0"/>
              </a:rPr>
              <a:t>Variant </a:t>
            </a:r>
            <a:r>
              <a:rPr lang="en-US" altLang="ko-KR" sz="1200" dirty="0">
                <a:latin typeface="+mn-ea"/>
                <a:cs typeface="Arial" panose="020B0604020202020204" pitchFamily="34" charset="0"/>
              </a:rPr>
              <a:t>calling: GATK</a:t>
            </a:r>
          </a:p>
        </p:txBody>
      </p:sp>
      <p:sp>
        <p:nvSpPr>
          <p:cNvPr id="61" name="사각형: 둥근 모서리 60">
            <a:extLst>
              <a:ext uri="{FF2B5EF4-FFF2-40B4-BE49-F238E27FC236}">
                <a16:creationId xmlns:a16="http://schemas.microsoft.com/office/drawing/2014/main" id="{3217BCFC-37CB-43F4-B7C6-C3A52038E653}"/>
              </a:ext>
            </a:extLst>
          </p:cNvPr>
          <p:cNvSpPr/>
          <p:nvPr/>
        </p:nvSpPr>
        <p:spPr>
          <a:xfrm>
            <a:off x="4476496" y="3237650"/>
            <a:ext cx="2128119" cy="276999"/>
          </a:xfrm>
          <a:prstGeom prst="roundRect">
            <a:avLst>
              <a:gd name="adj" fmla="val 254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altLang="ko-KR" sz="1400" b="1" dirty="0">
                <a:solidFill>
                  <a:srgbClr val="135D95"/>
                </a:solidFill>
                <a:latin typeface="+mn-ea"/>
              </a:rPr>
              <a:t>Genome</a:t>
            </a:r>
            <a:r>
              <a:rPr lang="ko-KR" altLang="en-US" sz="1400" b="1" dirty="0">
                <a:solidFill>
                  <a:srgbClr val="135D95"/>
                </a:solidFill>
                <a:latin typeface="+mn-ea"/>
              </a:rPr>
              <a:t> </a:t>
            </a:r>
            <a:r>
              <a:rPr lang="en-US" altLang="ko-KR" sz="1400" b="1" dirty="0" smtClean="0">
                <a:solidFill>
                  <a:srgbClr val="135D95"/>
                </a:solidFill>
                <a:latin typeface="+mn-ea"/>
              </a:rPr>
              <a:t>data </a:t>
            </a:r>
            <a:r>
              <a:rPr lang="ko-KR" altLang="en-US" sz="1400" b="1" dirty="0" smtClean="0">
                <a:solidFill>
                  <a:srgbClr val="135D95"/>
                </a:solidFill>
                <a:latin typeface="+mn-ea"/>
              </a:rPr>
              <a:t>분석</a:t>
            </a:r>
            <a:endParaRPr lang="ko-KR" altLang="en-US" sz="1400" dirty="0">
              <a:solidFill>
                <a:srgbClr val="135D95"/>
              </a:solidFill>
              <a:latin typeface="+mn-ea"/>
            </a:endParaRPr>
          </a:p>
        </p:txBody>
      </p:sp>
      <p:sp>
        <p:nvSpPr>
          <p:cNvPr id="62" name="직사각형 61">
            <a:extLst>
              <a:ext uri="{FF2B5EF4-FFF2-40B4-BE49-F238E27FC236}">
                <a16:creationId xmlns:a16="http://schemas.microsoft.com/office/drawing/2014/main" id="{713D451C-30BF-4C95-B896-48160F809568}"/>
              </a:ext>
            </a:extLst>
          </p:cNvPr>
          <p:cNvSpPr/>
          <p:nvPr/>
        </p:nvSpPr>
        <p:spPr>
          <a:xfrm>
            <a:off x="4436390" y="3522123"/>
            <a:ext cx="2168225" cy="1015663"/>
          </a:xfrm>
          <a:prstGeom prst="rect">
            <a:avLst/>
          </a:prstGeom>
        </p:spPr>
        <p:txBody>
          <a:bodyPr wrap="square">
            <a:spAutoFit/>
          </a:bodyPr>
          <a:lstStyle/>
          <a:p>
            <a:pPr marL="285750" indent="-285750">
              <a:buFontTx/>
              <a:buChar char="-"/>
            </a:pPr>
            <a:r>
              <a:rPr lang="ko-KR" altLang="en-US" sz="1200" dirty="0">
                <a:latin typeface="+mn-ea"/>
                <a:cs typeface="Arial" panose="020B0604020202020204" pitchFamily="34" charset="0"/>
              </a:rPr>
              <a:t>유전체 정렬</a:t>
            </a:r>
            <a:r>
              <a:rPr lang="en-US" altLang="ko-KR" sz="1200" dirty="0">
                <a:latin typeface="+mn-ea"/>
                <a:cs typeface="Arial" panose="020B0604020202020204" pitchFamily="34" charset="0"/>
              </a:rPr>
              <a:t>: minimap2, cactus</a:t>
            </a:r>
          </a:p>
          <a:p>
            <a:pPr marL="285750" indent="-285750">
              <a:buFontTx/>
              <a:buChar char="-"/>
            </a:pPr>
            <a:r>
              <a:rPr lang="ko-KR" altLang="en-US" sz="1200" dirty="0">
                <a:latin typeface="+mn-ea"/>
                <a:cs typeface="Arial" panose="020B0604020202020204" pitchFamily="34" charset="0"/>
              </a:rPr>
              <a:t>유전체 주석</a:t>
            </a:r>
            <a:r>
              <a:rPr lang="en-US" altLang="ko-KR" sz="1200" dirty="0">
                <a:latin typeface="+mn-ea"/>
                <a:cs typeface="Arial" panose="020B0604020202020204" pitchFamily="34" charset="0"/>
              </a:rPr>
              <a:t>: CAT (Comparative-Annotation-Toolkit)</a:t>
            </a:r>
          </a:p>
        </p:txBody>
      </p:sp>
      <p:sp>
        <p:nvSpPr>
          <p:cNvPr id="63" name="사각형: 둥근 모서리 62">
            <a:extLst>
              <a:ext uri="{FF2B5EF4-FFF2-40B4-BE49-F238E27FC236}">
                <a16:creationId xmlns:a16="http://schemas.microsoft.com/office/drawing/2014/main" id="{F2AAF23C-CE62-4742-8EB3-EF9B219E268C}"/>
              </a:ext>
            </a:extLst>
          </p:cNvPr>
          <p:cNvSpPr/>
          <p:nvPr/>
        </p:nvSpPr>
        <p:spPr>
          <a:xfrm>
            <a:off x="6710792" y="3225331"/>
            <a:ext cx="1972049" cy="276999"/>
          </a:xfrm>
          <a:prstGeom prst="roundRect">
            <a:avLst>
              <a:gd name="adj" fmla="val 2547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b="1" dirty="0" smtClean="0">
                <a:solidFill>
                  <a:srgbClr val="135D95"/>
                </a:solidFill>
                <a:latin typeface="+mn-ea"/>
              </a:rPr>
              <a:t>계통 및 진화 분석 </a:t>
            </a:r>
            <a:endParaRPr lang="ko-KR" altLang="en-US" sz="1400" dirty="0">
              <a:solidFill>
                <a:srgbClr val="135D95"/>
              </a:solidFill>
              <a:latin typeface="+mn-ea"/>
            </a:endParaRPr>
          </a:p>
        </p:txBody>
      </p:sp>
      <p:sp>
        <p:nvSpPr>
          <p:cNvPr id="64" name="직사각형 63">
            <a:extLst>
              <a:ext uri="{FF2B5EF4-FFF2-40B4-BE49-F238E27FC236}">
                <a16:creationId xmlns:a16="http://schemas.microsoft.com/office/drawing/2014/main" id="{F1FB2890-E53F-46F5-B331-8D49C1F66D25}"/>
              </a:ext>
            </a:extLst>
          </p:cNvPr>
          <p:cNvSpPr/>
          <p:nvPr/>
        </p:nvSpPr>
        <p:spPr>
          <a:xfrm>
            <a:off x="6645299" y="3576968"/>
            <a:ext cx="1972049" cy="830997"/>
          </a:xfrm>
          <a:prstGeom prst="rect">
            <a:avLst/>
          </a:prstGeom>
        </p:spPr>
        <p:txBody>
          <a:bodyPr wrap="square">
            <a:spAutoFit/>
          </a:bodyPr>
          <a:lstStyle/>
          <a:p>
            <a:pPr marL="285750" indent="-285750">
              <a:buFontTx/>
              <a:buChar char="-"/>
            </a:pPr>
            <a:r>
              <a:rPr lang="ko-KR" altLang="en-US" sz="1200" dirty="0">
                <a:latin typeface="+mn-ea"/>
                <a:cs typeface="Arial" panose="020B0604020202020204" pitchFamily="34" charset="0"/>
              </a:rPr>
              <a:t>계통수 작성</a:t>
            </a:r>
            <a:r>
              <a:rPr lang="en-US" altLang="ko-KR" sz="1200" dirty="0">
                <a:latin typeface="+mn-ea"/>
                <a:cs typeface="Arial" panose="020B0604020202020204" pitchFamily="34" charset="0"/>
              </a:rPr>
              <a:t>: </a:t>
            </a:r>
            <a:r>
              <a:rPr lang="en-US" altLang="ko-KR" sz="1200" dirty="0" err="1">
                <a:latin typeface="+mn-ea"/>
                <a:cs typeface="Arial" panose="020B0604020202020204" pitchFamily="34" charset="0"/>
              </a:rPr>
              <a:t>RAxML</a:t>
            </a:r>
            <a:endParaRPr lang="en-US" altLang="ko-KR" sz="1200" dirty="0">
              <a:latin typeface="+mn-ea"/>
              <a:cs typeface="Arial" panose="020B0604020202020204" pitchFamily="34" charset="0"/>
            </a:endParaRPr>
          </a:p>
          <a:p>
            <a:pPr marL="285750" indent="-285750">
              <a:buFontTx/>
              <a:buChar char="-"/>
            </a:pPr>
            <a:r>
              <a:rPr lang="ko-KR" altLang="en-US" sz="1200" dirty="0">
                <a:latin typeface="+mn-ea"/>
                <a:cs typeface="Arial" panose="020B0604020202020204" pitchFamily="34" charset="0"/>
              </a:rPr>
              <a:t>양성선택진화변이 발굴 분석</a:t>
            </a:r>
            <a:r>
              <a:rPr lang="en-US" altLang="ko-KR" sz="1200" dirty="0">
                <a:latin typeface="+mn-ea"/>
                <a:cs typeface="Arial" panose="020B0604020202020204" pitchFamily="34" charset="0"/>
              </a:rPr>
              <a:t>: </a:t>
            </a:r>
            <a:r>
              <a:rPr lang="en-US" altLang="ko-KR" sz="1200" dirty="0" err="1">
                <a:latin typeface="+mn-ea"/>
                <a:cs typeface="Arial" panose="020B0604020202020204" pitchFamily="34" charset="0"/>
              </a:rPr>
              <a:t>CodeML</a:t>
            </a:r>
            <a:endParaRPr lang="en-US" altLang="ko-KR" sz="1200" dirty="0">
              <a:latin typeface="+mn-ea"/>
              <a:cs typeface="Arial" panose="020B0604020202020204" pitchFamily="34" charset="0"/>
            </a:endParaRPr>
          </a:p>
          <a:p>
            <a:pPr marL="285750" indent="-285750">
              <a:buFontTx/>
              <a:buChar char="-"/>
            </a:pPr>
            <a:r>
              <a:rPr lang="ko-KR" altLang="en-US" sz="1200" dirty="0">
                <a:latin typeface="+mn-ea"/>
                <a:cs typeface="Arial" panose="020B0604020202020204" pitchFamily="34" charset="0"/>
              </a:rPr>
              <a:t>유전자군 분석</a:t>
            </a:r>
            <a:r>
              <a:rPr lang="en-US" altLang="ko-KR" sz="1200" dirty="0">
                <a:latin typeface="+mn-ea"/>
                <a:cs typeface="Arial" panose="020B0604020202020204" pitchFamily="34" charset="0"/>
              </a:rPr>
              <a:t>: CAFE</a:t>
            </a:r>
          </a:p>
        </p:txBody>
      </p:sp>
      <p:sp>
        <p:nvSpPr>
          <p:cNvPr id="65" name="사각형: 둥근 모서리 64">
            <a:extLst>
              <a:ext uri="{FF2B5EF4-FFF2-40B4-BE49-F238E27FC236}">
                <a16:creationId xmlns:a16="http://schemas.microsoft.com/office/drawing/2014/main" id="{E584611E-1AB1-43BD-8548-AB571AA2AD42}"/>
              </a:ext>
            </a:extLst>
          </p:cNvPr>
          <p:cNvSpPr/>
          <p:nvPr/>
        </p:nvSpPr>
        <p:spPr>
          <a:xfrm>
            <a:off x="4520436" y="1626008"/>
            <a:ext cx="4343147" cy="276999"/>
          </a:xfrm>
          <a:prstGeom prst="roundRect">
            <a:avLst>
              <a:gd name="adj" fmla="val 2547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atin typeface="+mn-ea"/>
              </a:rPr>
              <a:t>생물정보 프로그램 활용 역량</a:t>
            </a:r>
          </a:p>
        </p:txBody>
      </p:sp>
      <p:sp>
        <p:nvSpPr>
          <p:cNvPr id="69" name="사각형: 둥근 모서리 68">
            <a:extLst>
              <a:ext uri="{FF2B5EF4-FFF2-40B4-BE49-F238E27FC236}">
                <a16:creationId xmlns:a16="http://schemas.microsoft.com/office/drawing/2014/main" id="{F8DA5189-88DB-4582-A3E2-CE5E524FDBDD}"/>
              </a:ext>
            </a:extLst>
          </p:cNvPr>
          <p:cNvSpPr/>
          <p:nvPr/>
        </p:nvSpPr>
        <p:spPr>
          <a:xfrm>
            <a:off x="4586897" y="4568184"/>
            <a:ext cx="4092261" cy="276999"/>
          </a:xfrm>
          <a:prstGeom prst="roundRect">
            <a:avLst>
              <a:gd name="adj" fmla="val 2547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a:latin typeface="+mn-ea"/>
              </a:rPr>
              <a:t>분석 경험 파일 </a:t>
            </a:r>
            <a:r>
              <a:rPr lang="ko-KR" altLang="en-US" sz="1400" b="1" dirty="0" smtClean="0">
                <a:latin typeface="+mn-ea"/>
              </a:rPr>
              <a:t>형식</a:t>
            </a:r>
            <a:endParaRPr lang="ko-KR" altLang="en-US" sz="1400" b="1" dirty="0">
              <a:latin typeface="+mn-ea"/>
            </a:endParaRPr>
          </a:p>
        </p:txBody>
      </p:sp>
      <p:sp>
        <p:nvSpPr>
          <p:cNvPr id="71" name="TextBox 70">
            <a:extLst>
              <a:ext uri="{FF2B5EF4-FFF2-40B4-BE49-F238E27FC236}">
                <a16:creationId xmlns:a16="http://schemas.microsoft.com/office/drawing/2014/main" id="{F86AC85B-E445-4589-851D-4D3A5CCAD00E}"/>
              </a:ext>
            </a:extLst>
          </p:cNvPr>
          <p:cNvSpPr txBox="1"/>
          <p:nvPr/>
        </p:nvSpPr>
        <p:spPr>
          <a:xfrm>
            <a:off x="4476496" y="4827795"/>
            <a:ext cx="3950918" cy="1569660"/>
          </a:xfrm>
          <a:prstGeom prst="rect">
            <a:avLst/>
          </a:prstGeom>
          <a:noFill/>
        </p:spPr>
        <p:txBody>
          <a:bodyPr wrap="square">
            <a:spAutoFit/>
          </a:bodyPr>
          <a:lstStyle/>
          <a:p>
            <a:r>
              <a:rPr lang="en-US" altLang="ko-KR" sz="1200" dirty="0" smtClean="0">
                <a:latin typeface="+mn-ea"/>
                <a:cs typeface="Arial" panose="020B0604020202020204" pitchFamily="34" charset="0"/>
              </a:rPr>
              <a:t>Sequence (FASTA</a:t>
            </a:r>
            <a:r>
              <a:rPr lang="en-US" altLang="ko-KR" sz="1200" dirty="0" smtClean="0">
                <a:latin typeface="+mn-ea"/>
                <a:cs typeface="Arial" panose="020B0604020202020204" pitchFamily="34" charset="0"/>
              </a:rPr>
              <a:t>, </a:t>
            </a:r>
            <a:r>
              <a:rPr lang="en-US" altLang="ko-KR" sz="1200" dirty="0" smtClean="0">
                <a:latin typeface="+mn-ea"/>
                <a:cs typeface="Arial" panose="020B0604020202020204" pitchFamily="34" charset="0"/>
              </a:rPr>
              <a:t>FASTQ</a:t>
            </a:r>
            <a:r>
              <a:rPr lang="en-US" altLang="ko-KR" sz="1200" dirty="0" smtClean="0">
                <a:latin typeface="+mn-ea"/>
                <a:cs typeface="Arial" panose="020B0604020202020204" pitchFamily="34" charset="0"/>
              </a:rPr>
              <a:t>)</a:t>
            </a:r>
            <a:endParaRPr lang="en-US" altLang="ko-KR" sz="1200" dirty="0">
              <a:latin typeface="+mn-ea"/>
              <a:cs typeface="Arial" panose="020B0604020202020204" pitchFamily="34" charset="0"/>
            </a:endParaRPr>
          </a:p>
          <a:p>
            <a:r>
              <a:rPr lang="en-US" altLang="ko-KR" sz="1200" dirty="0" smtClean="0">
                <a:latin typeface="+mn-ea"/>
                <a:cs typeface="Arial" panose="020B0604020202020204" pitchFamily="34" charset="0"/>
              </a:rPr>
              <a:t>Sequence Alignment/Map (SAM, BAM, PSL, </a:t>
            </a:r>
            <a:r>
              <a:rPr lang="en-US" altLang="ko-KR" sz="1200" dirty="0">
                <a:latin typeface="+mn-ea"/>
                <a:cs typeface="Arial" panose="020B0604020202020204" pitchFamily="34" charset="0"/>
              </a:rPr>
              <a:t>PILEUP</a:t>
            </a:r>
            <a:r>
              <a:rPr lang="en-US" altLang="ko-KR" sz="1200" dirty="0" smtClean="0">
                <a:latin typeface="+mn-ea"/>
                <a:cs typeface="Arial" panose="020B0604020202020204" pitchFamily="34" charset="0"/>
              </a:rPr>
              <a:t>)</a:t>
            </a:r>
            <a:endParaRPr lang="en-US" altLang="ko-KR" sz="1200" dirty="0">
              <a:latin typeface="+mn-ea"/>
              <a:cs typeface="Arial" panose="020B0604020202020204" pitchFamily="34" charset="0"/>
            </a:endParaRPr>
          </a:p>
          <a:p>
            <a:r>
              <a:rPr lang="en-US" altLang="ko-KR" sz="1200" dirty="0">
                <a:latin typeface="+mn-ea"/>
                <a:cs typeface="Arial" panose="020B0604020202020204" pitchFamily="34" charset="0"/>
              </a:rPr>
              <a:t>Browser Extensible </a:t>
            </a:r>
            <a:r>
              <a:rPr lang="en-US" altLang="ko-KR" sz="1200" dirty="0" smtClean="0">
                <a:latin typeface="+mn-ea"/>
                <a:cs typeface="Arial" panose="020B0604020202020204" pitchFamily="34" charset="0"/>
              </a:rPr>
              <a:t>Data (BED)</a:t>
            </a:r>
            <a:endParaRPr lang="en-US" altLang="ko-KR" sz="1200" dirty="0">
              <a:latin typeface="+mn-ea"/>
              <a:cs typeface="Arial" panose="020B0604020202020204" pitchFamily="34" charset="0"/>
            </a:endParaRPr>
          </a:p>
          <a:p>
            <a:r>
              <a:rPr lang="en-US" altLang="ko-KR" sz="1200" dirty="0">
                <a:latin typeface="+mn-ea"/>
                <a:cs typeface="Arial" panose="020B0604020202020204" pitchFamily="34" charset="0"/>
              </a:rPr>
              <a:t>General </a:t>
            </a:r>
            <a:r>
              <a:rPr lang="en-US" altLang="ko-KR" sz="1200" dirty="0" smtClean="0">
                <a:latin typeface="+mn-ea"/>
                <a:cs typeface="Arial" panose="020B0604020202020204" pitchFamily="34" charset="0"/>
              </a:rPr>
              <a:t>Feature Format (GFF3)</a:t>
            </a:r>
            <a:r>
              <a:rPr lang="en-US" altLang="ko-KR" sz="1200" dirty="0">
                <a:latin typeface="+mn-ea"/>
                <a:cs typeface="Arial" panose="020B0604020202020204" pitchFamily="34" charset="0"/>
              </a:rPr>
              <a:t/>
            </a:r>
            <a:br>
              <a:rPr lang="en-US" altLang="ko-KR" sz="1200" dirty="0">
                <a:latin typeface="+mn-ea"/>
                <a:cs typeface="Arial" panose="020B0604020202020204" pitchFamily="34" charset="0"/>
              </a:rPr>
            </a:br>
            <a:r>
              <a:rPr lang="en-US" altLang="ko-KR" sz="1200" dirty="0" smtClean="0">
                <a:latin typeface="+mn-ea"/>
                <a:cs typeface="Arial" panose="020B0604020202020204" pitchFamily="34" charset="0"/>
              </a:rPr>
              <a:t>Variant Call Format (VCF)</a:t>
            </a:r>
          </a:p>
          <a:p>
            <a:r>
              <a:rPr lang="en-US" altLang="ko-KR" sz="1200" dirty="0" smtClean="0">
                <a:latin typeface="+mn-ea"/>
                <a:cs typeface="Arial" panose="020B0604020202020204" pitchFamily="34" charset="0"/>
              </a:rPr>
              <a:t>SQL database (SQL)</a:t>
            </a:r>
          </a:p>
          <a:p>
            <a:r>
              <a:rPr lang="en-US" altLang="ko-KR" sz="1200" dirty="0" err="1" smtClean="0">
                <a:latin typeface="+mn-ea"/>
                <a:cs typeface="Arial" panose="020B0604020202020204" pitchFamily="34" charset="0"/>
              </a:rPr>
              <a:t>Newick</a:t>
            </a:r>
            <a:r>
              <a:rPr lang="en-US" altLang="ko-KR" sz="1200" dirty="0" smtClean="0">
                <a:latin typeface="+mn-ea"/>
                <a:cs typeface="Arial" panose="020B0604020202020204" pitchFamily="34" charset="0"/>
              </a:rPr>
              <a:t> format (</a:t>
            </a:r>
            <a:r>
              <a:rPr lang="en-US" altLang="ko-KR" sz="1200" dirty="0" err="1" smtClean="0">
                <a:latin typeface="+mn-ea"/>
                <a:cs typeface="Arial" panose="020B0604020202020204" pitchFamily="34" charset="0"/>
              </a:rPr>
              <a:t>nwk</a:t>
            </a:r>
            <a:r>
              <a:rPr lang="en-US" altLang="ko-KR" sz="1200" dirty="0" smtClean="0">
                <a:latin typeface="+mn-ea"/>
                <a:cs typeface="Arial" panose="020B0604020202020204" pitchFamily="34" charset="0"/>
              </a:rPr>
              <a:t>)</a:t>
            </a:r>
          </a:p>
          <a:p>
            <a:r>
              <a:rPr lang="en-US" altLang="ko-KR" sz="1200" dirty="0" smtClean="0">
                <a:latin typeface="+mn-ea"/>
                <a:cs typeface="Arial" panose="020B0604020202020204" pitchFamily="34" charset="0"/>
              </a:rPr>
              <a:t>Hierarchical/Multiple </a:t>
            </a:r>
            <a:r>
              <a:rPr lang="en-US" altLang="ko-KR" sz="1200" dirty="0">
                <a:latin typeface="+mn-ea"/>
                <a:cs typeface="Arial" panose="020B0604020202020204" pitchFamily="34" charset="0"/>
              </a:rPr>
              <a:t>Alignment </a:t>
            </a:r>
            <a:r>
              <a:rPr lang="en-US" altLang="ko-KR" sz="1200" dirty="0" smtClean="0">
                <a:latin typeface="+mn-ea"/>
                <a:cs typeface="Arial" panose="020B0604020202020204" pitchFamily="34" charset="0"/>
              </a:rPr>
              <a:t>Format (HAL, MAF)</a:t>
            </a:r>
          </a:p>
        </p:txBody>
      </p:sp>
      <p:sp>
        <p:nvSpPr>
          <p:cNvPr id="72" name="TextBox 71">
            <a:extLst>
              <a:ext uri="{FF2B5EF4-FFF2-40B4-BE49-F238E27FC236}">
                <a16:creationId xmlns:a16="http://schemas.microsoft.com/office/drawing/2014/main" id="{CBCA10B0-75DB-412B-8A9E-848C0BCC21DE}"/>
              </a:ext>
            </a:extLst>
          </p:cNvPr>
          <p:cNvSpPr txBox="1"/>
          <p:nvPr/>
        </p:nvSpPr>
        <p:spPr>
          <a:xfrm>
            <a:off x="164010" y="4604092"/>
            <a:ext cx="2613746" cy="338554"/>
          </a:xfrm>
          <a:prstGeom prst="rect">
            <a:avLst/>
          </a:prstGeom>
          <a:noFill/>
        </p:spPr>
        <p:txBody>
          <a:bodyPr wrap="square">
            <a:spAutoFit/>
          </a:bodyPr>
          <a:lstStyle/>
          <a:p>
            <a:pPr marL="285750" indent="-285750">
              <a:buFont typeface="Wingdings" panose="05000000000000000000" pitchFamily="2" charset="2"/>
              <a:buChar char="§"/>
            </a:pPr>
            <a:r>
              <a:rPr lang="ko-KR" altLang="en-US" sz="1600" b="1" spc="-150" dirty="0">
                <a:solidFill>
                  <a:srgbClr val="00B0F0"/>
                </a:solidFill>
                <a:latin typeface="+mn-ea"/>
              </a:rPr>
              <a:t>생물정보학을 위한 </a:t>
            </a:r>
            <a:r>
              <a:rPr lang="en-US" altLang="ko-KR" sz="1600" b="1" spc="-150" dirty="0">
                <a:solidFill>
                  <a:srgbClr val="00B0F0"/>
                </a:solidFill>
                <a:latin typeface="+mn-ea"/>
              </a:rPr>
              <a:t>IT </a:t>
            </a:r>
            <a:r>
              <a:rPr lang="ko-KR" altLang="en-US" sz="1600" b="1" spc="-150" dirty="0">
                <a:solidFill>
                  <a:srgbClr val="00B0F0"/>
                </a:solidFill>
                <a:latin typeface="+mn-ea"/>
              </a:rPr>
              <a:t>기초</a:t>
            </a:r>
            <a:endParaRPr lang="ko-KR" altLang="en-US" sz="1600" spc="-150" dirty="0">
              <a:solidFill>
                <a:srgbClr val="00B0F0"/>
              </a:solidFill>
              <a:latin typeface="+mn-ea"/>
            </a:endParaRPr>
          </a:p>
        </p:txBody>
      </p:sp>
      <p:sp>
        <p:nvSpPr>
          <p:cNvPr id="73" name="TextBox 72">
            <a:extLst>
              <a:ext uri="{FF2B5EF4-FFF2-40B4-BE49-F238E27FC236}">
                <a16:creationId xmlns:a16="http://schemas.microsoft.com/office/drawing/2014/main" id="{F9BEA16E-68C8-445C-A2EC-9CF24C82C85B}"/>
              </a:ext>
            </a:extLst>
          </p:cNvPr>
          <p:cNvSpPr txBox="1"/>
          <p:nvPr/>
        </p:nvSpPr>
        <p:spPr>
          <a:xfrm>
            <a:off x="161349" y="4873057"/>
            <a:ext cx="3972673" cy="646331"/>
          </a:xfrm>
          <a:prstGeom prst="rect">
            <a:avLst/>
          </a:prstGeom>
          <a:noFill/>
        </p:spPr>
        <p:txBody>
          <a:bodyPr wrap="square">
            <a:spAutoFit/>
          </a:bodyPr>
          <a:lstStyle/>
          <a:p>
            <a:pPr marL="285750" indent="-285750">
              <a:buFontTx/>
              <a:buChar char="-"/>
            </a:pPr>
            <a:r>
              <a:rPr lang="en-US" altLang="ko-KR" sz="1200" dirty="0">
                <a:latin typeface="+mn-ea"/>
                <a:cs typeface="Arial" panose="020B0604020202020204" pitchFamily="34" charset="0"/>
              </a:rPr>
              <a:t>Linux </a:t>
            </a:r>
            <a:r>
              <a:rPr lang="ko-KR" altLang="en-US" sz="1200" dirty="0">
                <a:latin typeface="+mn-ea"/>
                <a:cs typeface="Arial" panose="020B0604020202020204" pitchFamily="34" charset="0"/>
              </a:rPr>
              <a:t>환경에서의 명령어 사용법 </a:t>
            </a:r>
            <a:r>
              <a:rPr lang="en-US" altLang="ko-KR" sz="1200" dirty="0">
                <a:latin typeface="+mn-ea"/>
                <a:cs typeface="Arial" panose="020B0604020202020204" pitchFamily="34" charset="0"/>
              </a:rPr>
              <a:t>(awk, grep, pipe…)</a:t>
            </a:r>
          </a:p>
          <a:p>
            <a:pPr marL="285750" indent="-285750">
              <a:buFontTx/>
              <a:buChar char="-"/>
            </a:pPr>
            <a:r>
              <a:rPr lang="ko-KR" altLang="en-US" sz="1200" dirty="0">
                <a:latin typeface="+mn-ea"/>
                <a:cs typeface="Arial" panose="020B0604020202020204" pitchFamily="34" charset="0"/>
              </a:rPr>
              <a:t>정규표현식 활용법</a:t>
            </a:r>
          </a:p>
          <a:p>
            <a:pPr marL="285750" indent="-285750">
              <a:buFontTx/>
              <a:buChar char="-"/>
            </a:pPr>
            <a:r>
              <a:rPr lang="en-US" altLang="ko-KR" sz="1200" dirty="0">
                <a:latin typeface="+mn-ea"/>
                <a:cs typeface="Arial" panose="020B0604020202020204" pitchFamily="34" charset="0"/>
              </a:rPr>
              <a:t>Classification, regression, and clustering</a:t>
            </a:r>
          </a:p>
        </p:txBody>
      </p:sp>
      <p:sp>
        <p:nvSpPr>
          <p:cNvPr id="74" name="TextBox 73">
            <a:extLst>
              <a:ext uri="{FF2B5EF4-FFF2-40B4-BE49-F238E27FC236}">
                <a16:creationId xmlns:a16="http://schemas.microsoft.com/office/drawing/2014/main" id="{04C042CC-4922-4B2E-A008-80A52011C2F4}"/>
              </a:ext>
            </a:extLst>
          </p:cNvPr>
          <p:cNvSpPr txBox="1"/>
          <p:nvPr/>
        </p:nvSpPr>
        <p:spPr>
          <a:xfrm>
            <a:off x="174546" y="5589627"/>
            <a:ext cx="2613746" cy="338554"/>
          </a:xfrm>
          <a:prstGeom prst="rect">
            <a:avLst/>
          </a:prstGeom>
          <a:noFill/>
        </p:spPr>
        <p:txBody>
          <a:bodyPr wrap="square">
            <a:spAutoFit/>
          </a:bodyPr>
          <a:lstStyle/>
          <a:p>
            <a:pPr marL="285750" indent="-285750">
              <a:buFont typeface="Wingdings" panose="05000000000000000000" pitchFamily="2" charset="2"/>
              <a:buChar char="§"/>
            </a:pPr>
            <a:r>
              <a:rPr lang="ko-KR" altLang="en-US" sz="1600" b="1" spc="-150" dirty="0" err="1">
                <a:solidFill>
                  <a:schemeClr val="tx2">
                    <a:lumMod val="75000"/>
                  </a:schemeClr>
                </a:solidFill>
                <a:latin typeface="+mn-ea"/>
              </a:rPr>
              <a:t>소셜컴퓨팅</a:t>
            </a:r>
            <a:endParaRPr lang="ko-KR" altLang="en-US" sz="1600" b="1" spc="-150" dirty="0">
              <a:solidFill>
                <a:schemeClr val="tx2">
                  <a:lumMod val="75000"/>
                </a:schemeClr>
              </a:solidFill>
              <a:latin typeface="+mn-ea"/>
            </a:endParaRPr>
          </a:p>
        </p:txBody>
      </p:sp>
      <p:sp>
        <p:nvSpPr>
          <p:cNvPr id="75" name="TextBox 74">
            <a:extLst>
              <a:ext uri="{FF2B5EF4-FFF2-40B4-BE49-F238E27FC236}">
                <a16:creationId xmlns:a16="http://schemas.microsoft.com/office/drawing/2014/main" id="{04C9CF6B-38B4-47FA-9528-B74BE0CDD447}"/>
              </a:ext>
            </a:extLst>
          </p:cNvPr>
          <p:cNvSpPr txBox="1"/>
          <p:nvPr/>
        </p:nvSpPr>
        <p:spPr>
          <a:xfrm>
            <a:off x="171885" y="5899254"/>
            <a:ext cx="3145669" cy="461665"/>
          </a:xfrm>
          <a:prstGeom prst="rect">
            <a:avLst/>
          </a:prstGeom>
          <a:noFill/>
        </p:spPr>
        <p:txBody>
          <a:bodyPr wrap="square">
            <a:spAutoFit/>
          </a:bodyPr>
          <a:lstStyle/>
          <a:p>
            <a:pPr marL="285750" indent="-285750">
              <a:buFontTx/>
              <a:buChar char="-"/>
            </a:pPr>
            <a:r>
              <a:rPr lang="en-US" altLang="ko-KR" sz="1200" dirty="0">
                <a:latin typeface="+mn-ea"/>
                <a:cs typeface="Arial" panose="020B0604020202020204" pitchFamily="34" charset="0"/>
              </a:rPr>
              <a:t>Python </a:t>
            </a:r>
            <a:r>
              <a:rPr lang="ko-KR" altLang="en-US" sz="1200" dirty="0">
                <a:latin typeface="+mn-ea"/>
                <a:cs typeface="Arial" panose="020B0604020202020204" pitchFamily="34" charset="0"/>
              </a:rPr>
              <a:t>프로그래밍 위주 실습</a:t>
            </a:r>
          </a:p>
          <a:p>
            <a:pPr marL="285750" indent="-285750">
              <a:buFontTx/>
              <a:buChar char="-"/>
            </a:pPr>
            <a:r>
              <a:rPr lang="ko-KR" altLang="en-US" sz="1200" dirty="0">
                <a:latin typeface="+mn-ea"/>
                <a:cs typeface="Arial" panose="020B0604020202020204" pitchFamily="34" charset="0"/>
              </a:rPr>
              <a:t>네트워크 분석 </a:t>
            </a:r>
            <a:r>
              <a:rPr lang="en-US" altLang="ko-KR" sz="1200" dirty="0">
                <a:latin typeface="+mn-ea"/>
                <a:cs typeface="Arial" panose="020B0604020202020204" pitchFamily="34" charset="0"/>
              </a:rPr>
              <a:t>(</a:t>
            </a:r>
            <a:r>
              <a:rPr lang="en-US" altLang="ko-KR" sz="1200" dirty="0" err="1">
                <a:latin typeface="+mn-ea"/>
                <a:cs typeface="Arial" panose="020B0604020202020204" pitchFamily="34" charset="0"/>
              </a:rPr>
              <a:t>networkx</a:t>
            </a:r>
            <a:r>
              <a:rPr lang="en-US" altLang="ko-KR" sz="1200" dirty="0">
                <a:latin typeface="+mn-ea"/>
                <a:cs typeface="Arial" panose="020B0604020202020204" pitchFamily="34" charset="0"/>
              </a:rPr>
              <a:t>) </a:t>
            </a:r>
          </a:p>
        </p:txBody>
      </p:sp>
      <p:sp>
        <p:nvSpPr>
          <p:cNvPr id="76" name="TextBox 75">
            <a:extLst>
              <a:ext uri="{FF2B5EF4-FFF2-40B4-BE49-F238E27FC236}">
                <a16:creationId xmlns:a16="http://schemas.microsoft.com/office/drawing/2014/main" id="{5CB2851F-0A9A-489F-8224-B582B5AA1D83}"/>
              </a:ext>
            </a:extLst>
          </p:cNvPr>
          <p:cNvSpPr txBox="1"/>
          <p:nvPr/>
        </p:nvSpPr>
        <p:spPr>
          <a:xfrm>
            <a:off x="4436390" y="2212389"/>
            <a:ext cx="2298808" cy="830997"/>
          </a:xfrm>
          <a:prstGeom prst="rect">
            <a:avLst/>
          </a:prstGeom>
          <a:noFill/>
        </p:spPr>
        <p:txBody>
          <a:bodyPr wrap="square">
            <a:spAutoFit/>
          </a:bodyPr>
          <a:lstStyle/>
          <a:p>
            <a:pPr marL="285750" indent="-285750">
              <a:buFontTx/>
              <a:buChar char="-"/>
            </a:pPr>
            <a:r>
              <a:rPr lang="en-US" altLang="ko-KR" sz="1200" dirty="0" err="1">
                <a:latin typeface="+mn-ea"/>
                <a:cs typeface="Arial" panose="020B0604020202020204" pitchFamily="34" charset="0"/>
              </a:rPr>
              <a:t>BEDTools</a:t>
            </a:r>
            <a:r>
              <a:rPr lang="en-US" altLang="ko-KR" sz="1200" dirty="0">
                <a:latin typeface="+mn-ea"/>
                <a:cs typeface="Arial" panose="020B0604020202020204" pitchFamily="34" charset="0"/>
              </a:rPr>
              <a:t>, </a:t>
            </a:r>
            <a:r>
              <a:rPr lang="en-US" altLang="ko-KR" sz="1200" dirty="0" err="1">
                <a:latin typeface="+mn-ea"/>
                <a:cs typeface="Arial" panose="020B0604020202020204" pitchFamily="34" charset="0"/>
              </a:rPr>
              <a:t>SAMTools</a:t>
            </a:r>
            <a:endParaRPr lang="en-US" altLang="ko-KR" sz="1200" dirty="0">
              <a:latin typeface="+mn-ea"/>
              <a:cs typeface="Arial" panose="020B0604020202020204" pitchFamily="34" charset="0"/>
            </a:endParaRPr>
          </a:p>
          <a:p>
            <a:pPr marL="285750" indent="-285750">
              <a:buFontTx/>
              <a:buChar char="-"/>
            </a:pPr>
            <a:r>
              <a:rPr lang="ko-KR" altLang="en-US" sz="1200" dirty="0" smtClean="0">
                <a:latin typeface="+mn-ea"/>
                <a:cs typeface="Arial" panose="020B0604020202020204" pitchFamily="34" charset="0"/>
              </a:rPr>
              <a:t>서열 조사</a:t>
            </a:r>
            <a:r>
              <a:rPr lang="en-US" altLang="ko-KR" sz="1200" dirty="0" smtClean="0">
                <a:latin typeface="+mn-ea"/>
                <a:cs typeface="Arial" panose="020B0604020202020204" pitchFamily="34" charset="0"/>
              </a:rPr>
              <a:t>: BLAST</a:t>
            </a:r>
            <a:r>
              <a:rPr lang="en-US" altLang="ko-KR" sz="1200" dirty="0">
                <a:latin typeface="+mn-ea"/>
                <a:cs typeface="Arial" panose="020B0604020202020204" pitchFamily="34" charset="0"/>
              </a:rPr>
              <a:t>, BLAT</a:t>
            </a:r>
          </a:p>
          <a:p>
            <a:pPr marL="285750" indent="-285750">
              <a:buFontTx/>
              <a:buChar char="-"/>
            </a:pPr>
            <a:r>
              <a:rPr lang="ko-KR" altLang="en-US" sz="1200" dirty="0" smtClean="0">
                <a:latin typeface="+mn-ea"/>
                <a:cs typeface="Arial" panose="020B0604020202020204" pitchFamily="34" charset="0"/>
              </a:rPr>
              <a:t>서열 정렬</a:t>
            </a:r>
            <a:r>
              <a:rPr lang="en-US" altLang="ko-KR" sz="1200" dirty="0" smtClean="0">
                <a:latin typeface="+mn-ea"/>
                <a:cs typeface="Arial" panose="020B0604020202020204" pitchFamily="34" charset="0"/>
              </a:rPr>
              <a:t>: </a:t>
            </a:r>
            <a:r>
              <a:rPr lang="en-US" altLang="ko-KR" sz="1200" dirty="0" smtClean="0">
                <a:latin typeface="+mn-ea"/>
                <a:cs typeface="Arial" panose="020B0604020202020204" pitchFamily="34" charset="0"/>
              </a:rPr>
              <a:t>MAFFT</a:t>
            </a:r>
            <a:r>
              <a:rPr lang="en-US" altLang="ko-KR" sz="1200" dirty="0">
                <a:latin typeface="+mn-ea"/>
                <a:cs typeface="Arial" panose="020B0604020202020204" pitchFamily="34" charset="0"/>
              </a:rPr>
              <a:t>, PRANK</a:t>
            </a:r>
          </a:p>
          <a:p>
            <a:pPr marL="285750" indent="-285750">
              <a:buFontTx/>
              <a:buChar char="-"/>
            </a:pPr>
            <a:endParaRPr lang="en-US" altLang="ko-KR" sz="1200" dirty="0">
              <a:latin typeface="+mn-ea"/>
              <a:cs typeface="Arial" panose="020B0604020202020204" pitchFamily="34" charset="0"/>
            </a:endParaRPr>
          </a:p>
        </p:txBody>
      </p:sp>
      <p:sp>
        <p:nvSpPr>
          <p:cNvPr id="78" name="직사각형 77">
            <a:extLst>
              <a:ext uri="{FF2B5EF4-FFF2-40B4-BE49-F238E27FC236}">
                <a16:creationId xmlns:a16="http://schemas.microsoft.com/office/drawing/2014/main" id="{014CD05E-E5A9-402C-BD79-909E959C6BB2}"/>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4" name="슬라이드 번호 개체 틀 3">
            <a:extLst>
              <a:ext uri="{FF2B5EF4-FFF2-40B4-BE49-F238E27FC236}">
                <a16:creationId xmlns:a16="http://schemas.microsoft.com/office/drawing/2014/main" id="{B71C93AA-7BDE-44FA-BE7A-C1B9AE211769}"/>
              </a:ext>
            </a:extLst>
          </p:cNvPr>
          <p:cNvSpPr>
            <a:spLocks noGrp="1"/>
          </p:cNvSpPr>
          <p:nvPr>
            <p:ph type="sldNum" sz="quarter" idx="12"/>
          </p:nvPr>
        </p:nvSpPr>
        <p:spPr/>
        <p:txBody>
          <a:bodyPr/>
          <a:lstStyle/>
          <a:p>
            <a:fld id="{CF44F4BD-9264-458E-B7DB-27B4DAB2BFAE}" type="slidenum">
              <a:rPr lang="ko-KR" altLang="en-US" smtClean="0"/>
              <a:t>23</a:t>
            </a:fld>
            <a:endParaRPr lang="ko-KR" altLang="en-US"/>
          </a:p>
        </p:txBody>
      </p:sp>
    </p:spTree>
    <p:extLst>
      <p:ext uri="{BB962C8B-B14F-4D97-AF65-F5344CB8AC3E}">
        <p14:creationId xmlns:p14="http://schemas.microsoft.com/office/powerpoint/2010/main" val="25581047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직사각형 42">
            <a:extLst>
              <a:ext uri="{FF2B5EF4-FFF2-40B4-BE49-F238E27FC236}">
                <a16:creationId xmlns:a16="http://schemas.microsoft.com/office/drawing/2014/main" id="{81ACB18B-559D-4B17-B05A-8BD7E1C8E889}"/>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87" name="모서리가 둥근 직사각형 42">
            <a:extLst>
              <a:ext uri="{FF2B5EF4-FFF2-40B4-BE49-F238E27FC236}">
                <a16:creationId xmlns:a16="http://schemas.microsoft.com/office/drawing/2014/main" id="{F697D38E-6E4F-4C99-9EB3-3A02C8F03589}"/>
              </a:ext>
            </a:extLst>
          </p:cNvPr>
          <p:cNvSpPr/>
          <p:nvPr/>
        </p:nvSpPr>
        <p:spPr>
          <a:xfrm>
            <a:off x="99056" y="1795071"/>
            <a:ext cx="8945887" cy="4688134"/>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mn-ea"/>
                <a:cs typeface="Arial" panose="020B0604020202020204" pitchFamily="34" charset="0"/>
              </a:rPr>
              <a:t>s</a:t>
            </a:r>
            <a:endParaRPr lang="ko-KR" altLang="en-US" dirty="0">
              <a:latin typeface="+mn-ea"/>
              <a:cs typeface="Arial" panose="020B0604020202020204" pitchFamily="34" charset="0"/>
            </a:endParaRPr>
          </a:p>
        </p:txBody>
      </p:sp>
      <p:sp>
        <p:nvSpPr>
          <p:cNvPr id="11" name="모서리가 둥근 직사각형 42">
            <a:extLst>
              <a:ext uri="{FF2B5EF4-FFF2-40B4-BE49-F238E27FC236}">
                <a16:creationId xmlns:a16="http://schemas.microsoft.com/office/drawing/2014/main" id="{66279770-119C-41C3-93E3-3AC1DE9E8AF3}"/>
              </a:ext>
            </a:extLst>
          </p:cNvPr>
          <p:cNvSpPr/>
          <p:nvPr/>
        </p:nvSpPr>
        <p:spPr>
          <a:xfrm>
            <a:off x="6202917" y="2168962"/>
            <a:ext cx="2721620" cy="4150600"/>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mn-ea"/>
                <a:cs typeface="Arial" panose="020B0604020202020204" pitchFamily="34" charset="0"/>
              </a:rPr>
              <a:t>s</a:t>
            </a:r>
            <a:endParaRPr lang="ko-KR" altLang="en-US" dirty="0">
              <a:latin typeface="+mn-ea"/>
              <a:cs typeface="Arial" panose="020B0604020202020204" pitchFamily="34" charset="0"/>
            </a:endParaRPr>
          </a:p>
        </p:txBody>
      </p:sp>
      <p:sp>
        <p:nvSpPr>
          <p:cNvPr id="29" name="사각형: 둥근 모서리 28">
            <a:extLst>
              <a:ext uri="{FF2B5EF4-FFF2-40B4-BE49-F238E27FC236}">
                <a16:creationId xmlns:a16="http://schemas.microsoft.com/office/drawing/2014/main" id="{A6379B9A-B861-4586-A214-1930A1A6C7F2}"/>
              </a:ext>
            </a:extLst>
          </p:cNvPr>
          <p:cNvSpPr/>
          <p:nvPr/>
        </p:nvSpPr>
        <p:spPr>
          <a:xfrm>
            <a:off x="6206046" y="2038549"/>
            <a:ext cx="2687127" cy="276999"/>
          </a:xfrm>
          <a:prstGeom prst="roundRect">
            <a:avLst>
              <a:gd name="adj" fmla="val 2547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atin typeface="+mn-ea"/>
              </a:rPr>
              <a:t>유전체 </a:t>
            </a:r>
            <a:r>
              <a:rPr lang="ko-KR" altLang="en-US" sz="1400" dirty="0" smtClean="0">
                <a:latin typeface="+mn-ea"/>
              </a:rPr>
              <a:t>구축</a:t>
            </a:r>
            <a:r>
              <a:rPr lang="en-US" altLang="ko-KR" sz="1400" dirty="0">
                <a:latin typeface="+mn-ea"/>
              </a:rPr>
              <a:t> </a:t>
            </a:r>
            <a:r>
              <a:rPr lang="ko-KR" altLang="en-US" sz="1400" dirty="0" smtClean="0">
                <a:latin typeface="+mn-ea"/>
              </a:rPr>
              <a:t>동향</a:t>
            </a:r>
            <a:r>
              <a:rPr lang="ko-KR" altLang="en-US" sz="1400" dirty="0" smtClean="0">
                <a:latin typeface="+mn-ea"/>
              </a:rPr>
              <a:t> </a:t>
            </a:r>
            <a:r>
              <a:rPr lang="ko-KR" altLang="en-US" sz="1400" dirty="0">
                <a:latin typeface="+mn-ea"/>
              </a:rPr>
              <a:t>분석</a:t>
            </a:r>
          </a:p>
        </p:txBody>
      </p:sp>
      <p:sp>
        <p:nvSpPr>
          <p:cNvPr id="30" name="모서리가 둥근 직사각형 42">
            <a:extLst>
              <a:ext uri="{FF2B5EF4-FFF2-40B4-BE49-F238E27FC236}">
                <a16:creationId xmlns:a16="http://schemas.microsoft.com/office/drawing/2014/main" id="{17861829-0F70-441F-9C5B-95DB2A28CD21}"/>
              </a:ext>
            </a:extLst>
          </p:cNvPr>
          <p:cNvSpPr/>
          <p:nvPr/>
        </p:nvSpPr>
        <p:spPr>
          <a:xfrm>
            <a:off x="205045" y="2137473"/>
            <a:ext cx="2948304" cy="4182088"/>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mn-ea"/>
                <a:cs typeface="Arial" panose="020B0604020202020204" pitchFamily="34" charset="0"/>
              </a:rPr>
              <a:t>s</a:t>
            </a:r>
            <a:endParaRPr lang="ko-KR" altLang="en-US" dirty="0">
              <a:latin typeface="+mn-ea"/>
              <a:cs typeface="Arial" panose="020B0604020202020204" pitchFamily="34" charset="0"/>
            </a:endParaRPr>
          </a:p>
        </p:txBody>
      </p:sp>
      <p:sp>
        <p:nvSpPr>
          <p:cNvPr id="39" name="사각형: 둥근 모서리 38">
            <a:extLst>
              <a:ext uri="{FF2B5EF4-FFF2-40B4-BE49-F238E27FC236}">
                <a16:creationId xmlns:a16="http://schemas.microsoft.com/office/drawing/2014/main" id="{33ADDFB4-8A7D-4A18-877E-770171F57594}"/>
              </a:ext>
            </a:extLst>
          </p:cNvPr>
          <p:cNvSpPr/>
          <p:nvPr/>
        </p:nvSpPr>
        <p:spPr>
          <a:xfrm>
            <a:off x="331748" y="2033865"/>
            <a:ext cx="2613746" cy="276999"/>
          </a:xfrm>
          <a:prstGeom prst="roundRect">
            <a:avLst>
              <a:gd name="adj" fmla="val 2547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rPr>
              <a:t>NGS </a:t>
            </a:r>
            <a:r>
              <a:rPr lang="ko-KR" altLang="en-US" sz="1400" dirty="0">
                <a:latin typeface="+mn-ea"/>
              </a:rPr>
              <a:t>데이터 기반 개체군 분석</a:t>
            </a:r>
          </a:p>
        </p:txBody>
      </p:sp>
      <p:sp>
        <p:nvSpPr>
          <p:cNvPr id="34" name="모서리가 둥근 직사각형 42">
            <a:extLst>
              <a:ext uri="{FF2B5EF4-FFF2-40B4-BE49-F238E27FC236}">
                <a16:creationId xmlns:a16="http://schemas.microsoft.com/office/drawing/2014/main" id="{66279770-119C-41C3-93E3-3AC1DE9E8AF3}"/>
              </a:ext>
            </a:extLst>
          </p:cNvPr>
          <p:cNvSpPr/>
          <p:nvPr/>
        </p:nvSpPr>
        <p:spPr>
          <a:xfrm>
            <a:off x="3314777" y="2137474"/>
            <a:ext cx="2721620" cy="4182088"/>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mn-ea"/>
                <a:cs typeface="Arial" panose="020B0604020202020204" pitchFamily="34" charset="0"/>
              </a:rPr>
              <a:t>s</a:t>
            </a:r>
            <a:endParaRPr lang="ko-KR" altLang="en-US" dirty="0">
              <a:latin typeface="+mn-ea"/>
              <a:cs typeface="Arial" panose="020B0604020202020204" pitchFamily="34" charset="0"/>
            </a:endParaRPr>
          </a:p>
        </p:txBody>
      </p:sp>
      <p:sp>
        <p:nvSpPr>
          <p:cNvPr id="36" name="사각형: 둥근 모서리 28">
            <a:extLst>
              <a:ext uri="{FF2B5EF4-FFF2-40B4-BE49-F238E27FC236}">
                <a16:creationId xmlns:a16="http://schemas.microsoft.com/office/drawing/2014/main" id="{A6379B9A-B861-4586-A214-1930A1A6C7F2}"/>
              </a:ext>
            </a:extLst>
          </p:cNvPr>
          <p:cNvSpPr/>
          <p:nvPr/>
        </p:nvSpPr>
        <p:spPr>
          <a:xfrm>
            <a:off x="3421887" y="2038353"/>
            <a:ext cx="2485132" cy="276999"/>
          </a:xfrm>
          <a:prstGeom prst="roundRect">
            <a:avLst>
              <a:gd name="adj" fmla="val 2547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latin typeface="+mn-ea"/>
              </a:rPr>
              <a:t>진화유전체학</a:t>
            </a:r>
            <a:r>
              <a:rPr lang="ko-KR" altLang="en-US" sz="1400" dirty="0">
                <a:latin typeface="+mn-ea"/>
              </a:rPr>
              <a:t> 분석</a:t>
            </a:r>
          </a:p>
        </p:txBody>
      </p:sp>
      <p:grpSp>
        <p:nvGrpSpPr>
          <p:cNvPr id="2" name="그룹 1"/>
          <p:cNvGrpSpPr/>
          <p:nvPr/>
        </p:nvGrpSpPr>
        <p:grpSpPr>
          <a:xfrm>
            <a:off x="252846" y="3374443"/>
            <a:ext cx="1377456" cy="748327"/>
            <a:chOff x="-895697" y="2185107"/>
            <a:chExt cx="5508247" cy="2992451"/>
          </a:xfrm>
        </p:grpSpPr>
        <p:pic>
          <p:nvPicPr>
            <p:cNvPr id="37" name="Picture 2" descr="Astyanax mexicanus surface fish (A) and cavefish (B). Photographs ..."/>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b="50375"/>
            <a:stretch/>
          </p:blipFill>
          <p:spPr bwMode="auto">
            <a:xfrm>
              <a:off x="-683350" y="2185107"/>
              <a:ext cx="5295900" cy="2481585"/>
            </a:xfrm>
            <a:prstGeom prst="rect">
              <a:avLst/>
            </a:prstGeom>
            <a:noFill/>
            <a:extLst>
              <a:ext uri="{909E8E84-426E-40DD-AFC4-6F175D3DCCD1}">
                <a14:hiddenFill xmlns:a14="http://schemas.microsoft.com/office/drawing/2010/main">
                  <a:solidFill>
                    <a:srgbClr val="FFFFFF"/>
                  </a:solidFill>
                </a14:hiddenFill>
              </a:ext>
            </a:extLst>
          </p:spPr>
        </p:pic>
        <p:sp>
          <p:nvSpPr>
            <p:cNvPr id="38" name="직사각형 37"/>
            <p:cNvSpPr/>
            <p:nvPr/>
          </p:nvSpPr>
          <p:spPr>
            <a:xfrm>
              <a:off x="-895697" y="4500644"/>
              <a:ext cx="738713" cy="676914"/>
            </a:xfrm>
            <a:prstGeom prst="rect">
              <a:avLst/>
            </a:prstGeom>
          </p:spPr>
          <p:txBody>
            <a:bodyPr wrap="none">
              <a:spAutoFit/>
            </a:bodyPr>
            <a:lstStyle/>
            <a:p>
              <a:endParaRPr lang="ko-KR" altLang="en-US" sz="500" dirty="0">
                <a:latin typeface="+mn-ea"/>
              </a:endParaRPr>
            </a:p>
          </p:txBody>
        </p:sp>
      </p:grpSp>
      <p:grpSp>
        <p:nvGrpSpPr>
          <p:cNvPr id="67" name="그룹 66"/>
          <p:cNvGrpSpPr/>
          <p:nvPr/>
        </p:nvGrpSpPr>
        <p:grpSpPr>
          <a:xfrm>
            <a:off x="180191" y="4012043"/>
            <a:ext cx="2228372" cy="2228372"/>
            <a:chOff x="22805" y="540197"/>
            <a:chExt cx="4945589" cy="4945589"/>
          </a:xfrm>
        </p:grpSpPr>
        <p:pic>
          <p:nvPicPr>
            <p:cNvPr id="68" name="그림 67"/>
            <p:cNvPicPr>
              <a:picLocks noChangeAspect="1"/>
            </p:cNvPicPr>
            <p:nvPr/>
          </p:nvPicPr>
          <p:blipFill>
            <a:blip r:embed="rId3"/>
            <a:stretch>
              <a:fillRect/>
            </a:stretch>
          </p:blipFill>
          <p:spPr>
            <a:xfrm>
              <a:off x="191344" y="702150"/>
              <a:ext cx="4608512" cy="4608512"/>
            </a:xfrm>
            <a:prstGeom prst="rect">
              <a:avLst/>
            </a:prstGeom>
          </p:spPr>
        </p:pic>
        <p:pic>
          <p:nvPicPr>
            <p:cNvPr id="69" name="그림 6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805" y="540197"/>
              <a:ext cx="4945589" cy="4945589"/>
            </a:xfrm>
            <a:prstGeom prst="rect">
              <a:avLst/>
            </a:prstGeom>
          </p:spPr>
        </p:pic>
      </p:grpSp>
      <p:grpSp>
        <p:nvGrpSpPr>
          <p:cNvPr id="70" name="그룹 69"/>
          <p:cNvGrpSpPr/>
          <p:nvPr/>
        </p:nvGrpSpPr>
        <p:grpSpPr>
          <a:xfrm>
            <a:off x="2216197" y="4123913"/>
            <a:ext cx="919216" cy="999416"/>
            <a:chOff x="4526810" y="4077601"/>
            <a:chExt cx="1353168" cy="1188027"/>
          </a:xfrm>
        </p:grpSpPr>
        <p:pic>
          <p:nvPicPr>
            <p:cNvPr id="71" name="그림 70"/>
            <p:cNvPicPr>
              <a:picLocks noChangeAspect="1"/>
            </p:cNvPicPr>
            <p:nvPr/>
          </p:nvPicPr>
          <p:blipFill rotWithShape="1">
            <a:blip r:embed="rId5" cstate="print">
              <a:extLst>
                <a:ext uri="{28A0092B-C50C-407E-A947-70E740481C1C}">
                  <a14:useLocalDpi xmlns:a14="http://schemas.microsoft.com/office/drawing/2010/main" val="0"/>
                </a:ext>
              </a:extLst>
            </a:blip>
            <a:srcRect l="31504" t="12777" r="54846" b="59923"/>
            <a:stretch/>
          </p:blipFill>
          <p:spPr>
            <a:xfrm rot="644940">
              <a:off x="4526810" y="4077601"/>
              <a:ext cx="594014" cy="1188027"/>
            </a:xfrm>
            <a:prstGeom prst="rect">
              <a:avLst/>
            </a:prstGeom>
          </p:spPr>
        </p:pic>
        <p:sp>
          <p:nvSpPr>
            <p:cNvPr id="72" name="TextBox 71"/>
            <p:cNvSpPr txBox="1"/>
            <p:nvPr/>
          </p:nvSpPr>
          <p:spPr>
            <a:xfrm>
              <a:off x="5059728" y="4115669"/>
              <a:ext cx="748239" cy="182930"/>
            </a:xfrm>
            <a:prstGeom prst="rect">
              <a:avLst/>
            </a:prstGeom>
            <a:noFill/>
          </p:spPr>
          <p:txBody>
            <a:bodyPr wrap="square" rtlCol="0">
              <a:spAutoFit/>
            </a:bodyPr>
            <a:lstStyle/>
            <a:p>
              <a:r>
                <a:rPr lang="en-US" altLang="ko-KR" sz="400" dirty="0">
                  <a:latin typeface="+mn-ea"/>
                </a:rPr>
                <a:t>Chromosome</a:t>
              </a:r>
              <a:endParaRPr lang="ko-KR" altLang="en-US" sz="400" dirty="0">
                <a:latin typeface="+mn-ea"/>
              </a:endParaRPr>
            </a:p>
          </p:txBody>
        </p:sp>
        <p:sp>
          <p:nvSpPr>
            <p:cNvPr id="73" name="TextBox 72"/>
            <p:cNvSpPr txBox="1"/>
            <p:nvPr/>
          </p:nvSpPr>
          <p:spPr>
            <a:xfrm>
              <a:off x="5059730" y="4257049"/>
              <a:ext cx="820248" cy="256103"/>
            </a:xfrm>
            <a:prstGeom prst="rect">
              <a:avLst/>
            </a:prstGeom>
            <a:noFill/>
          </p:spPr>
          <p:txBody>
            <a:bodyPr wrap="square" rtlCol="0">
              <a:spAutoFit/>
            </a:bodyPr>
            <a:lstStyle/>
            <a:p>
              <a:r>
                <a:rPr lang="en-US" altLang="ko-KR" sz="400" dirty="0">
                  <a:latin typeface="+mn-ea"/>
                </a:rPr>
                <a:t>Alignment with AstMex1.0.2</a:t>
              </a:r>
              <a:endParaRPr lang="ko-KR" altLang="en-US" sz="400" dirty="0">
                <a:latin typeface="+mn-ea"/>
              </a:endParaRPr>
            </a:p>
          </p:txBody>
        </p:sp>
        <p:sp>
          <p:nvSpPr>
            <p:cNvPr id="74" name="TextBox 73"/>
            <p:cNvSpPr txBox="1"/>
            <p:nvPr/>
          </p:nvSpPr>
          <p:spPr>
            <a:xfrm>
              <a:off x="5059728" y="4527960"/>
              <a:ext cx="820248" cy="182930"/>
            </a:xfrm>
            <a:prstGeom prst="rect">
              <a:avLst/>
            </a:prstGeom>
            <a:noFill/>
          </p:spPr>
          <p:txBody>
            <a:bodyPr wrap="square" rtlCol="0">
              <a:spAutoFit/>
            </a:bodyPr>
            <a:lstStyle/>
            <a:p>
              <a:r>
                <a:rPr lang="en-US" altLang="ko-KR" sz="400" dirty="0">
                  <a:latin typeface="+mn-ea"/>
                </a:rPr>
                <a:t>Number of SNP</a:t>
              </a:r>
              <a:endParaRPr lang="ko-KR" altLang="en-US" sz="400" dirty="0">
                <a:latin typeface="+mn-ea"/>
              </a:endParaRPr>
            </a:p>
          </p:txBody>
        </p:sp>
        <p:sp>
          <p:nvSpPr>
            <p:cNvPr id="75" name="TextBox 74"/>
            <p:cNvSpPr txBox="1"/>
            <p:nvPr/>
          </p:nvSpPr>
          <p:spPr>
            <a:xfrm>
              <a:off x="5059728" y="4690942"/>
              <a:ext cx="820248" cy="256103"/>
            </a:xfrm>
            <a:prstGeom prst="rect">
              <a:avLst/>
            </a:prstGeom>
            <a:noFill/>
          </p:spPr>
          <p:txBody>
            <a:bodyPr wrap="square" rtlCol="0">
              <a:spAutoFit/>
            </a:bodyPr>
            <a:lstStyle/>
            <a:p>
              <a:r>
                <a:rPr lang="en-US" altLang="ko-KR" sz="400" dirty="0">
                  <a:latin typeface="+mn-ea"/>
                </a:rPr>
                <a:t>Number of Indel</a:t>
              </a:r>
              <a:endParaRPr lang="ko-KR" altLang="en-US" sz="400" dirty="0">
                <a:latin typeface="+mn-ea"/>
              </a:endParaRPr>
            </a:p>
          </p:txBody>
        </p:sp>
        <p:sp>
          <p:nvSpPr>
            <p:cNvPr id="76" name="TextBox 75"/>
            <p:cNvSpPr txBox="1"/>
            <p:nvPr/>
          </p:nvSpPr>
          <p:spPr>
            <a:xfrm>
              <a:off x="5059728" y="4820698"/>
              <a:ext cx="748239" cy="182930"/>
            </a:xfrm>
            <a:prstGeom prst="rect">
              <a:avLst/>
            </a:prstGeom>
            <a:noFill/>
          </p:spPr>
          <p:txBody>
            <a:bodyPr wrap="square" rtlCol="0">
              <a:spAutoFit/>
            </a:bodyPr>
            <a:lstStyle/>
            <a:p>
              <a:r>
                <a:rPr lang="en-US" altLang="ko-KR" sz="400" dirty="0">
                  <a:latin typeface="+mn-ea"/>
                </a:rPr>
                <a:t>GC content</a:t>
              </a:r>
              <a:endParaRPr lang="ko-KR" altLang="en-US" sz="400" dirty="0">
                <a:latin typeface="+mn-ea"/>
              </a:endParaRPr>
            </a:p>
          </p:txBody>
        </p:sp>
        <p:sp>
          <p:nvSpPr>
            <p:cNvPr id="77" name="TextBox 76"/>
            <p:cNvSpPr txBox="1"/>
            <p:nvPr/>
          </p:nvSpPr>
          <p:spPr>
            <a:xfrm>
              <a:off x="5059728" y="4971836"/>
              <a:ext cx="820248" cy="182930"/>
            </a:xfrm>
            <a:prstGeom prst="rect">
              <a:avLst/>
            </a:prstGeom>
            <a:noFill/>
          </p:spPr>
          <p:txBody>
            <a:bodyPr wrap="square" rtlCol="0">
              <a:spAutoFit/>
            </a:bodyPr>
            <a:lstStyle/>
            <a:p>
              <a:r>
                <a:rPr lang="en-US" altLang="ko-KR" sz="400" dirty="0">
                  <a:latin typeface="+mn-ea"/>
                </a:rPr>
                <a:t>Repeat content</a:t>
              </a:r>
              <a:endParaRPr lang="ko-KR" altLang="en-US" sz="400" dirty="0">
                <a:latin typeface="+mn-ea"/>
              </a:endParaRPr>
            </a:p>
          </p:txBody>
        </p:sp>
        <p:sp>
          <p:nvSpPr>
            <p:cNvPr id="78" name="직사각형 77"/>
            <p:cNvSpPr/>
            <p:nvPr/>
          </p:nvSpPr>
          <p:spPr>
            <a:xfrm>
              <a:off x="4627956" y="4154055"/>
              <a:ext cx="1180012" cy="1000711"/>
            </a:xfrm>
            <a:prstGeom prst="rect">
              <a:avLst/>
            </a:prstGeom>
            <a:no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solidFill>
                <a:latin typeface="+mn-ea"/>
              </a:endParaRPr>
            </a:p>
          </p:txBody>
        </p:sp>
      </p:grpSp>
      <p:pic>
        <p:nvPicPr>
          <p:cNvPr id="80" name="Picture 2" descr="Astyanax mexicanus surface fish (A) and cavefish (B). Photographs ..."/>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t="49749"/>
          <a:stretch/>
        </p:blipFill>
        <p:spPr bwMode="auto">
          <a:xfrm>
            <a:off x="1630302" y="3367954"/>
            <a:ext cx="1324354" cy="628391"/>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351224" y="3482809"/>
            <a:ext cx="2569134" cy="1413024"/>
          </a:xfrm>
          <a:prstGeom prst="rect">
            <a:avLst/>
          </a:prstGeom>
        </p:spPr>
      </p:pic>
      <p:pic>
        <p:nvPicPr>
          <p:cNvPr id="5" name="그림 4"/>
          <p:cNvPicPr>
            <a:picLocks noChangeAspect="1"/>
          </p:cNvPicPr>
          <p:nvPr/>
        </p:nvPicPr>
        <p:blipFill rotWithShape="1">
          <a:blip r:embed="rId7" cstate="hqprint">
            <a:extLst>
              <a:ext uri="{28A0092B-C50C-407E-A947-70E740481C1C}">
                <a14:useLocalDpi xmlns:a14="http://schemas.microsoft.com/office/drawing/2010/main" val="0"/>
              </a:ext>
            </a:extLst>
          </a:blip>
          <a:srcRect b="5571"/>
          <a:stretch/>
        </p:blipFill>
        <p:spPr>
          <a:xfrm>
            <a:off x="3344480" y="4884538"/>
            <a:ext cx="2666381" cy="1384800"/>
          </a:xfrm>
          <a:prstGeom prst="rect">
            <a:avLst/>
          </a:prstGeom>
        </p:spPr>
      </p:pic>
      <p:grpSp>
        <p:nvGrpSpPr>
          <p:cNvPr id="6" name="그룹 5">
            <a:extLst>
              <a:ext uri="{FF2B5EF4-FFF2-40B4-BE49-F238E27FC236}">
                <a16:creationId xmlns:a16="http://schemas.microsoft.com/office/drawing/2014/main" id="{E80F9674-ED41-4CE1-8EAF-990E9A5823DA}"/>
              </a:ext>
            </a:extLst>
          </p:cNvPr>
          <p:cNvGrpSpPr/>
          <p:nvPr/>
        </p:nvGrpSpPr>
        <p:grpSpPr>
          <a:xfrm>
            <a:off x="6254148" y="3638074"/>
            <a:ext cx="2732982" cy="2447085"/>
            <a:chOff x="6268521" y="3417840"/>
            <a:chExt cx="2751770" cy="2463908"/>
          </a:xfrm>
        </p:grpSpPr>
        <p:sp>
          <p:nvSpPr>
            <p:cNvPr id="9" name="순서도: 자기 디스크 8"/>
            <p:cNvSpPr/>
            <p:nvPr/>
          </p:nvSpPr>
          <p:spPr>
            <a:xfrm>
              <a:off x="6305340" y="3633074"/>
              <a:ext cx="1092906" cy="759448"/>
            </a:xfrm>
            <a:prstGeom prst="flowChartMagneticDisk">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solidFill>
                  <a:latin typeface="+mn-ea"/>
                </a:rPr>
                <a:t>NCBI</a:t>
              </a:r>
              <a:br>
                <a:rPr lang="en-US" altLang="ko-KR" sz="1200" dirty="0">
                  <a:solidFill>
                    <a:schemeClr val="bg1"/>
                  </a:solidFill>
                  <a:latin typeface="+mn-ea"/>
                </a:rPr>
              </a:br>
              <a:r>
                <a:rPr lang="en-US" altLang="ko-KR" sz="1200" dirty="0">
                  <a:solidFill>
                    <a:schemeClr val="bg1"/>
                  </a:solidFill>
                  <a:latin typeface="+mn-ea"/>
                </a:rPr>
                <a:t>assembly DB</a:t>
              </a:r>
              <a:endParaRPr lang="ko-KR" altLang="en-US" sz="1200" dirty="0">
                <a:solidFill>
                  <a:schemeClr val="bg1"/>
                </a:solidFill>
                <a:latin typeface="+mn-ea"/>
              </a:endParaRPr>
            </a:p>
          </p:txBody>
        </p:sp>
        <p:grpSp>
          <p:nvGrpSpPr>
            <p:cNvPr id="14" name="그룹 13"/>
            <p:cNvGrpSpPr/>
            <p:nvPr/>
          </p:nvGrpSpPr>
          <p:grpSpPr>
            <a:xfrm>
              <a:off x="7787552" y="3417840"/>
              <a:ext cx="986065" cy="993626"/>
              <a:chOff x="6378163" y="2970073"/>
              <a:chExt cx="986065" cy="993626"/>
            </a:xfrm>
          </p:grpSpPr>
          <p:grpSp>
            <p:nvGrpSpPr>
              <p:cNvPr id="13" name="그룹 12"/>
              <p:cNvGrpSpPr/>
              <p:nvPr/>
            </p:nvGrpSpPr>
            <p:grpSpPr>
              <a:xfrm>
                <a:off x="6378163" y="2970073"/>
                <a:ext cx="986065" cy="993626"/>
                <a:chOff x="6324245" y="3024188"/>
                <a:chExt cx="1110018" cy="1118530"/>
              </a:xfrm>
              <a:solidFill>
                <a:schemeClr val="bg1">
                  <a:lumMod val="95000"/>
                </a:schemeClr>
              </a:solidFill>
            </p:grpSpPr>
            <p:sp>
              <p:nvSpPr>
                <p:cNvPr id="12" name="순서도: 다중 문서 11"/>
                <p:cNvSpPr/>
                <p:nvPr/>
              </p:nvSpPr>
              <p:spPr>
                <a:xfrm>
                  <a:off x="6524625" y="3024188"/>
                  <a:ext cx="909638" cy="895350"/>
                </a:xfrm>
                <a:prstGeom prst="flowChartMultidocumen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89" name="순서도: 다중 문서 88"/>
                <p:cNvSpPr/>
                <p:nvPr/>
              </p:nvSpPr>
              <p:spPr>
                <a:xfrm>
                  <a:off x="6324245" y="3247368"/>
                  <a:ext cx="909638" cy="895350"/>
                </a:xfrm>
                <a:prstGeom prst="flowChartMultidocumen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pic>
            <p:nvPicPr>
              <p:cNvPr id="3074" name="Picture 2" descr="Zebra Finch"/>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6424464" y="3367757"/>
                <a:ext cx="308893" cy="308893"/>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6428077" y="3673827"/>
                <a:ext cx="693128" cy="200055"/>
              </a:xfrm>
              <a:prstGeom prst="rect">
                <a:avLst/>
              </a:prstGeom>
              <a:noFill/>
            </p:spPr>
            <p:txBody>
              <a:bodyPr wrap="square" rtlCol="0">
                <a:spAutoFit/>
              </a:bodyPr>
              <a:lstStyle/>
              <a:p>
                <a:r>
                  <a:rPr lang="en-US" altLang="ko-KR" sz="700" dirty="0">
                    <a:latin typeface="+mn-ea"/>
                  </a:rPr>
                  <a:t>Genome</a:t>
                </a:r>
                <a:endParaRPr lang="ko-KR" altLang="en-US" sz="700" dirty="0">
                  <a:latin typeface="+mn-ea"/>
                </a:endParaRPr>
              </a:p>
            </p:txBody>
          </p:sp>
        </p:grpSp>
        <p:sp>
          <p:nvSpPr>
            <p:cNvPr id="91" name="순서도: 자기 디스크 90"/>
            <p:cNvSpPr/>
            <p:nvPr/>
          </p:nvSpPr>
          <p:spPr>
            <a:xfrm>
              <a:off x="6268521" y="4577199"/>
              <a:ext cx="766947" cy="759448"/>
            </a:xfrm>
            <a:prstGeom prst="flowChartMagneticDisk">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bg1"/>
                  </a:solidFill>
                  <a:latin typeface="+mn-ea"/>
                </a:rPr>
                <a:t>NCBI</a:t>
              </a:r>
              <a:br>
                <a:rPr lang="en-US" altLang="ko-KR" sz="900" dirty="0">
                  <a:solidFill>
                    <a:schemeClr val="bg1"/>
                  </a:solidFill>
                  <a:latin typeface="+mn-ea"/>
                </a:rPr>
              </a:br>
              <a:r>
                <a:rPr lang="en-US" altLang="ko-KR" sz="900" dirty="0">
                  <a:solidFill>
                    <a:schemeClr val="bg1"/>
                  </a:solidFill>
                  <a:latin typeface="+mn-ea"/>
                </a:rPr>
                <a:t>Taxonomy DB</a:t>
              </a:r>
              <a:endParaRPr lang="ko-KR" altLang="en-US" sz="900" dirty="0">
                <a:solidFill>
                  <a:schemeClr val="bg1"/>
                </a:solidFill>
                <a:latin typeface="+mn-ea"/>
              </a:endParaRPr>
            </a:p>
          </p:txBody>
        </p:sp>
        <p:sp>
          <p:nvSpPr>
            <p:cNvPr id="92" name="순서도: 자기 디스크 91"/>
            <p:cNvSpPr/>
            <p:nvPr/>
          </p:nvSpPr>
          <p:spPr>
            <a:xfrm>
              <a:off x="7074727" y="4581755"/>
              <a:ext cx="794259" cy="759448"/>
            </a:xfrm>
            <a:prstGeom prst="flowChartMagneticDisk">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err="1">
                  <a:solidFill>
                    <a:schemeClr val="bg1"/>
                  </a:solidFill>
                  <a:latin typeface="+mn-ea"/>
                </a:rPr>
                <a:t>국가생물종</a:t>
              </a:r>
              <a:r>
                <a:rPr lang="ko-KR" altLang="en-US" sz="1000" dirty="0">
                  <a:solidFill>
                    <a:schemeClr val="bg1"/>
                  </a:solidFill>
                  <a:latin typeface="+mn-ea"/>
                </a:rPr>
                <a:t> 목록 </a:t>
              </a:r>
              <a:r>
                <a:rPr lang="en-US" altLang="ko-KR" sz="1000" dirty="0">
                  <a:solidFill>
                    <a:schemeClr val="bg1"/>
                  </a:solidFill>
                  <a:latin typeface="+mn-ea"/>
                </a:rPr>
                <a:t>DB</a:t>
              </a:r>
              <a:endParaRPr lang="ko-KR" altLang="en-US" sz="1000" dirty="0">
                <a:solidFill>
                  <a:schemeClr val="bg1"/>
                </a:solidFill>
                <a:latin typeface="+mn-ea"/>
              </a:endParaRPr>
            </a:p>
          </p:txBody>
        </p:sp>
        <p:cxnSp>
          <p:nvCxnSpPr>
            <p:cNvPr id="17" name="직선 화살표 연결선 16"/>
            <p:cNvCxnSpPr>
              <a:cxnSpLocks/>
              <a:stCxn id="9" idx="4"/>
              <a:endCxn id="89" idx="1"/>
            </p:cNvCxnSpPr>
            <p:nvPr/>
          </p:nvCxnSpPr>
          <p:spPr>
            <a:xfrm>
              <a:off x="7398246" y="4012798"/>
              <a:ext cx="389306" cy="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 96"/>
            <p:cNvCxnSpPr>
              <a:stCxn id="89" idx="2"/>
              <a:endCxn id="91" idx="1"/>
            </p:cNvCxnSpPr>
            <p:nvPr/>
          </p:nvCxnSpPr>
          <p:spPr>
            <a:xfrm rot="5400000">
              <a:off x="7295767" y="3737574"/>
              <a:ext cx="195854" cy="148339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꺾인 연결선 98"/>
            <p:cNvCxnSpPr>
              <a:stCxn id="89" idx="2"/>
              <a:endCxn id="92" idx="1"/>
            </p:cNvCxnSpPr>
            <p:nvPr/>
          </p:nvCxnSpPr>
          <p:spPr>
            <a:xfrm rot="5400000">
              <a:off x="7703420" y="4149783"/>
              <a:ext cx="200410" cy="66353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꺾인 연결선 105"/>
            <p:cNvCxnSpPr>
              <a:endCxn id="111" idx="0"/>
            </p:cNvCxnSpPr>
            <p:nvPr/>
          </p:nvCxnSpPr>
          <p:spPr>
            <a:xfrm rot="16200000" flipH="1">
              <a:off x="8006342" y="4563718"/>
              <a:ext cx="649793" cy="16403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직사각형 110"/>
            <p:cNvSpPr/>
            <p:nvPr/>
          </p:nvSpPr>
          <p:spPr>
            <a:xfrm>
              <a:off x="7806223" y="4970633"/>
              <a:ext cx="1214068" cy="898688"/>
            </a:xfrm>
            <a:prstGeom prst="rect">
              <a:avLst/>
            </a:prstGeom>
          </p:spPr>
          <p:txBody>
            <a:bodyPr wrap="none">
              <a:spAutoFit/>
            </a:bodyPr>
            <a:lstStyle/>
            <a:p>
              <a:pPr algn="ctr"/>
              <a:r>
                <a:rPr lang="en-US" altLang="ko-KR" sz="1200" dirty="0">
                  <a:latin typeface="+mn-ea"/>
                </a:rPr>
                <a:t>Assembly</a:t>
              </a:r>
              <a:br>
                <a:rPr lang="en-US" altLang="ko-KR" sz="1200" dirty="0">
                  <a:latin typeface="+mn-ea"/>
                </a:rPr>
              </a:br>
              <a:r>
                <a:rPr lang="en-US" altLang="ko-KR" sz="1200" dirty="0">
                  <a:latin typeface="+mn-ea"/>
                </a:rPr>
                <a:t>statistics</a:t>
              </a:r>
            </a:p>
            <a:p>
              <a:pPr marL="171450" indent="-171450">
                <a:buFontTx/>
                <a:buChar char="-"/>
              </a:pPr>
              <a:r>
                <a:rPr lang="en-US" altLang="ko-KR" sz="700" dirty="0">
                  <a:latin typeface="+mn-ea"/>
                </a:rPr>
                <a:t>Contig N50</a:t>
              </a:r>
            </a:p>
            <a:p>
              <a:pPr marL="171450" indent="-171450">
                <a:buFontTx/>
                <a:buChar char="-"/>
              </a:pPr>
              <a:r>
                <a:rPr lang="en-US" altLang="ko-KR" sz="700" dirty="0">
                  <a:latin typeface="+mn-ea"/>
                </a:rPr>
                <a:t>Scaffold N50</a:t>
              </a:r>
            </a:p>
            <a:p>
              <a:pPr marL="171450" indent="-171450">
                <a:buFontTx/>
                <a:buChar char="-"/>
              </a:pPr>
              <a:r>
                <a:rPr lang="en-US" altLang="ko-KR" sz="700" dirty="0">
                  <a:latin typeface="+mn-ea"/>
                </a:rPr>
                <a:t>Sequencing platform</a:t>
              </a:r>
            </a:p>
            <a:p>
              <a:pPr marL="171450" indent="-171450">
                <a:buFontTx/>
                <a:buChar char="-"/>
              </a:pPr>
              <a:r>
                <a:rPr lang="en-US" altLang="ko-KR" sz="700" dirty="0">
                  <a:latin typeface="+mn-ea"/>
                </a:rPr>
                <a:t>…</a:t>
              </a:r>
              <a:endParaRPr lang="ko-KR" altLang="en-US" sz="700" dirty="0">
                <a:latin typeface="+mn-ea"/>
              </a:endParaRPr>
            </a:p>
          </p:txBody>
        </p:sp>
        <p:sp>
          <p:nvSpPr>
            <p:cNvPr id="113" name="직사각형 112"/>
            <p:cNvSpPr/>
            <p:nvPr/>
          </p:nvSpPr>
          <p:spPr>
            <a:xfrm>
              <a:off x="6586033" y="5416909"/>
              <a:ext cx="977388" cy="464839"/>
            </a:xfrm>
            <a:prstGeom prst="rect">
              <a:avLst/>
            </a:prstGeom>
          </p:spPr>
          <p:txBody>
            <a:bodyPr wrap="none">
              <a:spAutoFit/>
            </a:bodyPr>
            <a:lstStyle/>
            <a:p>
              <a:pPr algn="ctr"/>
              <a:r>
                <a:rPr lang="en-US" altLang="ko-KR" sz="1200" dirty="0">
                  <a:latin typeface="+mn-ea"/>
                </a:rPr>
                <a:t>Clade-level</a:t>
              </a:r>
            </a:p>
            <a:p>
              <a:pPr algn="ctr"/>
              <a:r>
                <a:rPr lang="en-US" altLang="ko-KR" sz="1200" dirty="0">
                  <a:latin typeface="+mn-ea"/>
                </a:rPr>
                <a:t>statistics</a:t>
              </a:r>
              <a:endParaRPr lang="ko-KR" altLang="en-US" sz="1200" dirty="0">
                <a:latin typeface="+mn-ea"/>
              </a:endParaRPr>
            </a:p>
          </p:txBody>
        </p:sp>
      </p:grpSp>
      <p:grpSp>
        <p:nvGrpSpPr>
          <p:cNvPr id="64" name="그룹 63">
            <a:extLst>
              <a:ext uri="{FF2B5EF4-FFF2-40B4-BE49-F238E27FC236}">
                <a16:creationId xmlns:a16="http://schemas.microsoft.com/office/drawing/2014/main" id="{D4A2D5E0-3A3E-4F11-AFFF-916FE7690AB9}"/>
              </a:ext>
            </a:extLst>
          </p:cNvPr>
          <p:cNvGrpSpPr/>
          <p:nvPr/>
        </p:nvGrpSpPr>
        <p:grpSpPr>
          <a:xfrm>
            <a:off x="0" y="0"/>
            <a:ext cx="9144000" cy="521065"/>
            <a:chOff x="0" y="0"/>
            <a:chExt cx="9144000" cy="499930"/>
          </a:xfrm>
        </p:grpSpPr>
        <p:sp>
          <p:nvSpPr>
            <p:cNvPr id="65" name="직사각형 64">
              <a:extLst>
                <a:ext uri="{FF2B5EF4-FFF2-40B4-BE49-F238E27FC236}">
                  <a16:creationId xmlns:a16="http://schemas.microsoft.com/office/drawing/2014/main" id="{AE3C818E-6FC4-482D-AB90-B21AEAA23895}"/>
                </a:ext>
              </a:extLst>
            </p:cNvPr>
            <p:cNvSpPr/>
            <p:nvPr/>
          </p:nvSpPr>
          <p:spPr>
            <a:xfrm>
              <a:off x="0" y="0"/>
              <a:ext cx="9144000" cy="493486"/>
            </a:xfrm>
            <a:prstGeom prst="rect">
              <a:avLst/>
            </a:prstGeom>
            <a:solidFill>
              <a:srgbClr val="FF69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66" name="한쪽 모서리가 둥근 사각형 32">
              <a:extLst>
                <a:ext uri="{FF2B5EF4-FFF2-40B4-BE49-F238E27FC236}">
                  <a16:creationId xmlns:a16="http://schemas.microsoft.com/office/drawing/2014/main" id="{8315AFFA-79A9-412B-9907-3AFE69BE389A}"/>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79" name="한쪽 모서리가 둥근 사각형 33">
              <a:extLst>
                <a:ext uri="{FF2B5EF4-FFF2-40B4-BE49-F238E27FC236}">
                  <a16:creationId xmlns:a16="http://schemas.microsoft.com/office/drawing/2014/main" id="{0E7A309C-4090-4D6F-86B4-849254DED797}"/>
                </a:ext>
              </a:extLst>
            </p:cNvPr>
            <p:cNvSpPr/>
            <p:nvPr/>
          </p:nvSpPr>
          <p:spPr>
            <a:xfrm flipH="1" flipV="1">
              <a:off x="5659120" y="6443"/>
              <a:ext cx="3484875" cy="493487"/>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81" name="직사각형 80">
            <a:extLst>
              <a:ext uri="{FF2B5EF4-FFF2-40B4-BE49-F238E27FC236}">
                <a16:creationId xmlns:a16="http://schemas.microsoft.com/office/drawing/2014/main" id="{E028E61C-6FBF-4AD0-89F6-0FB00AD164C0}"/>
              </a:ext>
            </a:extLst>
          </p:cNvPr>
          <p:cNvSpPr/>
          <p:nvPr/>
        </p:nvSpPr>
        <p:spPr>
          <a:xfrm>
            <a:off x="200974" y="5381"/>
            <a:ext cx="3465051" cy="461665"/>
          </a:xfrm>
          <a:prstGeom prst="rect">
            <a:avLst/>
          </a:prstGeom>
        </p:spPr>
        <p:txBody>
          <a:bodyPr wrap="none">
            <a:spAutoFit/>
          </a:bodyPr>
          <a:lstStyle/>
          <a:p>
            <a:r>
              <a:rPr lang="en-US" altLang="ko-KR" sz="2400" b="1" spc="-150" dirty="0">
                <a:solidFill>
                  <a:schemeClr val="bg1">
                    <a:lumMod val="95000"/>
                  </a:schemeClr>
                </a:solidFill>
                <a:latin typeface="+mn-ea"/>
              </a:rPr>
              <a:t>03. Scientific background</a:t>
            </a:r>
          </a:p>
        </p:txBody>
      </p:sp>
      <p:sp>
        <p:nvSpPr>
          <p:cNvPr id="82" name="TextBox 81">
            <a:extLst>
              <a:ext uri="{FF2B5EF4-FFF2-40B4-BE49-F238E27FC236}">
                <a16:creationId xmlns:a16="http://schemas.microsoft.com/office/drawing/2014/main" id="{1BFBB637-B34B-40C6-9046-45E314DE1334}"/>
              </a:ext>
            </a:extLst>
          </p:cNvPr>
          <p:cNvSpPr txBox="1"/>
          <p:nvPr/>
        </p:nvSpPr>
        <p:spPr>
          <a:xfrm>
            <a:off x="188715" y="521067"/>
            <a:ext cx="7187445" cy="338554"/>
          </a:xfrm>
          <a:prstGeom prst="rect">
            <a:avLst/>
          </a:prstGeom>
          <a:noFill/>
        </p:spPr>
        <p:txBody>
          <a:bodyPr wrap="square" rtlCol="0">
            <a:spAutoFit/>
          </a:bodyPr>
          <a:lstStyle/>
          <a:p>
            <a:r>
              <a:rPr lang="ko-KR" altLang="en-US" sz="1600" b="1" dirty="0">
                <a:solidFill>
                  <a:srgbClr val="E25100"/>
                </a:solidFill>
                <a:latin typeface="+mn-ea"/>
                <a:cs typeface="Arial" panose="020B0604020202020204" pitchFamily="34" charset="0"/>
              </a:rPr>
              <a:t>생물정보 분석 역량 소개</a:t>
            </a:r>
          </a:p>
        </p:txBody>
      </p:sp>
      <p:sp>
        <p:nvSpPr>
          <p:cNvPr id="83" name="모서리가 둥근 직사각형 80">
            <a:extLst>
              <a:ext uri="{FF2B5EF4-FFF2-40B4-BE49-F238E27FC236}">
                <a16:creationId xmlns:a16="http://schemas.microsoft.com/office/drawing/2014/main" id="{1D7FE9C8-01D5-4E53-9A07-8DE1975E15D0}"/>
              </a:ext>
            </a:extLst>
          </p:cNvPr>
          <p:cNvSpPr/>
          <p:nvPr/>
        </p:nvSpPr>
        <p:spPr>
          <a:xfrm>
            <a:off x="71662" y="867914"/>
            <a:ext cx="8973281" cy="696011"/>
          </a:xfrm>
          <a:prstGeom prst="roundRect">
            <a:avLst>
              <a:gd name="adj" fmla="val 22835"/>
            </a:avLst>
          </a:prstGeom>
          <a:solidFill>
            <a:schemeClr val="bg1"/>
          </a:solidFill>
          <a:ln w="19050">
            <a:solidFill>
              <a:srgbClr val="EC9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84" name="직사각형 83">
            <a:extLst>
              <a:ext uri="{FF2B5EF4-FFF2-40B4-BE49-F238E27FC236}">
                <a16:creationId xmlns:a16="http://schemas.microsoft.com/office/drawing/2014/main" id="{70F4CD4E-40E7-476A-B5CA-ADD775398BA7}"/>
              </a:ext>
            </a:extLst>
          </p:cNvPr>
          <p:cNvSpPr/>
          <p:nvPr/>
        </p:nvSpPr>
        <p:spPr>
          <a:xfrm>
            <a:off x="99056" y="840142"/>
            <a:ext cx="8466295" cy="738664"/>
          </a:xfrm>
          <a:prstGeom prst="rect">
            <a:avLst/>
          </a:prstGeom>
        </p:spPr>
        <p:txBody>
          <a:bodyPr wrap="square">
            <a:spAutoFit/>
          </a:bodyPr>
          <a:lstStyle/>
          <a:p>
            <a:pPr marL="285750" indent="-285750">
              <a:buFont typeface="Wingdings" panose="05000000000000000000" pitchFamily="2" charset="2"/>
              <a:buChar char="§"/>
            </a:pPr>
            <a:r>
              <a:rPr lang="en-US" altLang="ko-KR" sz="1400" b="1" dirty="0">
                <a:latin typeface="+mn-ea"/>
                <a:cs typeface="Arial" panose="020B0604020202020204" pitchFamily="34" charset="0"/>
              </a:rPr>
              <a:t>NGS</a:t>
            </a:r>
            <a:r>
              <a:rPr lang="ko-KR" altLang="en-US" sz="1400" b="1" dirty="0">
                <a:latin typeface="+mn-ea"/>
                <a:cs typeface="Arial" panose="020B0604020202020204" pitchFamily="34" charset="0"/>
              </a:rPr>
              <a:t> 데이터 기반 개체군 분석</a:t>
            </a:r>
            <a:r>
              <a:rPr lang="en-US" altLang="ko-KR" sz="1400" b="1" dirty="0">
                <a:latin typeface="+mn-ea"/>
                <a:cs typeface="Arial" panose="020B0604020202020204" pitchFamily="34" charset="0"/>
              </a:rPr>
              <a:t>:</a:t>
            </a:r>
            <a:r>
              <a:rPr lang="ko-KR" altLang="en-US" sz="1400" b="1" dirty="0">
                <a:latin typeface="+mn-ea"/>
                <a:cs typeface="Arial" panose="020B0604020202020204" pitchFamily="34" charset="0"/>
              </a:rPr>
              <a:t> </a:t>
            </a:r>
            <a:r>
              <a:rPr lang="ko-KR" altLang="en-US" sz="1400" dirty="0">
                <a:latin typeface="+mn-ea"/>
                <a:cs typeface="Arial" panose="020B0604020202020204" pitchFamily="34" charset="0"/>
              </a:rPr>
              <a:t>특이 표현형 연관 후보 유전변이 </a:t>
            </a:r>
            <a:r>
              <a:rPr lang="en-US" altLang="ko-KR" sz="1400" dirty="0">
                <a:latin typeface="+mn-ea"/>
                <a:cs typeface="Arial" panose="020B0604020202020204" pitchFamily="34" charset="0"/>
              </a:rPr>
              <a:t>(SNP, Indel) </a:t>
            </a:r>
            <a:r>
              <a:rPr lang="ko-KR" altLang="en-US" sz="1400" dirty="0">
                <a:latin typeface="+mn-ea"/>
                <a:cs typeface="Arial" panose="020B0604020202020204" pitchFamily="34" charset="0"/>
              </a:rPr>
              <a:t>발굴</a:t>
            </a:r>
            <a:r>
              <a:rPr lang="en-US" altLang="ko-KR" sz="1400" dirty="0">
                <a:latin typeface="+mn-ea"/>
                <a:cs typeface="Arial" panose="020B0604020202020204" pitchFamily="34" charset="0"/>
              </a:rPr>
              <a:t> </a:t>
            </a:r>
          </a:p>
          <a:p>
            <a:pPr marL="285750" indent="-285750">
              <a:buFont typeface="Wingdings" panose="05000000000000000000" pitchFamily="2" charset="2"/>
              <a:buChar char="§"/>
            </a:pPr>
            <a:r>
              <a:rPr lang="ko-KR" altLang="en-US" sz="1400" b="1" dirty="0" err="1">
                <a:latin typeface="+mn-ea"/>
                <a:cs typeface="Arial" panose="020B0604020202020204" pitchFamily="34" charset="0"/>
              </a:rPr>
              <a:t>진화유전체학</a:t>
            </a:r>
            <a:r>
              <a:rPr lang="ko-KR" altLang="en-US" sz="1400" b="1" dirty="0">
                <a:latin typeface="+mn-ea"/>
                <a:cs typeface="Arial" panose="020B0604020202020204" pitchFamily="34" charset="0"/>
              </a:rPr>
              <a:t> 분석</a:t>
            </a:r>
            <a:r>
              <a:rPr lang="en-US" altLang="ko-KR" sz="1400" b="1" dirty="0">
                <a:latin typeface="+mn-ea"/>
                <a:cs typeface="Arial" panose="020B0604020202020204" pitchFamily="34" charset="0"/>
              </a:rPr>
              <a:t>: </a:t>
            </a:r>
            <a:r>
              <a:rPr lang="ko-KR" altLang="en-US" sz="1400" dirty="0">
                <a:latin typeface="+mn-ea"/>
                <a:cs typeface="Arial" panose="020B0604020202020204" pitchFamily="34" charset="0"/>
              </a:rPr>
              <a:t>종간비교를 통한 </a:t>
            </a:r>
            <a:r>
              <a:rPr lang="ko-KR" altLang="en-US" sz="1400" dirty="0" smtClean="0">
                <a:latin typeface="+mn-ea"/>
                <a:cs typeface="Arial" panose="020B0604020202020204" pitchFamily="34" charset="0"/>
              </a:rPr>
              <a:t>양성선택선발신호 </a:t>
            </a:r>
            <a:r>
              <a:rPr lang="en-US" altLang="ko-KR" sz="1400" dirty="0">
                <a:latin typeface="+mn-ea"/>
                <a:cs typeface="Arial" panose="020B0604020202020204" pitchFamily="34" charset="0"/>
              </a:rPr>
              <a:t>(Positive selection signature) </a:t>
            </a:r>
            <a:r>
              <a:rPr lang="ko-KR" altLang="en-US" sz="1400" dirty="0">
                <a:latin typeface="+mn-ea"/>
                <a:cs typeface="Arial" panose="020B0604020202020204" pitchFamily="34" charset="0"/>
              </a:rPr>
              <a:t>탐색</a:t>
            </a:r>
            <a:endParaRPr lang="en-US" altLang="ko-KR" sz="1400" dirty="0">
              <a:latin typeface="+mn-ea"/>
              <a:cs typeface="Arial" panose="020B0604020202020204" pitchFamily="34" charset="0"/>
            </a:endParaRPr>
          </a:p>
          <a:p>
            <a:pPr marL="285750" indent="-285750">
              <a:buFont typeface="Wingdings" panose="05000000000000000000" pitchFamily="2" charset="2"/>
              <a:buChar char="§"/>
            </a:pPr>
            <a:r>
              <a:rPr lang="ko-KR" altLang="en-US" sz="1400" b="1" dirty="0">
                <a:latin typeface="+mn-ea"/>
                <a:cs typeface="Arial" panose="020B0604020202020204" pitchFamily="34" charset="0"/>
              </a:rPr>
              <a:t>유전체 </a:t>
            </a:r>
            <a:r>
              <a:rPr lang="ko-KR" altLang="en-US" sz="1400" b="1" dirty="0" smtClean="0">
                <a:latin typeface="+mn-ea"/>
                <a:cs typeface="Arial" panose="020B0604020202020204" pitchFamily="34" charset="0"/>
              </a:rPr>
              <a:t>구축 </a:t>
            </a:r>
            <a:r>
              <a:rPr lang="ko-KR" altLang="en-US" sz="1400" b="1" dirty="0" smtClean="0">
                <a:latin typeface="+mn-ea"/>
                <a:cs typeface="Arial" panose="020B0604020202020204" pitchFamily="34" charset="0"/>
              </a:rPr>
              <a:t>동향</a:t>
            </a:r>
            <a:r>
              <a:rPr lang="ko-KR" altLang="en-US" sz="1400" b="1" dirty="0" smtClean="0">
                <a:latin typeface="+mn-ea"/>
                <a:cs typeface="Arial" panose="020B0604020202020204" pitchFamily="34" charset="0"/>
              </a:rPr>
              <a:t> </a:t>
            </a:r>
            <a:r>
              <a:rPr lang="ko-KR" altLang="en-US" sz="1400" b="1" dirty="0">
                <a:latin typeface="+mn-ea"/>
                <a:cs typeface="Arial" panose="020B0604020202020204" pitchFamily="34" charset="0"/>
              </a:rPr>
              <a:t>분석</a:t>
            </a:r>
            <a:r>
              <a:rPr lang="en-US" altLang="ko-KR" sz="1400" b="1" dirty="0">
                <a:latin typeface="+mn-ea"/>
                <a:cs typeface="Arial" panose="020B0604020202020204" pitchFamily="34" charset="0"/>
              </a:rPr>
              <a:t>: </a:t>
            </a:r>
            <a:r>
              <a:rPr lang="en-US" altLang="ko-KR" sz="1400" dirty="0">
                <a:latin typeface="+mn-ea"/>
                <a:cs typeface="Arial" panose="020B0604020202020204" pitchFamily="34" charset="0"/>
              </a:rPr>
              <a:t>NCBI assembly &amp; taxonomy DB </a:t>
            </a:r>
            <a:r>
              <a:rPr lang="ko-KR" altLang="en-US" sz="1400" dirty="0">
                <a:latin typeface="+mn-ea"/>
                <a:cs typeface="Arial" panose="020B0604020202020204" pitchFamily="34" charset="0"/>
              </a:rPr>
              <a:t>기반 유전체 구축분야 동향 분석</a:t>
            </a:r>
            <a:endParaRPr lang="en-US" altLang="ko-KR" sz="1400" dirty="0">
              <a:latin typeface="+mn-ea"/>
              <a:cs typeface="Arial" panose="020B0604020202020204" pitchFamily="34" charset="0"/>
            </a:endParaRPr>
          </a:p>
        </p:txBody>
      </p:sp>
      <p:sp>
        <p:nvSpPr>
          <p:cNvPr id="86" name="직사각형 85">
            <a:extLst>
              <a:ext uri="{FF2B5EF4-FFF2-40B4-BE49-F238E27FC236}">
                <a16:creationId xmlns:a16="http://schemas.microsoft.com/office/drawing/2014/main" id="{1059A144-F06F-4FE0-9F2E-7A2976152E02}"/>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93" name="사각형: 둥근 모서리 92">
            <a:extLst>
              <a:ext uri="{FF2B5EF4-FFF2-40B4-BE49-F238E27FC236}">
                <a16:creationId xmlns:a16="http://schemas.microsoft.com/office/drawing/2014/main" id="{7C014A06-9E98-41D9-92AC-479201093EBD}"/>
              </a:ext>
            </a:extLst>
          </p:cNvPr>
          <p:cNvSpPr/>
          <p:nvPr/>
        </p:nvSpPr>
        <p:spPr>
          <a:xfrm>
            <a:off x="259865" y="1629327"/>
            <a:ext cx="1866673" cy="276999"/>
          </a:xfrm>
          <a:prstGeom prst="roundRect">
            <a:avLst>
              <a:gd name="adj" fmla="val 2547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atin typeface="+mn-ea"/>
              </a:rPr>
              <a:t>생물정보 분석 경험</a:t>
            </a:r>
          </a:p>
        </p:txBody>
      </p:sp>
      <p:sp>
        <p:nvSpPr>
          <p:cNvPr id="94" name="직사각형 93">
            <a:extLst>
              <a:ext uri="{FF2B5EF4-FFF2-40B4-BE49-F238E27FC236}">
                <a16:creationId xmlns:a16="http://schemas.microsoft.com/office/drawing/2014/main" id="{F36A2860-951B-4FDE-AC09-39B9C803EAE2}"/>
              </a:ext>
            </a:extLst>
          </p:cNvPr>
          <p:cNvSpPr/>
          <p:nvPr/>
        </p:nvSpPr>
        <p:spPr>
          <a:xfrm>
            <a:off x="259865" y="2314910"/>
            <a:ext cx="2714831" cy="954107"/>
          </a:xfrm>
          <a:prstGeom prst="rect">
            <a:avLst/>
          </a:prstGeom>
        </p:spPr>
        <p:txBody>
          <a:bodyPr wrap="square">
            <a:spAutoFit/>
          </a:bodyPr>
          <a:lstStyle/>
          <a:p>
            <a:r>
              <a:rPr lang="en-US" altLang="ko-KR" sz="1400" b="1" dirty="0">
                <a:latin typeface="+mn-ea"/>
                <a:cs typeface="Arial" panose="020B0604020202020204" pitchFamily="34" charset="0"/>
              </a:rPr>
              <a:t>WGS/RNA-seq data analysis</a:t>
            </a:r>
          </a:p>
          <a:p>
            <a:pPr marL="285750" indent="-285750">
              <a:buFontTx/>
              <a:buChar char="-"/>
            </a:pPr>
            <a:r>
              <a:rPr lang="en-US" altLang="ko-KR" sz="1400" dirty="0">
                <a:latin typeface="+mn-ea"/>
                <a:cs typeface="Arial" panose="020B0604020202020204" pitchFamily="34" charset="0"/>
              </a:rPr>
              <a:t>Illumina reads</a:t>
            </a:r>
          </a:p>
          <a:p>
            <a:pPr marL="285750" indent="-285750">
              <a:buFontTx/>
              <a:buChar char="-"/>
            </a:pPr>
            <a:r>
              <a:rPr lang="en-US" altLang="ko-KR" sz="1400" dirty="0">
                <a:latin typeface="+mn-ea"/>
                <a:cs typeface="Arial" panose="020B0604020202020204" pitchFamily="34" charset="0"/>
              </a:rPr>
              <a:t>10X </a:t>
            </a:r>
            <a:r>
              <a:rPr lang="en-US" altLang="ko-KR" sz="1400" dirty="0" smtClean="0">
                <a:latin typeface="+mn-ea"/>
                <a:cs typeface="Arial" panose="020B0604020202020204" pitchFamily="34" charset="0"/>
              </a:rPr>
              <a:t>Genomics </a:t>
            </a:r>
            <a:r>
              <a:rPr lang="en-US" altLang="ko-KR" sz="1400" dirty="0">
                <a:latin typeface="+mn-ea"/>
                <a:cs typeface="Arial" panose="020B0604020202020204" pitchFamily="34" charset="0"/>
              </a:rPr>
              <a:t>reads</a:t>
            </a:r>
          </a:p>
          <a:p>
            <a:pPr marL="285750" indent="-285750">
              <a:buFontTx/>
              <a:buChar char="-"/>
            </a:pPr>
            <a:r>
              <a:rPr lang="en-US" altLang="ko-KR" sz="1400" dirty="0">
                <a:latin typeface="+mn-ea"/>
                <a:cs typeface="Arial" panose="020B0604020202020204" pitchFamily="34" charset="0"/>
              </a:rPr>
              <a:t>PacBio reads</a:t>
            </a:r>
          </a:p>
        </p:txBody>
      </p:sp>
      <p:sp>
        <p:nvSpPr>
          <p:cNvPr id="95" name="직사각형 94">
            <a:extLst>
              <a:ext uri="{FF2B5EF4-FFF2-40B4-BE49-F238E27FC236}">
                <a16:creationId xmlns:a16="http://schemas.microsoft.com/office/drawing/2014/main" id="{7CD0E123-D415-4173-B0E6-ED75C5C8E501}"/>
              </a:ext>
            </a:extLst>
          </p:cNvPr>
          <p:cNvSpPr/>
          <p:nvPr/>
        </p:nvSpPr>
        <p:spPr>
          <a:xfrm>
            <a:off x="3366982" y="2305038"/>
            <a:ext cx="2637775" cy="1169551"/>
          </a:xfrm>
          <a:prstGeom prst="rect">
            <a:avLst/>
          </a:prstGeom>
        </p:spPr>
        <p:txBody>
          <a:bodyPr wrap="square">
            <a:spAutoFit/>
          </a:bodyPr>
          <a:lstStyle/>
          <a:p>
            <a:r>
              <a:rPr lang="en-US" altLang="ko-KR" sz="1400" b="1" dirty="0">
                <a:latin typeface="+mn-ea"/>
                <a:cs typeface="Arial" panose="020B0604020202020204" pitchFamily="34" charset="0"/>
              </a:rPr>
              <a:t>Comparative genomics</a:t>
            </a:r>
          </a:p>
          <a:p>
            <a:pPr marL="285750" indent="-285750">
              <a:buFontTx/>
              <a:buChar char="-"/>
            </a:pPr>
            <a:r>
              <a:rPr lang="en-US" altLang="ko-KR" sz="1400" dirty="0">
                <a:latin typeface="+mn-ea"/>
                <a:cs typeface="Arial" panose="020B0604020202020204" pitchFamily="34" charset="0"/>
              </a:rPr>
              <a:t>Gene family analysis</a:t>
            </a:r>
          </a:p>
          <a:p>
            <a:pPr marL="285750" indent="-285750">
              <a:buFontTx/>
              <a:buChar char="-"/>
            </a:pPr>
            <a:r>
              <a:rPr lang="en-US" altLang="ko-KR" sz="1400" dirty="0" smtClean="0">
                <a:latin typeface="+mn-ea"/>
                <a:cs typeface="Arial" panose="020B0604020202020204" pitchFamily="34" charset="0"/>
              </a:rPr>
              <a:t>Orthologue analysis</a:t>
            </a:r>
          </a:p>
          <a:p>
            <a:pPr marL="285750" indent="-285750">
              <a:buFontTx/>
              <a:buChar char="-"/>
            </a:pPr>
            <a:r>
              <a:rPr lang="en-US" altLang="ko-KR" sz="1400" dirty="0" smtClean="0">
                <a:latin typeface="+mn-ea"/>
                <a:cs typeface="Arial" panose="020B0604020202020204" pitchFamily="34" charset="0"/>
              </a:rPr>
              <a:t>Positive </a:t>
            </a:r>
            <a:r>
              <a:rPr lang="en-US" altLang="ko-KR" sz="1400" dirty="0">
                <a:latin typeface="+mn-ea"/>
                <a:cs typeface="Arial" panose="020B0604020202020204" pitchFamily="34" charset="0"/>
              </a:rPr>
              <a:t>selection analysis</a:t>
            </a:r>
          </a:p>
          <a:p>
            <a:pPr marL="285750" indent="-285750">
              <a:buFont typeface="Wingdings" panose="05000000000000000000" pitchFamily="2" charset="2"/>
              <a:buChar char="§"/>
            </a:pPr>
            <a:endParaRPr lang="en-US" altLang="ko-KR" sz="1400" dirty="0">
              <a:latin typeface="+mn-ea"/>
              <a:cs typeface="Arial" panose="020B0604020202020204" pitchFamily="34" charset="0"/>
            </a:endParaRPr>
          </a:p>
        </p:txBody>
      </p:sp>
      <p:sp>
        <p:nvSpPr>
          <p:cNvPr id="96" name="직사각형 95">
            <a:extLst>
              <a:ext uri="{FF2B5EF4-FFF2-40B4-BE49-F238E27FC236}">
                <a16:creationId xmlns:a16="http://schemas.microsoft.com/office/drawing/2014/main" id="{0A425F49-A215-450C-8B4B-89E51D73593F}"/>
              </a:ext>
            </a:extLst>
          </p:cNvPr>
          <p:cNvSpPr/>
          <p:nvPr/>
        </p:nvSpPr>
        <p:spPr>
          <a:xfrm>
            <a:off x="6279159" y="2305037"/>
            <a:ext cx="2569135" cy="954107"/>
          </a:xfrm>
          <a:prstGeom prst="rect">
            <a:avLst/>
          </a:prstGeom>
        </p:spPr>
        <p:txBody>
          <a:bodyPr wrap="square">
            <a:spAutoFit/>
          </a:bodyPr>
          <a:lstStyle/>
          <a:p>
            <a:r>
              <a:rPr lang="en-US" altLang="ko-KR" sz="1400" b="1" dirty="0" smtClean="0">
                <a:latin typeface="+mn-ea"/>
                <a:cs typeface="Arial" panose="020B0604020202020204" pitchFamily="34" charset="0"/>
              </a:rPr>
              <a:t>NCBI </a:t>
            </a:r>
            <a:r>
              <a:rPr lang="ko-KR" altLang="en-US" sz="1400" b="1" dirty="0" smtClean="0">
                <a:latin typeface="+mn-ea"/>
                <a:cs typeface="Arial" panose="020B0604020202020204" pitchFamily="34" charset="0"/>
              </a:rPr>
              <a:t>기반 동향 분석</a:t>
            </a:r>
            <a:endParaRPr lang="en-US" altLang="ko-KR" sz="1400" b="1" dirty="0">
              <a:latin typeface="+mn-ea"/>
              <a:cs typeface="Arial" panose="020B0604020202020204" pitchFamily="34" charset="0"/>
            </a:endParaRPr>
          </a:p>
          <a:p>
            <a:pPr marL="285750" indent="-285750">
              <a:buFontTx/>
              <a:buChar char="-"/>
            </a:pPr>
            <a:r>
              <a:rPr lang="en-US" altLang="ko-KR" sz="1400" dirty="0">
                <a:latin typeface="+mn-ea"/>
                <a:cs typeface="Arial" panose="020B0604020202020204" pitchFamily="34" charset="0"/>
              </a:rPr>
              <a:t>Metadata from NCBI DB</a:t>
            </a:r>
          </a:p>
          <a:p>
            <a:pPr marL="285750" indent="-285750">
              <a:buFontTx/>
              <a:buChar char="-"/>
            </a:pPr>
            <a:r>
              <a:rPr lang="en-US" altLang="ko-KR" sz="1400" dirty="0">
                <a:latin typeface="+mn-ea"/>
                <a:cs typeface="Arial" panose="020B0604020202020204" pitchFamily="34" charset="0"/>
              </a:rPr>
              <a:t>Assembly statistics</a:t>
            </a:r>
          </a:p>
          <a:p>
            <a:pPr marL="285750" indent="-285750">
              <a:buFontTx/>
              <a:buChar char="-"/>
            </a:pPr>
            <a:r>
              <a:rPr lang="en-US" altLang="ko-KR" sz="1400" dirty="0">
                <a:latin typeface="+mn-ea"/>
                <a:cs typeface="Arial" panose="020B0604020202020204" pitchFamily="34" charset="0"/>
              </a:rPr>
              <a:t>Clade-level statistics</a:t>
            </a:r>
          </a:p>
        </p:txBody>
      </p:sp>
      <p:sp>
        <p:nvSpPr>
          <p:cNvPr id="98" name="TextBox 97">
            <a:extLst>
              <a:ext uri="{FF2B5EF4-FFF2-40B4-BE49-F238E27FC236}">
                <a16:creationId xmlns:a16="http://schemas.microsoft.com/office/drawing/2014/main" id="{28D494D0-DF2B-49A6-A6E5-ECBEC0781D34}"/>
              </a:ext>
            </a:extLst>
          </p:cNvPr>
          <p:cNvSpPr txBox="1"/>
          <p:nvPr/>
        </p:nvSpPr>
        <p:spPr>
          <a:xfrm>
            <a:off x="71662" y="6624768"/>
            <a:ext cx="6880994" cy="184666"/>
          </a:xfrm>
          <a:prstGeom prst="rect">
            <a:avLst/>
          </a:prstGeom>
          <a:noFill/>
        </p:spPr>
        <p:txBody>
          <a:bodyPr wrap="square">
            <a:spAutoFit/>
          </a:bodyPr>
          <a:lstStyle/>
          <a:p>
            <a:r>
              <a:rPr lang="en-US" altLang="ko-KR" sz="600" b="0" i="0" dirty="0" err="1">
                <a:solidFill>
                  <a:srgbClr val="222222"/>
                </a:solidFill>
                <a:effectLst/>
                <a:latin typeface="+mn-ea"/>
              </a:rPr>
              <a:t>Ghysen</a:t>
            </a:r>
            <a:r>
              <a:rPr lang="en-US" altLang="ko-KR" sz="600" b="0" i="0" dirty="0">
                <a:solidFill>
                  <a:srgbClr val="222222"/>
                </a:solidFill>
                <a:effectLst/>
                <a:latin typeface="+mn-ea"/>
              </a:rPr>
              <a:t>, A., </a:t>
            </a:r>
            <a:r>
              <a:rPr lang="en-US" altLang="ko-KR" sz="600" b="0" i="0" dirty="0" err="1">
                <a:solidFill>
                  <a:srgbClr val="222222"/>
                </a:solidFill>
                <a:effectLst/>
                <a:latin typeface="+mn-ea"/>
              </a:rPr>
              <a:t>Dambly</a:t>
            </a:r>
            <a:r>
              <a:rPr lang="en-US" altLang="ko-KR" sz="600" b="0" i="0" dirty="0">
                <a:solidFill>
                  <a:srgbClr val="222222"/>
                </a:solidFill>
                <a:effectLst/>
                <a:latin typeface="+mn-ea"/>
              </a:rPr>
              <a:t>-Chaudière, C., &amp; </a:t>
            </a:r>
            <a:r>
              <a:rPr lang="en-US" altLang="ko-KR" sz="600" b="0" i="0" dirty="0" err="1">
                <a:solidFill>
                  <a:srgbClr val="222222"/>
                </a:solidFill>
                <a:effectLst/>
                <a:latin typeface="+mn-ea"/>
              </a:rPr>
              <a:t>Raible</a:t>
            </a:r>
            <a:r>
              <a:rPr lang="en-US" altLang="ko-KR" sz="600" b="0" i="0" dirty="0">
                <a:solidFill>
                  <a:srgbClr val="222222"/>
                </a:solidFill>
                <a:effectLst/>
                <a:latin typeface="+mn-ea"/>
              </a:rPr>
              <a:t>, D. W. (2010). Patterning the nervous system through development and evolution. </a:t>
            </a:r>
            <a:r>
              <a:rPr lang="en-US" altLang="ko-KR" sz="600" b="0" i="1" dirty="0">
                <a:solidFill>
                  <a:srgbClr val="222222"/>
                </a:solidFill>
                <a:effectLst/>
                <a:latin typeface="+mn-ea"/>
              </a:rPr>
              <a:t>International Journal of Developmental Biology</a:t>
            </a:r>
            <a:r>
              <a:rPr lang="en-US" altLang="ko-KR" sz="600" b="0" i="0" dirty="0">
                <a:solidFill>
                  <a:srgbClr val="222222"/>
                </a:solidFill>
                <a:effectLst/>
                <a:latin typeface="+mn-ea"/>
              </a:rPr>
              <a:t>, </a:t>
            </a:r>
            <a:r>
              <a:rPr lang="en-US" altLang="ko-KR" sz="600" b="0" i="1" dirty="0">
                <a:solidFill>
                  <a:srgbClr val="222222"/>
                </a:solidFill>
                <a:effectLst/>
                <a:latin typeface="+mn-ea"/>
              </a:rPr>
              <a:t>54</a:t>
            </a:r>
            <a:r>
              <a:rPr lang="en-US" altLang="ko-KR" sz="600" b="0" i="0" dirty="0">
                <a:solidFill>
                  <a:srgbClr val="222222"/>
                </a:solidFill>
                <a:effectLst/>
                <a:latin typeface="+mn-ea"/>
              </a:rPr>
              <a:t>(10), S1-S14.</a:t>
            </a:r>
            <a:endParaRPr lang="ko-KR" altLang="en-US" sz="600" dirty="0">
              <a:latin typeface="+mn-ea"/>
            </a:endParaRPr>
          </a:p>
        </p:txBody>
      </p:sp>
      <p:sp>
        <p:nvSpPr>
          <p:cNvPr id="16" name="슬라이드 번호 개체 틀 15">
            <a:extLst>
              <a:ext uri="{FF2B5EF4-FFF2-40B4-BE49-F238E27FC236}">
                <a16:creationId xmlns:a16="http://schemas.microsoft.com/office/drawing/2014/main" id="{E32DCA61-9042-43DE-8FD3-D5A9E93FC480}"/>
              </a:ext>
            </a:extLst>
          </p:cNvPr>
          <p:cNvSpPr>
            <a:spLocks noGrp="1"/>
          </p:cNvSpPr>
          <p:nvPr>
            <p:ph type="sldNum" sz="quarter" idx="12"/>
          </p:nvPr>
        </p:nvSpPr>
        <p:spPr/>
        <p:txBody>
          <a:bodyPr/>
          <a:lstStyle/>
          <a:p>
            <a:fld id="{CF44F4BD-9264-458E-B7DB-27B4DAB2BFAE}" type="slidenum">
              <a:rPr lang="ko-KR" altLang="en-US" smtClean="0"/>
              <a:t>24</a:t>
            </a:fld>
            <a:endParaRPr lang="ko-KR" altLang="en-US"/>
          </a:p>
        </p:txBody>
      </p:sp>
    </p:spTree>
    <p:extLst>
      <p:ext uri="{BB962C8B-B14F-4D97-AF65-F5344CB8AC3E}">
        <p14:creationId xmlns:p14="http://schemas.microsoft.com/office/powerpoint/2010/main" val="1760359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82F5D529-0331-4232-A752-8E84CEEDDE78}"/>
              </a:ext>
            </a:extLst>
          </p:cNvPr>
          <p:cNvSpPr/>
          <p:nvPr/>
        </p:nvSpPr>
        <p:spPr>
          <a:xfrm>
            <a:off x="0" y="-16637"/>
            <a:ext cx="9144000" cy="6874636"/>
          </a:xfrm>
          <a:prstGeom prst="rect">
            <a:avLst/>
          </a:prstGeom>
          <a:gradFill>
            <a:gsLst>
              <a:gs pos="100000">
                <a:schemeClr val="bg1">
                  <a:lumMod val="85000"/>
                </a:schemeClr>
              </a:gs>
              <a:gs pos="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38">
            <a:extLst>
              <a:ext uri="{FF2B5EF4-FFF2-40B4-BE49-F238E27FC236}">
                <a16:creationId xmlns:a16="http://schemas.microsoft.com/office/drawing/2014/main" id="{AE4F9498-C3D0-434F-BFD6-5EE569B3C3A0}"/>
              </a:ext>
            </a:extLst>
          </p:cNvPr>
          <p:cNvSpPr/>
          <p:nvPr/>
        </p:nvSpPr>
        <p:spPr>
          <a:xfrm>
            <a:off x="1736213" y="5705017"/>
            <a:ext cx="776610" cy="776610"/>
          </a:xfrm>
          <a:prstGeom prst="ellipse">
            <a:avLst/>
          </a:prstGeom>
          <a:pattFill prst="lgCheck">
            <a:fgClr>
              <a:srgbClr val="F4BF78"/>
            </a:fgClr>
            <a:bgClr>
              <a:srgbClr val="EFEFEF"/>
            </a:bgClr>
          </a:patt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4" name="그림 33">
            <a:extLst>
              <a:ext uri="{FF2B5EF4-FFF2-40B4-BE49-F238E27FC236}">
                <a16:creationId xmlns:a16="http://schemas.microsoft.com/office/drawing/2014/main" id="{715765D6-CC5B-4F99-AAF8-E58BC6B6B2F4}"/>
              </a:ext>
            </a:extLst>
          </p:cNvPr>
          <p:cNvPicPr>
            <a:picLocks noChangeAspect="1"/>
          </p:cNvPicPr>
          <p:nvPr/>
        </p:nvPicPr>
        <p:blipFill rotWithShape="1">
          <a:blip r:embed="rId2"/>
          <a:srcRect t="48487"/>
          <a:stretch/>
        </p:blipFill>
        <p:spPr>
          <a:xfrm rot="16200000">
            <a:off x="-560389" y="1188785"/>
            <a:ext cx="2272745" cy="1170778"/>
          </a:xfrm>
          <a:prstGeom prst="rect">
            <a:avLst/>
          </a:prstGeom>
        </p:spPr>
      </p:pic>
      <p:pic>
        <p:nvPicPr>
          <p:cNvPr id="29" name="그림 28">
            <a:extLst>
              <a:ext uri="{FF2B5EF4-FFF2-40B4-BE49-F238E27FC236}">
                <a16:creationId xmlns:a16="http://schemas.microsoft.com/office/drawing/2014/main" id="{28E32E36-559D-4B8A-A070-5774A4DA3025}"/>
              </a:ext>
            </a:extLst>
          </p:cNvPr>
          <p:cNvPicPr>
            <a:picLocks noChangeAspect="1"/>
          </p:cNvPicPr>
          <p:nvPr/>
        </p:nvPicPr>
        <p:blipFill rotWithShape="1">
          <a:blip r:embed="rId2"/>
          <a:srcRect t="15586"/>
          <a:stretch/>
        </p:blipFill>
        <p:spPr>
          <a:xfrm>
            <a:off x="1095746" y="-16638"/>
            <a:ext cx="1609554" cy="1358691"/>
          </a:xfrm>
          <a:prstGeom prst="rect">
            <a:avLst/>
          </a:prstGeom>
        </p:spPr>
      </p:pic>
      <p:sp>
        <p:nvSpPr>
          <p:cNvPr id="6" name="TextBox 5">
            <a:extLst>
              <a:ext uri="{FF2B5EF4-FFF2-40B4-BE49-F238E27FC236}">
                <a16:creationId xmlns:a16="http://schemas.microsoft.com/office/drawing/2014/main" id="{DFE65F1A-2F51-44CA-AA67-174900719C89}"/>
              </a:ext>
            </a:extLst>
          </p:cNvPr>
          <p:cNvSpPr txBox="1"/>
          <p:nvPr/>
        </p:nvSpPr>
        <p:spPr>
          <a:xfrm>
            <a:off x="4023038" y="4530612"/>
            <a:ext cx="4663440" cy="923330"/>
          </a:xfrm>
          <a:prstGeom prst="rect">
            <a:avLst/>
          </a:prstGeom>
          <a:noFill/>
        </p:spPr>
        <p:txBody>
          <a:bodyPr wrap="square">
            <a:spAutoFit/>
          </a:bodyPr>
          <a:lstStyle/>
          <a:p>
            <a:pPr algn="r"/>
            <a:r>
              <a:rPr lang="ko-KR" altLang="en-US" dirty="0">
                <a:latin typeface="+mn-ea"/>
                <a:cs typeface="Arial" panose="020B0604020202020204" pitchFamily="34" charset="0"/>
              </a:rPr>
              <a:t>서울대학교</a:t>
            </a:r>
            <a:endParaRPr lang="en-US" altLang="ko-KR" dirty="0">
              <a:latin typeface="+mn-ea"/>
              <a:cs typeface="Arial" panose="020B0604020202020204" pitchFamily="34" charset="0"/>
            </a:endParaRPr>
          </a:p>
          <a:p>
            <a:pPr algn="r"/>
            <a:r>
              <a:rPr lang="ko-KR" altLang="en-US" dirty="0">
                <a:latin typeface="+mn-ea"/>
                <a:cs typeface="Arial" panose="020B0604020202020204" pitchFamily="34" charset="0"/>
              </a:rPr>
              <a:t>협동과정 </a:t>
            </a:r>
            <a:r>
              <a:rPr lang="ko-KR" altLang="en-US" dirty="0" err="1">
                <a:latin typeface="+mn-ea"/>
                <a:cs typeface="Arial" panose="020B0604020202020204" pitchFamily="34" charset="0"/>
              </a:rPr>
              <a:t>생물정보학</a:t>
            </a:r>
            <a:r>
              <a:rPr lang="ko-KR" altLang="en-US" dirty="0">
                <a:latin typeface="+mn-ea"/>
                <a:cs typeface="Arial" panose="020B0604020202020204" pitchFamily="34" charset="0"/>
              </a:rPr>
              <a:t> 석사과정</a:t>
            </a:r>
            <a:endParaRPr lang="en-US" altLang="ko-KR" dirty="0">
              <a:latin typeface="+mn-ea"/>
              <a:cs typeface="Arial" panose="020B0604020202020204" pitchFamily="34" charset="0"/>
            </a:endParaRPr>
          </a:p>
          <a:p>
            <a:pPr algn="r"/>
            <a:r>
              <a:rPr lang="ko-KR" altLang="en-US" dirty="0">
                <a:latin typeface="+mn-ea"/>
                <a:cs typeface="Arial" panose="020B0604020202020204" pitchFamily="34" charset="0"/>
              </a:rPr>
              <a:t>김주완</a:t>
            </a:r>
            <a:endParaRPr lang="en-US" altLang="ko-KR" dirty="0">
              <a:latin typeface="+mn-ea"/>
              <a:cs typeface="Arial" panose="020B0604020202020204" pitchFamily="34" charset="0"/>
            </a:endParaRPr>
          </a:p>
        </p:txBody>
      </p:sp>
      <p:sp>
        <p:nvSpPr>
          <p:cNvPr id="14" name="대각선 방향의 모서리가 둥근 사각형 13"/>
          <p:cNvSpPr/>
          <p:nvPr/>
        </p:nvSpPr>
        <p:spPr>
          <a:xfrm>
            <a:off x="4106627" y="2133600"/>
            <a:ext cx="4875258" cy="406400"/>
          </a:xfrm>
          <a:prstGeom prst="round2DiagRect">
            <a:avLst>
              <a:gd name="adj1" fmla="val 50000"/>
              <a:gd name="adj2" fmla="val 0"/>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CJ</a:t>
            </a:r>
            <a:r>
              <a:rPr lang="ko-KR" altLang="en-US" dirty="0"/>
              <a:t>제일제당 </a:t>
            </a:r>
            <a:r>
              <a:rPr lang="en-US" altLang="ko-KR" dirty="0"/>
              <a:t>BIO IT</a:t>
            </a:r>
            <a:r>
              <a:rPr lang="ko-KR" altLang="en-US" dirty="0"/>
              <a:t> </a:t>
            </a:r>
            <a:r>
              <a:rPr lang="en-US" altLang="ko-KR" dirty="0"/>
              <a:t>2021 </a:t>
            </a:r>
            <a:r>
              <a:rPr lang="ko-KR" altLang="en-US" dirty="0"/>
              <a:t>상반기 신입 입사지원</a:t>
            </a:r>
          </a:p>
        </p:txBody>
      </p:sp>
      <p:pic>
        <p:nvPicPr>
          <p:cNvPr id="38" name="그림 37"/>
          <p:cNvPicPr>
            <a:picLocks noChangeAspect="1"/>
          </p:cNvPicPr>
          <p:nvPr/>
        </p:nvPicPr>
        <p:blipFill rotWithShape="1">
          <a:blip r:embed="rId3"/>
          <a:srcRect t="6895"/>
          <a:stretch/>
        </p:blipFill>
        <p:spPr>
          <a:xfrm>
            <a:off x="61958" y="-15239"/>
            <a:ext cx="4073493" cy="5867581"/>
          </a:xfrm>
          <a:prstGeom prst="rect">
            <a:avLst/>
          </a:prstGeom>
        </p:spPr>
      </p:pic>
      <p:sp>
        <p:nvSpPr>
          <p:cNvPr id="20" name="TextBox 19">
            <a:extLst>
              <a:ext uri="{FF2B5EF4-FFF2-40B4-BE49-F238E27FC236}">
                <a16:creationId xmlns:a16="http://schemas.microsoft.com/office/drawing/2014/main" id="{A4E067A0-0C6F-4DEC-9789-4E2F1E84C117}"/>
              </a:ext>
            </a:extLst>
          </p:cNvPr>
          <p:cNvSpPr txBox="1"/>
          <p:nvPr/>
        </p:nvSpPr>
        <p:spPr>
          <a:xfrm>
            <a:off x="4460241" y="2587946"/>
            <a:ext cx="4283048" cy="1323439"/>
          </a:xfrm>
          <a:prstGeom prst="rect">
            <a:avLst/>
          </a:prstGeom>
          <a:noFill/>
        </p:spPr>
        <p:txBody>
          <a:bodyPr wrap="square">
            <a:spAutoFit/>
          </a:bodyPr>
          <a:lstStyle/>
          <a:p>
            <a:pPr algn="r"/>
            <a:r>
              <a:rPr lang="ko-KR" altLang="en-US" sz="4000" dirty="0"/>
              <a:t>발표를 들어주셔서</a:t>
            </a:r>
            <a:endParaRPr lang="en-US" altLang="ko-KR" sz="4000" dirty="0"/>
          </a:p>
          <a:p>
            <a:pPr algn="r"/>
            <a:r>
              <a:rPr lang="ko-KR" altLang="en-US" sz="4000" dirty="0"/>
              <a:t>감사드립니다</a:t>
            </a:r>
            <a:r>
              <a:rPr lang="en-US" altLang="ko-KR" sz="4000" dirty="0"/>
              <a:t>.</a:t>
            </a:r>
          </a:p>
        </p:txBody>
      </p:sp>
      <p:pic>
        <p:nvPicPr>
          <p:cNvPr id="8" name="그림 7">
            <a:extLst>
              <a:ext uri="{FF2B5EF4-FFF2-40B4-BE49-F238E27FC236}">
                <a16:creationId xmlns:a16="http://schemas.microsoft.com/office/drawing/2014/main" id="{F8B329F6-ADDB-4860-888B-BD0F79B94C03}"/>
              </a:ext>
            </a:extLst>
          </p:cNvPr>
          <p:cNvPicPr>
            <a:picLocks noChangeAspect="1"/>
          </p:cNvPicPr>
          <p:nvPr/>
        </p:nvPicPr>
        <p:blipFill rotWithShape="1">
          <a:blip r:embed="rId4"/>
          <a:srcRect l="41658"/>
          <a:stretch/>
        </p:blipFill>
        <p:spPr>
          <a:xfrm>
            <a:off x="0" y="4530612"/>
            <a:ext cx="837448" cy="2809347"/>
          </a:xfrm>
          <a:prstGeom prst="rect">
            <a:avLst/>
          </a:prstGeom>
        </p:spPr>
      </p:pic>
      <p:sp>
        <p:nvSpPr>
          <p:cNvPr id="2" name="슬라이드 번호 개체 틀 1">
            <a:extLst>
              <a:ext uri="{FF2B5EF4-FFF2-40B4-BE49-F238E27FC236}">
                <a16:creationId xmlns:a16="http://schemas.microsoft.com/office/drawing/2014/main" id="{D5E1CB1D-8D31-46A3-A459-1335E9A4A676}"/>
              </a:ext>
            </a:extLst>
          </p:cNvPr>
          <p:cNvSpPr>
            <a:spLocks noGrp="1"/>
          </p:cNvSpPr>
          <p:nvPr>
            <p:ph type="sldNum" sz="quarter" idx="12"/>
          </p:nvPr>
        </p:nvSpPr>
        <p:spPr/>
        <p:txBody>
          <a:bodyPr/>
          <a:lstStyle/>
          <a:p>
            <a:fld id="{CF44F4BD-9264-458E-B7DB-27B4DAB2BFAE}" type="slidenum">
              <a:rPr lang="ko-KR" altLang="en-US" smtClean="0"/>
              <a:t>25</a:t>
            </a:fld>
            <a:endParaRPr lang="ko-KR" altLang="en-US"/>
          </a:p>
        </p:txBody>
      </p:sp>
    </p:spTree>
    <p:extLst>
      <p:ext uri="{BB962C8B-B14F-4D97-AF65-F5344CB8AC3E}">
        <p14:creationId xmlns:p14="http://schemas.microsoft.com/office/powerpoint/2010/main" val="3008718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102EEB73-EDF8-40C5-9AD6-92772620A9F6}"/>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1" name="그룹 10"/>
          <p:cNvGrpSpPr/>
          <p:nvPr/>
        </p:nvGrpSpPr>
        <p:grpSpPr>
          <a:xfrm>
            <a:off x="0" y="-2"/>
            <a:ext cx="9144000" cy="514352"/>
            <a:chOff x="0" y="-2"/>
            <a:chExt cx="9144000" cy="493489"/>
          </a:xfrm>
        </p:grpSpPr>
        <p:sp>
          <p:nvSpPr>
            <p:cNvPr id="12" name="직사각형 11"/>
            <p:cNvSpPr/>
            <p:nvPr/>
          </p:nvSpPr>
          <p:spPr>
            <a:xfrm>
              <a:off x="0" y="0"/>
              <a:ext cx="9144000" cy="493486"/>
            </a:xfrm>
            <a:prstGeom prst="rect">
              <a:avLst/>
            </a:prstGeom>
            <a:gradFill flip="none" rotWithShape="1">
              <a:gsLst>
                <a:gs pos="0">
                  <a:srgbClr val="FF6915"/>
                </a:gs>
                <a:gs pos="74000">
                  <a:srgbClr val="78886C"/>
                </a:gs>
                <a:gs pos="44000">
                  <a:srgbClr val="CB982C"/>
                </a:gs>
                <a:gs pos="100000">
                  <a:srgbClr val="388BD1"/>
                </a:gs>
                <a:gs pos="60000">
                  <a:srgbClr val="9F904C"/>
                </a:gs>
                <a:gs pos="22000">
                  <a:srgbClr val="FC8508"/>
                </a:gs>
                <a:gs pos="86000">
                  <a:srgbClr val="528CA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한쪽 모서리가 둥근 사각형 12"/>
            <p:cNvSpPr/>
            <p:nvPr/>
          </p:nvSpPr>
          <p:spPr>
            <a:xfrm flipH="1">
              <a:off x="6633028" y="1"/>
              <a:ext cx="2510969" cy="493486"/>
            </a:xfrm>
            <a:prstGeom prst="round1Rect">
              <a:avLst>
                <a:gd name="adj" fmla="val 50000"/>
              </a:avLst>
            </a:prstGeom>
            <a:solidFill>
              <a:srgbClr val="2783CE">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한쪽 모서리가 둥근 사각형 13"/>
            <p:cNvSpPr/>
            <p:nvPr/>
          </p:nvSpPr>
          <p:spPr>
            <a:xfrm flipH="1" flipV="1">
              <a:off x="5659120" y="-2"/>
              <a:ext cx="3484875" cy="493487"/>
            </a:xfrm>
            <a:prstGeom prst="round1Rect">
              <a:avLst>
                <a:gd name="adj" fmla="val 50000"/>
              </a:avLst>
            </a:prstGeom>
            <a:solidFill>
              <a:srgbClr val="2783CE">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직사각형 1"/>
          <p:cNvSpPr/>
          <p:nvPr/>
        </p:nvSpPr>
        <p:spPr>
          <a:xfrm>
            <a:off x="200974" y="26341"/>
            <a:ext cx="748923" cy="461665"/>
          </a:xfrm>
          <a:prstGeom prst="rect">
            <a:avLst/>
          </a:prstGeom>
        </p:spPr>
        <p:txBody>
          <a:bodyPr wrap="none">
            <a:spAutoFit/>
          </a:bodyPr>
          <a:lstStyle/>
          <a:p>
            <a:r>
              <a:rPr lang="ko-KR" altLang="en-US" sz="2400" b="1" spc="-150" dirty="0">
                <a:solidFill>
                  <a:schemeClr val="bg1">
                    <a:lumMod val="95000"/>
                  </a:schemeClr>
                </a:solidFill>
                <a:latin typeface="리디바탕" panose="020B0600000101010101" pitchFamily="34" charset="-127"/>
                <a:ea typeface="리디바탕" panose="020B0600000101010101" pitchFamily="34" charset="-127"/>
              </a:rPr>
              <a:t>목차</a:t>
            </a:r>
            <a:endParaRPr lang="en-US" altLang="ko-KR" sz="2400" b="1" spc="-150" dirty="0">
              <a:solidFill>
                <a:schemeClr val="bg1">
                  <a:lumMod val="95000"/>
                </a:schemeClr>
              </a:solidFill>
              <a:latin typeface="리디바탕" panose="020B0600000101010101" pitchFamily="34" charset="-127"/>
              <a:ea typeface="리디바탕" panose="020B0600000101010101" pitchFamily="34" charset="-127"/>
            </a:endParaRPr>
          </a:p>
        </p:txBody>
      </p:sp>
      <p:sp>
        <p:nvSpPr>
          <p:cNvPr id="19" name="타원 18"/>
          <p:cNvSpPr/>
          <p:nvPr/>
        </p:nvSpPr>
        <p:spPr>
          <a:xfrm>
            <a:off x="978348" y="2095918"/>
            <a:ext cx="1268957" cy="1268957"/>
          </a:xfrm>
          <a:prstGeom prst="ellipse">
            <a:avLst/>
          </a:prstGeom>
          <a:solidFill>
            <a:srgbClr val="C2363F"/>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3814848" y="2095917"/>
            <a:ext cx="1268957" cy="1268957"/>
          </a:xfrm>
          <a:prstGeom prst="ellipse">
            <a:avLst/>
          </a:prstGeom>
          <a:solidFill>
            <a:schemeClr val="bg1">
              <a:lumMod val="6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6704692" y="2095916"/>
            <a:ext cx="1268957" cy="1268957"/>
          </a:xfrm>
          <a:prstGeom prst="ellipse">
            <a:avLst/>
          </a:prstGeom>
          <a:solidFill>
            <a:schemeClr val="bg1">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800B570D-2BE8-4C6F-8E18-AFAA129B936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03502" y="2335047"/>
            <a:ext cx="816402" cy="899643"/>
          </a:xfrm>
          <a:prstGeom prst="rect">
            <a:avLst/>
          </a:prstGeom>
        </p:spPr>
      </p:pic>
      <p:sp>
        <p:nvSpPr>
          <p:cNvPr id="17" name="TextBox 16">
            <a:extLst>
              <a:ext uri="{FF2B5EF4-FFF2-40B4-BE49-F238E27FC236}">
                <a16:creationId xmlns:a16="http://schemas.microsoft.com/office/drawing/2014/main" id="{02356538-A4CB-4BF3-AF4B-4F5A710C4796}"/>
              </a:ext>
            </a:extLst>
          </p:cNvPr>
          <p:cNvSpPr txBox="1"/>
          <p:nvPr/>
        </p:nvSpPr>
        <p:spPr>
          <a:xfrm>
            <a:off x="739140" y="3585469"/>
            <a:ext cx="1901008" cy="369332"/>
          </a:xfrm>
          <a:prstGeom prst="rect">
            <a:avLst/>
          </a:prstGeom>
          <a:noFill/>
        </p:spPr>
        <p:txBody>
          <a:bodyPr wrap="square">
            <a:spAutoFit/>
          </a:bodyPr>
          <a:lstStyle/>
          <a:p>
            <a:r>
              <a:rPr lang="ko-KR" altLang="en-US" sz="1800" b="1" spc="-150" dirty="0">
                <a:latin typeface="리디바탕" panose="020B0600000101010101" pitchFamily="34" charset="-127"/>
                <a:ea typeface="리디바탕" panose="020B0600000101010101" pitchFamily="34" charset="-127"/>
              </a:rPr>
              <a:t>지원자 경력 소개</a:t>
            </a:r>
            <a:endParaRPr lang="en-US" altLang="ko-KR" sz="1800" b="1" spc="-150" dirty="0">
              <a:latin typeface="리디바탕" panose="020B0600000101010101" pitchFamily="34" charset="-127"/>
              <a:ea typeface="리디바탕" panose="020B0600000101010101" pitchFamily="34" charset="-127"/>
            </a:endParaRPr>
          </a:p>
        </p:txBody>
      </p:sp>
      <p:sp>
        <p:nvSpPr>
          <p:cNvPr id="18" name="TextBox 17">
            <a:extLst>
              <a:ext uri="{FF2B5EF4-FFF2-40B4-BE49-F238E27FC236}">
                <a16:creationId xmlns:a16="http://schemas.microsoft.com/office/drawing/2014/main" id="{A5B71B01-A7B4-49F0-BD87-C361CD20731C}"/>
              </a:ext>
            </a:extLst>
          </p:cNvPr>
          <p:cNvSpPr txBox="1"/>
          <p:nvPr/>
        </p:nvSpPr>
        <p:spPr>
          <a:xfrm>
            <a:off x="2983097" y="3585469"/>
            <a:ext cx="2932458" cy="369332"/>
          </a:xfrm>
          <a:prstGeom prst="rect">
            <a:avLst/>
          </a:prstGeom>
          <a:noFill/>
        </p:spPr>
        <p:txBody>
          <a:bodyPr wrap="square">
            <a:spAutoFit/>
          </a:bodyPr>
          <a:lstStyle/>
          <a:p>
            <a:r>
              <a:rPr lang="ko-KR" altLang="en-US" b="1" spc="-150" dirty="0">
                <a:solidFill>
                  <a:schemeClr val="bg1">
                    <a:lumMod val="65000"/>
                  </a:schemeClr>
                </a:solidFill>
                <a:latin typeface="리디바탕" panose="020B0600000101010101" pitchFamily="34" charset="-127"/>
                <a:ea typeface="리디바탕" panose="020B0600000101010101" pitchFamily="34" charset="-127"/>
              </a:rPr>
              <a:t>현재 진행 중인 연구 내용 소개</a:t>
            </a:r>
            <a:endParaRPr lang="en-US" altLang="ko-KR" sz="1800" b="1" spc="-150" dirty="0">
              <a:solidFill>
                <a:schemeClr val="bg1">
                  <a:lumMod val="65000"/>
                </a:schemeClr>
              </a:solidFill>
              <a:latin typeface="리디바탕" panose="020B0600000101010101" pitchFamily="34" charset="-127"/>
              <a:ea typeface="리디바탕" panose="020B0600000101010101" pitchFamily="34" charset="-127"/>
            </a:endParaRPr>
          </a:p>
        </p:txBody>
      </p:sp>
      <p:pic>
        <p:nvPicPr>
          <p:cNvPr id="7" name="그림 6">
            <a:extLst>
              <a:ext uri="{FF2B5EF4-FFF2-40B4-BE49-F238E27FC236}">
                <a16:creationId xmlns:a16="http://schemas.microsoft.com/office/drawing/2014/main" id="{BC63E198-495D-4A1B-BFBF-2FD817CB6F16}"/>
              </a:ext>
            </a:extLst>
          </p:cNvPr>
          <p:cNvPicPr>
            <a:picLocks noChangeAspect="1"/>
          </p:cNvPicPr>
          <p:nvPr/>
        </p:nvPicPr>
        <p:blipFill>
          <a:blip r:embed="rId3">
            <a:lum bright="70000" contrast="-70000"/>
          </a:blip>
          <a:stretch>
            <a:fillRect/>
          </a:stretch>
        </p:blipFill>
        <p:spPr>
          <a:xfrm>
            <a:off x="3967700" y="2303242"/>
            <a:ext cx="963251" cy="963251"/>
          </a:xfrm>
          <a:prstGeom prst="rect">
            <a:avLst/>
          </a:prstGeom>
        </p:spPr>
      </p:pic>
      <p:pic>
        <p:nvPicPr>
          <p:cNvPr id="8" name="그림 7">
            <a:extLst>
              <a:ext uri="{FF2B5EF4-FFF2-40B4-BE49-F238E27FC236}">
                <a16:creationId xmlns:a16="http://schemas.microsoft.com/office/drawing/2014/main" id="{F56CD8A9-CEF1-415D-ADE3-5F3D022AF419}"/>
              </a:ext>
            </a:extLst>
          </p:cNvPr>
          <p:cNvPicPr>
            <a:picLocks noChangeAspect="1"/>
          </p:cNvPicPr>
          <p:nvPr/>
        </p:nvPicPr>
        <p:blipFill>
          <a:blip r:embed="rId4">
            <a:lum bright="70000" contrast="-70000"/>
          </a:blip>
          <a:stretch>
            <a:fillRect/>
          </a:stretch>
        </p:blipFill>
        <p:spPr>
          <a:xfrm>
            <a:off x="6784491" y="2185875"/>
            <a:ext cx="1068718" cy="1068718"/>
          </a:xfrm>
          <a:prstGeom prst="rect">
            <a:avLst/>
          </a:prstGeom>
        </p:spPr>
      </p:pic>
      <p:sp>
        <p:nvSpPr>
          <p:cNvPr id="23" name="TextBox 22">
            <a:extLst>
              <a:ext uri="{FF2B5EF4-FFF2-40B4-BE49-F238E27FC236}">
                <a16:creationId xmlns:a16="http://schemas.microsoft.com/office/drawing/2014/main" id="{E44401A5-C9E2-494C-85D3-BD6D14064897}"/>
              </a:ext>
            </a:extLst>
          </p:cNvPr>
          <p:cNvSpPr txBox="1"/>
          <p:nvPr/>
        </p:nvSpPr>
        <p:spPr>
          <a:xfrm>
            <a:off x="5872941" y="3585469"/>
            <a:ext cx="2932458" cy="369332"/>
          </a:xfrm>
          <a:prstGeom prst="rect">
            <a:avLst/>
          </a:prstGeom>
          <a:noFill/>
        </p:spPr>
        <p:txBody>
          <a:bodyPr wrap="square">
            <a:spAutoFit/>
          </a:bodyPr>
          <a:lstStyle/>
          <a:p>
            <a:pPr algn="ctr"/>
            <a:r>
              <a:rPr lang="en-US" altLang="ko-KR" b="1" spc="-150" dirty="0">
                <a:solidFill>
                  <a:schemeClr val="bg1">
                    <a:lumMod val="65000"/>
                  </a:schemeClr>
                </a:solidFill>
                <a:latin typeface="리디바탕" panose="020B0600000101010101" pitchFamily="34" charset="-127"/>
                <a:ea typeface="리디바탕" panose="020B0600000101010101" pitchFamily="34" charset="-127"/>
              </a:rPr>
              <a:t>Scientific background</a:t>
            </a:r>
            <a:endParaRPr lang="en-US" altLang="ko-KR" sz="1800" b="1" spc="-150" dirty="0">
              <a:solidFill>
                <a:schemeClr val="bg1">
                  <a:lumMod val="65000"/>
                </a:schemeClr>
              </a:solidFill>
              <a:latin typeface="리디바탕" panose="020B0600000101010101" pitchFamily="34" charset="-127"/>
              <a:ea typeface="리디바탕" panose="020B0600000101010101" pitchFamily="34" charset="-127"/>
            </a:endParaRPr>
          </a:p>
        </p:txBody>
      </p:sp>
      <p:sp>
        <p:nvSpPr>
          <p:cNvPr id="9" name="직사각형 8">
            <a:extLst>
              <a:ext uri="{FF2B5EF4-FFF2-40B4-BE49-F238E27FC236}">
                <a16:creationId xmlns:a16="http://schemas.microsoft.com/office/drawing/2014/main" id="{FF3191F6-481F-495D-9AAD-D51F74980E64}"/>
              </a:ext>
            </a:extLst>
          </p:cNvPr>
          <p:cNvSpPr/>
          <p:nvPr/>
        </p:nvSpPr>
        <p:spPr>
          <a:xfrm>
            <a:off x="6430372" y="4171370"/>
            <a:ext cx="1963820"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bg1">
                    <a:lumMod val="65000"/>
                  </a:schemeClr>
                </a:solidFill>
              </a:rPr>
              <a:t>이수과목 소개</a:t>
            </a:r>
            <a:endParaRPr lang="en-US" altLang="ko-KR" sz="1400" dirty="0">
              <a:solidFill>
                <a:schemeClr val="bg1">
                  <a:lumMod val="65000"/>
                </a:schemeClr>
              </a:solidFill>
            </a:endParaRPr>
          </a:p>
          <a:p>
            <a:pPr marL="285750" indent="-285750">
              <a:buFont typeface="Wingdings" panose="05000000000000000000" pitchFamily="2" charset="2"/>
              <a:buChar char="§"/>
            </a:pPr>
            <a:r>
              <a:rPr lang="ko-KR" altLang="en-US" sz="1400" dirty="0">
                <a:solidFill>
                  <a:schemeClr val="bg1">
                    <a:lumMod val="65000"/>
                  </a:schemeClr>
                </a:solidFill>
              </a:rPr>
              <a:t>분석역량 소개</a:t>
            </a:r>
          </a:p>
        </p:txBody>
      </p:sp>
      <p:sp>
        <p:nvSpPr>
          <p:cNvPr id="25" name="직사각형 24">
            <a:extLst>
              <a:ext uri="{FF2B5EF4-FFF2-40B4-BE49-F238E27FC236}">
                <a16:creationId xmlns:a16="http://schemas.microsoft.com/office/drawing/2014/main" id="{1F622907-CF65-4921-A4B8-480E433599DA}"/>
              </a:ext>
            </a:extLst>
          </p:cNvPr>
          <p:cNvSpPr/>
          <p:nvPr/>
        </p:nvSpPr>
        <p:spPr>
          <a:xfrm>
            <a:off x="3488930" y="4171370"/>
            <a:ext cx="2110574"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bg1">
                    <a:lumMod val="65000"/>
                  </a:schemeClr>
                </a:solidFill>
              </a:rPr>
              <a:t>연구의 배경</a:t>
            </a:r>
          </a:p>
          <a:p>
            <a:pPr marL="285750" indent="-285750">
              <a:buFont typeface="Wingdings" panose="05000000000000000000" pitchFamily="2" charset="2"/>
              <a:buChar char="§"/>
            </a:pPr>
            <a:r>
              <a:rPr lang="ko-KR" altLang="en-US" sz="1400" dirty="0">
                <a:solidFill>
                  <a:schemeClr val="bg1">
                    <a:lumMod val="65000"/>
                  </a:schemeClr>
                </a:solidFill>
              </a:rPr>
              <a:t>연구 파이프라인 구축</a:t>
            </a:r>
          </a:p>
          <a:p>
            <a:pPr marL="285750" indent="-285750">
              <a:buFont typeface="Wingdings" panose="05000000000000000000" pitchFamily="2" charset="2"/>
              <a:buChar char="§"/>
            </a:pPr>
            <a:r>
              <a:rPr lang="ko-KR" altLang="en-US" sz="1400" dirty="0">
                <a:solidFill>
                  <a:schemeClr val="bg1">
                    <a:lumMod val="65000"/>
                  </a:schemeClr>
                </a:solidFill>
              </a:rPr>
              <a:t>연구 결과</a:t>
            </a:r>
          </a:p>
          <a:p>
            <a:pPr marL="285750" indent="-285750">
              <a:buFont typeface="Wingdings" panose="05000000000000000000" pitchFamily="2" charset="2"/>
              <a:buChar char="§"/>
            </a:pPr>
            <a:r>
              <a:rPr lang="ko-KR" altLang="en-US" sz="1400" dirty="0">
                <a:solidFill>
                  <a:schemeClr val="bg1">
                    <a:lumMod val="65000"/>
                  </a:schemeClr>
                </a:solidFill>
              </a:rPr>
              <a:t>결과의 해석</a:t>
            </a:r>
          </a:p>
          <a:p>
            <a:pPr marL="285750" indent="-285750">
              <a:buFont typeface="Wingdings" panose="05000000000000000000" pitchFamily="2" charset="2"/>
              <a:buChar char="§"/>
            </a:pPr>
            <a:r>
              <a:rPr lang="ko-KR" altLang="en-US" sz="1400" dirty="0">
                <a:solidFill>
                  <a:schemeClr val="bg1">
                    <a:lumMod val="65000"/>
                  </a:schemeClr>
                </a:solidFill>
              </a:rPr>
              <a:t>진행 상황</a:t>
            </a:r>
            <a:endParaRPr lang="ko-KR" altLang="en-US" sz="1400" dirty="0">
              <a:solidFill>
                <a:schemeClr val="bg1">
                  <a:lumMod val="65000"/>
                </a:schemeClr>
              </a:solidFill>
            </a:endParaRPr>
          </a:p>
        </p:txBody>
      </p:sp>
      <p:sp>
        <p:nvSpPr>
          <p:cNvPr id="27" name="직사각형 26">
            <a:extLst>
              <a:ext uri="{FF2B5EF4-FFF2-40B4-BE49-F238E27FC236}">
                <a16:creationId xmlns:a16="http://schemas.microsoft.com/office/drawing/2014/main" id="{0BDE6E2B-EBA0-4791-BB6A-5FF77EA545E9}"/>
              </a:ext>
            </a:extLst>
          </p:cNvPr>
          <p:cNvSpPr/>
          <p:nvPr/>
        </p:nvSpPr>
        <p:spPr>
          <a:xfrm>
            <a:off x="652490" y="4171370"/>
            <a:ext cx="2110574"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tx1"/>
                </a:solidFill>
              </a:rPr>
              <a:t>학력사항</a:t>
            </a:r>
            <a:endParaRPr lang="en-US" altLang="ko-KR" sz="1400" dirty="0">
              <a:solidFill>
                <a:schemeClr val="tx1"/>
              </a:solidFill>
            </a:endParaRPr>
          </a:p>
          <a:p>
            <a:pPr marL="285750" indent="-285750">
              <a:buFont typeface="Wingdings" panose="05000000000000000000" pitchFamily="2" charset="2"/>
              <a:buChar char="§"/>
            </a:pPr>
            <a:r>
              <a:rPr lang="ko-KR" altLang="en-US" sz="1400" dirty="0">
                <a:solidFill>
                  <a:schemeClr val="tx1"/>
                </a:solidFill>
              </a:rPr>
              <a:t>컴퓨터 활용 능력</a:t>
            </a:r>
            <a:endParaRPr lang="en-US" altLang="ko-KR" sz="1400" dirty="0">
              <a:solidFill>
                <a:schemeClr val="tx1"/>
              </a:solidFill>
            </a:endParaRPr>
          </a:p>
          <a:p>
            <a:pPr marL="285750" indent="-285750">
              <a:buFont typeface="Wingdings" panose="05000000000000000000" pitchFamily="2" charset="2"/>
              <a:buChar char="§"/>
            </a:pPr>
            <a:r>
              <a:rPr lang="ko-KR" altLang="en-US" sz="1400" dirty="0">
                <a:solidFill>
                  <a:schemeClr val="tx1"/>
                </a:solidFill>
              </a:rPr>
              <a:t>학술대회 및 논문</a:t>
            </a:r>
            <a:endParaRPr lang="en-US" altLang="ko-KR" sz="1400" dirty="0">
              <a:solidFill>
                <a:schemeClr val="tx1"/>
              </a:solidFill>
            </a:endParaRPr>
          </a:p>
        </p:txBody>
      </p:sp>
      <p:cxnSp>
        <p:nvCxnSpPr>
          <p:cNvPr id="28" name="직선 연결선 27">
            <a:extLst>
              <a:ext uri="{FF2B5EF4-FFF2-40B4-BE49-F238E27FC236}">
                <a16:creationId xmlns:a16="http://schemas.microsoft.com/office/drawing/2014/main" id="{85370A99-2529-40A0-A854-D58A71F611DC}"/>
              </a:ext>
            </a:extLst>
          </p:cNvPr>
          <p:cNvCxnSpPr/>
          <p:nvPr/>
        </p:nvCxnSpPr>
        <p:spPr>
          <a:xfrm>
            <a:off x="200974" y="778445"/>
            <a:ext cx="8623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슬라이드 번호 개체 틀 2">
            <a:extLst>
              <a:ext uri="{FF2B5EF4-FFF2-40B4-BE49-F238E27FC236}">
                <a16:creationId xmlns:a16="http://schemas.microsoft.com/office/drawing/2014/main" id="{3AFFCE57-CBA3-4C81-8AE6-EB9EC7918303}"/>
              </a:ext>
            </a:extLst>
          </p:cNvPr>
          <p:cNvSpPr>
            <a:spLocks noGrp="1"/>
          </p:cNvSpPr>
          <p:nvPr>
            <p:ph type="sldNum" sz="quarter" idx="12"/>
          </p:nvPr>
        </p:nvSpPr>
        <p:spPr/>
        <p:txBody>
          <a:bodyPr/>
          <a:lstStyle/>
          <a:p>
            <a:fld id="{CF44F4BD-9264-458E-B7DB-27B4DAB2BFAE}" type="slidenum">
              <a:rPr lang="ko-KR" altLang="en-US" smtClean="0"/>
              <a:t>3</a:t>
            </a:fld>
            <a:endParaRPr lang="ko-KR" altLang="en-US"/>
          </a:p>
        </p:txBody>
      </p:sp>
    </p:spTree>
    <p:extLst>
      <p:ext uri="{BB962C8B-B14F-4D97-AF65-F5344CB8AC3E}">
        <p14:creationId xmlns:p14="http://schemas.microsoft.com/office/powerpoint/2010/main" val="296267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102EEB73-EDF8-40C5-9AD6-92772620A9F6}"/>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cxnSp>
        <p:nvCxnSpPr>
          <p:cNvPr id="24" name="직선 연결선 23"/>
          <p:cNvCxnSpPr/>
          <p:nvPr/>
        </p:nvCxnSpPr>
        <p:spPr>
          <a:xfrm>
            <a:off x="200974" y="778445"/>
            <a:ext cx="8623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그룹 30"/>
          <p:cNvGrpSpPr/>
          <p:nvPr/>
        </p:nvGrpSpPr>
        <p:grpSpPr>
          <a:xfrm>
            <a:off x="0" y="-8219"/>
            <a:ext cx="9144000" cy="522569"/>
            <a:chOff x="0" y="-7886"/>
            <a:chExt cx="9144000" cy="501373"/>
          </a:xfrm>
        </p:grpSpPr>
        <p:sp>
          <p:nvSpPr>
            <p:cNvPr id="32" name="직사각형 31"/>
            <p:cNvSpPr/>
            <p:nvPr/>
          </p:nvSpPr>
          <p:spPr>
            <a:xfrm>
              <a:off x="0" y="0"/>
              <a:ext cx="9144000" cy="493486"/>
            </a:xfrm>
            <a:prstGeom prst="rect">
              <a:avLst/>
            </a:prstGeom>
            <a:solidFill>
              <a:srgbClr val="C23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3" name="한쪽 모서리가 둥근 사각형 32"/>
            <p:cNvSpPr/>
            <p:nvPr/>
          </p:nvSpPr>
          <p:spPr>
            <a:xfrm flipH="1">
              <a:off x="6633028" y="1"/>
              <a:ext cx="2510969" cy="493486"/>
            </a:xfrm>
            <a:prstGeom prst="round1Rect">
              <a:avLst>
                <a:gd name="adj" fmla="val 50000"/>
              </a:avLst>
            </a:prstGeom>
            <a:solidFill>
              <a:srgbClr val="FFFF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4" name="한쪽 모서리가 둥근 사각형 33"/>
            <p:cNvSpPr/>
            <p:nvPr/>
          </p:nvSpPr>
          <p:spPr>
            <a:xfrm flipH="1" flipV="1">
              <a:off x="5659120" y="-7886"/>
              <a:ext cx="3484875" cy="493487"/>
            </a:xfrm>
            <a:prstGeom prst="round1Rect">
              <a:avLst>
                <a:gd name="adj" fmla="val 50000"/>
              </a:avLst>
            </a:prstGeom>
            <a:solidFill>
              <a:srgbClr val="FFC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sp>
        <p:nvSpPr>
          <p:cNvPr id="35" name="직사각형 34"/>
          <p:cNvSpPr/>
          <p:nvPr/>
        </p:nvSpPr>
        <p:spPr>
          <a:xfrm>
            <a:off x="200974" y="26341"/>
            <a:ext cx="2738250" cy="461665"/>
          </a:xfrm>
          <a:prstGeom prst="rect">
            <a:avLst/>
          </a:prstGeom>
        </p:spPr>
        <p:txBody>
          <a:bodyPr wrap="none">
            <a:spAutoFit/>
          </a:bodyPr>
          <a:lstStyle/>
          <a:p>
            <a:r>
              <a:rPr lang="en-US" altLang="ko-KR" sz="2400" b="1" spc="-150" dirty="0">
                <a:solidFill>
                  <a:schemeClr val="bg1">
                    <a:lumMod val="95000"/>
                  </a:schemeClr>
                </a:solidFill>
                <a:latin typeface="+mn-ea"/>
              </a:rPr>
              <a:t>01. </a:t>
            </a:r>
            <a:r>
              <a:rPr lang="ko-KR" altLang="en-US" sz="2400" b="1" spc="-150" dirty="0">
                <a:solidFill>
                  <a:schemeClr val="bg1">
                    <a:lumMod val="95000"/>
                  </a:schemeClr>
                </a:solidFill>
                <a:latin typeface="+mn-ea"/>
              </a:rPr>
              <a:t>지원자 경력 소개</a:t>
            </a:r>
            <a:endParaRPr lang="en-US" altLang="ko-KR" sz="2400" b="1" spc="-150" dirty="0">
              <a:solidFill>
                <a:schemeClr val="bg1">
                  <a:lumMod val="95000"/>
                </a:schemeClr>
              </a:solidFill>
              <a:latin typeface="+mn-ea"/>
            </a:endParaRPr>
          </a:p>
        </p:txBody>
      </p:sp>
      <p:sp>
        <p:nvSpPr>
          <p:cNvPr id="12" name="직사각형 11">
            <a:extLst>
              <a:ext uri="{FF2B5EF4-FFF2-40B4-BE49-F238E27FC236}">
                <a16:creationId xmlns:a16="http://schemas.microsoft.com/office/drawing/2014/main" id="{9BF492B7-AC1D-4E84-8C40-5B4DFA104B19}"/>
              </a:ext>
            </a:extLst>
          </p:cNvPr>
          <p:cNvSpPr/>
          <p:nvPr/>
        </p:nvSpPr>
        <p:spPr>
          <a:xfrm>
            <a:off x="2831582" y="1042541"/>
            <a:ext cx="6312408" cy="13098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a:solidFill>
                  <a:schemeClr val="tx1"/>
                </a:solidFill>
                <a:latin typeface="+mn-ea"/>
              </a:rPr>
              <a:t>학력사항</a:t>
            </a:r>
            <a:endParaRPr lang="en-US" altLang="ko-KR" b="1" dirty="0">
              <a:solidFill>
                <a:schemeClr val="tx1"/>
              </a:solidFill>
              <a:latin typeface="+mn-ea"/>
            </a:endParaRPr>
          </a:p>
          <a:p>
            <a:endParaRPr lang="en-US" altLang="ko-KR" sz="1400" dirty="0">
              <a:solidFill>
                <a:schemeClr val="tx1"/>
              </a:solidFill>
              <a:latin typeface="+mn-ea"/>
            </a:endParaRPr>
          </a:p>
          <a:p>
            <a:r>
              <a:rPr lang="ko-KR" altLang="en-US" sz="1400" dirty="0">
                <a:solidFill>
                  <a:schemeClr val="tx1"/>
                </a:solidFill>
                <a:latin typeface="+mn-ea"/>
              </a:rPr>
              <a:t>서울대학교 동물생명공학전공 최우수 졸업 </a:t>
            </a:r>
            <a:r>
              <a:rPr lang="en-US" altLang="ko-KR" sz="1400" dirty="0">
                <a:solidFill>
                  <a:schemeClr val="tx1"/>
                </a:solidFill>
                <a:latin typeface="+mn-ea"/>
              </a:rPr>
              <a:t>(</a:t>
            </a:r>
            <a:r>
              <a:rPr lang="ko-KR" altLang="en-US" sz="1400" dirty="0" err="1">
                <a:solidFill>
                  <a:schemeClr val="tx1"/>
                </a:solidFill>
                <a:latin typeface="+mn-ea"/>
              </a:rPr>
              <a:t>주전공</a:t>
            </a:r>
            <a:r>
              <a:rPr lang="en-US" altLang="ko-KR" sz="1400" dirty="0">
                <a:solidFill>
                  <a:schemeClr val="tx1"/>
                </a:solidFill>
                <a:latin typeface="+mn-ea"/>
              </a:rPr>
              <a:t>, 2018.08)</a:t>
            </a:r>
          </a:p>
          <a:p>
            <a:r>
              <a:rPr lang="ko-KR" altLang="en-US" sz="1400" dirty="0">
                <a:solidFill>
                  <a:schemeClr val="tx1"/>
                </a:solidFill>
                <a:latin typeface="+mn-ea"/>
              </a:rPr>
              <a:t>서울대학교 생명과학부 최우수 졸업 </a:t>
            </a:r>
            <a:r>
              <a:rPr lang="en-US" altLang="ko-KR" sz="1400" dirty="0">
                <a:solidFill>
                  <a:schemeClr val="tx1"/>
                </a:solidFill>
                <a:latin typeface="+mn-ea"/>
              </a:rPr>
              <a:t>(</a:t>
            </a:r>
            <a:r>
              <a:rPr lang="ko-KR" altLang="en-US" sz="1400" dirty="0">
                <a:solidFill>
                  <a:schemeClr val="tx1"/>
                </a:solidFill>
                <a:latin typeface="+mn-ea"/>
              </a:rPr>
              <a:t>복수전공</a:t>
            </a:r>
            <a:r>
              <a:rPr lang="en-US" altLang="ko-KR" sz="1400" dirty="0">
                <a:solidFill>
                  <a:schemeClr val="tx1"/>
                </a:solidFill>
                <a:latin typeface="+mn-ea"/>
              </a:rPr>
              <a:t>, 2018.08)</a:t>
            </a:r>
          </a:p>
          <a:p>
            <a:r>
              <a:rPr lang="ko-KR" altLang="en-US" sz="1400" dirty="0">
                <a:solidFill>
                  <a:schemeClr val="tx1"/>
                </a:solidFill>
                <a:latin typeface="+mn-ea"/>
              </a:rPr>
              <a:t>서울대학교 생물정보학 석사과정 중 </a:t>
            </a:r>
            <a:r>
              <a:rPr lang="en-US" altLang="ko-KR" sz="1400" dirty="0">
                <a:solidFill>
                  <a:schemeClr val="tx1"/>
                </a:solidFill>
                <a:latin typeface="+mn-ea"/>
              </a:rPr>
              <a:t>(</a:t>
            </a:r>
            <a:r>
              <a:rPr lang="ko-KR" altLang="en-US" sz="1400" dirty="0">
                <a:solidFill>
                  <a:schemeClr val="tx1"/>
                </a:solidFill>
                <a:latin typeface="+mn-ea"/>
              </a:rPr>
              <a:t>졸업예정</a:t>
            </a:r>
            <a:r>
              <a:rPr lang="en-US" altLang="ko-KR" sz="1400" dirty="0">
                <a:solidFill>
                  <a:schemeClr val="tx1"/>
                </a:solidFill>
                <a:latin typeface="+mn-ea"/>
              </a:rPr>
              <a:t>, 2021.08)</a:t>
            </a:r>
          </a:p>
        </p:txBody>
      </p:sp>
      <p:sp>
        <p:nvSpPr>
          <p:cNvPr id="13" name="직사각형 12">
            <a:extLst>
              <a:ext uri="{FF2B5EF4-FFF2-40B4-BE49-F238E27FC236}">
                <a16:creationId xmlns:a16="http://schemas.microsoft.com/office/drawing/2014/main" id="{F8668572-78DC-4577-8BE9-31D3E1433C84}"/>
              </a:ext>
            </a:extLst>
          </p:cNvPr>
          <p:cNvSpPr/>
          <p:nvPr/>
        </p:nvSpPr>
        <p:spPr>
          <a:xfrm>
            <a:off x="2831577" y="3808343"/>
            <a:ext cx="6312418" cy="27863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ko-KR" altLang="en-US" b="1" dirty="0">
                <a:solidFill>
                  <a:schemeClr val="tx1"/>
                </a:solidFill>
                <a:latin typeface="+mn-ea"/>
              </a:rPr>
              <a:t>학술대회 및 논문</a:t>
            </a:r>
            <a:endParaRPr lang="en-US" altLang="ko-KR" sz="1400" dirty="0">
              <a:solidFill>
                <a:schemeClr val="tx1"/>
              </a:solidFill>
              <a:latin typeface="+mn-ea"/>
            </a:endParaRPr>
          </a:p>
          <a:p>
            <a:endParaRPr lang="en-US" altLang="ko-KR" sz="1400" dirty="0">
              <a:solidFill>
                <a:schemeClr val="tx1"/>
              </a:solidFill>
              <a:latin typeface="+mn-ea"/>
            </a:endParaRPr>
          </a:p>
          <a:p>
            <a:r>
              <a:rPr lang="ko-KR" altLang="en-US" sz="1200" b="1" dirty="0">
                <a:solidFill>
                  <a:schemeClr val="tx1"/>
                </a:solidFill>
                <a:latin typeface="+mn-ea"/>
              </a:rPr>
              <a:t>포스터 발표</a:t>
            </a:r>
            <a:r>
              <a:rPr lang="en-US" altLang="ko-KR" sz="1200" b="1" dirty="0">
                <a:solidFill>
                  <a:schemeClr val="tx1"/>
                </a:solidFill>
                <a:latin typeface="+mn-ea"/>
              </a:rPr>
              <a:t>:</a:t>
            </a:r>
          </a:p>
          <a:p>
            <a:r>
              <a:rPr lang="en-US" altLang="ko-KR" sz="1200" b="1" dirty="0">
                <a:solidFill>
                  <a:schemeClr val="tx1"/>
                </a:solidFill>
                <a:latin typeface="+mn-ea"/>
              </a:rPr>
              <a:t>(5</a:t>
            </a:r>
            <a:r>
              <a:rPr lang="ko-KR" altLang="en-US" sz="1200" b="1" dirty="0">
                <a:solidFill>
                  <a:schemeClr val="tx1"/>
                </a:solidFill>
                <a:latin typeface="+mn-ea"/>
              </a:rPr>
              <a:t>건</a:t>
            </a:r>
            <a:r>
              <a:rPr lang="en-US" altLang="ko-KR" sz="1200" b="1" dirty="0">
                <a:solidFill>
                  <a:schemeClr val="tx1"/>
                </a:solidFill>
                <a:latin typeface="+mn-ea"/>
              </a:rPr>
              <a:t>)</a:t>
            </a:r>
          </a:p>
          <a:p>
            <a:endParaRPr lang="en-US" altLang="ko-KR" sz="1400" dirty="0">
              <a:solidFill>
                <a:schemeClr val="tx1"/>
              </a:solidFill>
              <a:latin typeface="+mn-ea"/>
            </a:endParaRPr>
          </a:p>
        </p:txBody>
      </p:sp>
      <p:sp>
        <p:nvSpPr>
          <p:cNvPr id="14" name="직사각형 13">
            <a:extLst>
              <a:ext uri="{FF2B5EF4-FFF2-40B4-BE49-F238E27FC236}">
                <a16:creationId xmlns:a16="http://schemas.microsoft.com/office/drawing/2014/main" id="{D819B006-28D5-4A50-9EC0-0CB80D63813D}"/>
              </a:ext>
            </a:extLst>
          </p:cNvPr>
          <p:cNvSpPr/>
          <p:nvPr/>
        </p:nvSpPr>
        <p:spPr>
          <a:xfrm>
            <a:off x="2831577" y="2467934"/>
            <a:ext cx="6312408" cy="1224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b="1" dirty="0">
                <a:solidFill>
                  <a:schemeClr val="tx1"/>
                </a:solidFill>
                <a:latin typeface="+mn-ea"/>
              </a:rPr>
              <a:t>컴퓨터 활용 능력</a:t>
            </a:r>
            <a:endParaRPr lang="en-US" altLang="ko-KR" b="1" dirty="0">
              <a:solidFill>
                <a:schemeClr val="tx1"/>
              </a:solidFill>
              <a:latin typeface="+mn-ea"/>
            </a:endParaRPr>
          </a:p>
          <a:p>
            <a:endParaRPr lang="en-US" altLang="ko-KR" sz="1400" dirty="0">
              <a:solidFill>
                <a:schemeClr val="tx1"/>
              </a:solidFill>
              <a:latin typeface="+mn-ea"/>
            </a:endParaRPr>
          </a:p>
          <a:p>
            <a:r>
              <a:rPr lang="ko-KR" altLang="en-US" sz="1400" dirty="0">
                <a:solidFill>
                  <a:schemeClr val="tx1"/>
                </a:solidFill>
                <a:latin typeface="+mn-ea"/>
              </a:rPr>
              <a:t>프로그래밍 언어</a:t>
            </a:r>
            <a:r>
              <a:rPr lang="en-US" altLang="ko-KR" sz="1400" dirty="0">
                <a:solidFill>
                  <a:schemeClr val="tx1"/>
                </a:solidFill>
                <a:latin typeface="+mn-ea"/>
              </a:rPr>
              <a:t>: Python, R</a:t>
            </a:r>
          </a:p>
          <a:p>
            <a:r>
              <a:rPr lang="en-US" altLang="ko-KR" sz="1400" dirty="0">
                <a:solidFill>
                  <a:schemeClr val="tx1"/>
                </a:solidFill>
                <a:latin typeface="+mn-ea"/>
              </a:rPr>
              <a:t>OS:</a:t>
            </a:r>
            <a:r>
              <a:rPr lang="ko-KR" altLang="en-US" sz="1400" dirty="0">
                <a:solidFill>
                  <a:schemeClr val="tx1"/>
                </a:solidFill>
                <a:latin typeface="+mn-ea"/>
              </a:rPr>
              <a:t> </a:t>
            </a:r>
            <a:r>
              <a:rPr lang="en-US" altLang="ko-KR" sz="1400" dirty="0">
                <a:solidFill>
                  <a:schemeClr val="tx1"/>
                </a:solidFill>
                <a:latin typeface="+mn-ea"/>
              </a:rPr>
              <a:t>Linux, Windows</a:t>
            </a:r>
          </a:p>
        </p:txBody>
      </p:sp>
      <p:pic>
        <p:nvPicPr>
          <p:cNvPr id="3" name="그림 2">
            <a:extLst>
              <a:ext uri="{FF2B5EF4-FFF2-40B4-BE49-F238E27FC236}">
                <a16:creationId xmlns:a16="http://schemas.microsoft.com/office/drawing/2014/main" id="{915CFC91-3CFF-4173-8DC9-5EBDD00329E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7922407" y="2519854"/>
            <a:ext cx="1082806" cy="1077698"/>
          </a:xfrm>
          <a:prstGeom prst="rect">
            <a:avLst/>
          </a:prstGeom>
        </p:spPr>
      </p:pic>
      <p:pic>
        <p:nvPicPr>
          <p:cNvPr id="2052" name="Picture 4" descr="Scholar Icons - Download Free Vector Icons | Noun Project">
            <a:extLst>
              <a:ext uri="{FF2B5EF4-FFF2-40B4-BE49-F238E27FC236}">
                <a16:creationId xmlns:a16="http://schemas.microsoft.com/office/drawing/2014/main" id="{FB920BF4-3283-4569-A96C-84DF013C410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17821" y="1040623"/>
            <a:ext cx="1291979" cy="129197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D72E003-6CFD-4AEF-9740-FE6A047A5340}"/>
              </a:ext>
            </a:extLst>
          </p:cNvPr>
          <p:cNvSpPr txBox="1"/>
          <p:nvPr/>
        </p:nvSpPr>
        <p:spPr>
          <a:xfrm>
            <a:off x="3965569" y="4295622"/>
            <a:ext cx="5144231" cy="784830"/>
          </a:xfrm>
          <a:prstGeom prst="rect">
            <a:avLst/>
          </a:prstGeom>
          <a:noFill/>
        </p:spPr>
        <p:txBody>
          <a:bodyPr wrap="square">
            <a:spAutoFit/>
          </a:bodyPr>
          <a:lstStyle/>
          <a:p>
            <a:r>
              <a:rPr lang="en-US" altLang="ko-KR" sz="900" dirty="0">
                <a:latin typeface="+mn-ea"/>
              </a:rPr>
              <a:t>The 27th International KOGO Annual Conference, 2018.</a:t>
            </a:r>
          </a:p>
          <a:p>
            <a:r>
              <a:rPr lang="en-US" altLang="ko-KR" sz="900" dirty="0">
                <a:latin typeface="+mn-ea"/>
              </a:rPr>
              <a:t>Plant and Animal Genome conference 2019, 2019.</a:t>
            </a:r>
          </a:p>
          <a:p>
            <a:r>
              <a:rPr lang="en-US" altLang="ko-KR" sz="900" dirty="0">
                <a:latin typeface="+mn-ea"/>
              </a:rPr>
              <a:t>The 15th KOGO Winter Symposium, 2019.</a:t>
            </a:r>
          </a:p>
          <a:p>
            <a:r>
              <a:rPr lang="en-US" altLang="ko-KR" sz="900" dirty="0">
                <a:latin typeface="+mn-ea"/>
              </a:rPr>
              <a:t>G10K-VGP/EBP 2019, 2019.</a:t>
            </a:r>
          </a:p>
          <a:p>
            <a:r>
              <a:rPr lang="en-US" altLang="ko-KR" sz="900" dirty="0">
                <a:latin typeface="+mn-ea"/>
              </a:rPr>
              <a:t>Plant and Animal Genome conference 2020, 2020.</a:t>
            </a:r>
          </a:p>
        </p:txBody>
      </p:sp>
      <p:sp>
        <p:nvSpPr>
          <p:cNvPr id="27" name="TextBox 26">
            <a:extLst>
              <a:ext uri="{FF2B5EF4-FFF2-40B4-BE49-F238E27FC236}">
                <a16:creationId xmlns:a16="http://schemas.microsoft.com/office/drawing/2014/main" id="{598FDBA9-1AA8-4DC7-A587-276AD53B19BC}"/>
              </a:ext>
            </a:extLst>
          </p:cNvPr>
          <p:cNvSpPr txBox="1"/>
          <p:nvPr/>
        </p:nvSpPr>
        <p:spPr>
          <a:xfrm>
            <a:off x="3965575" y="5077667"/>
            <a:ext cx="5178420" cy="369332"/>
          </a:xfrm>
          <a:prstGeom prst="rect">
            <a:avLst/>
          </a:prstGeom>
          <a:noFill/>
        </p:spPr>
        <p:txBody>
          <a:bodyPr wrap="square">
            <a:spAutoFit/>
          </a:bodyPr>
          <a:lstStyle/>
          <a:p>
            <a:r>
              <a:rPr lang="en-US" altLang="ko-KR" sz="900" dirty="0">
                <a:latin typeface="+mn-ea"/>
              </a:rPr>
              <a:t>G10K-VGP/EBP 2019, </a:t>
            </a:r>
            <a:r>
              <a:rPr lang="en-US" altLang="ko-KR" sz="900" dirty="0" smtClean="0">
                <a:latin typeface="+mn-ea"/>
              </a:rPr>
              <a:t>“False gene losses and gains corrected by VGP assembly”, 2019</a:t>
            </a:r>
            <a:r>
              <a:rPr lang="en-US" altLang="ko-KR" sz="900" dirty="0">
                <a:latin typeface="+mn-ea"/>
              </a:rPr>
              <a:t>.</a:t>
            </a:r>
          </a:p>
          <a:p>
            <a:r>
              <a:rPr lang="en-US" altLang="ko-KR" sz="900" dirty="0">
                <a:latin typeface="+mn-ea"/>
              </a:rPr>
              <a:t>Biodiversity Genomics 2020</a:t>
            </a:r>
            <a:r>
              <a:rPr lang="en-US" altLang="ko-KR" sz="900" dirty="0" smtClean="0">
                <a:latin typeface="+mn-ea"/>
              </a:rPr>
              <a:t>, </a:t>
            </a:r>
            <a:r>
              <a:rPr lang="en-US" altLang="ko-KR" sz="900" dirty="0">
                <a:latin typeface="+mn-ea"/>
              </a:rPr>
              <a:t>“False gene losses and gains revealed by VGP Assemblies”, 2020.</a:t>
            </a:r>
          </a:p>
        </p:txBody>
      </p:sp>
      <p:sp>
        <p:nvSpPr>
          <p:cNvPr id="29" name="TextBox 28">
            <a:extLst>
              <a:ext uri="{FF2B5EF4-FFF2-40B4-BE49-F238E27FC236}">
                <a16:creationId xmlns:a16="http://schemas.microsoft.com/office/drawing/2014/main" id="{8A3E8C02-B2CA-41C8-BDA9-ED83B026843E}"/>
              </a:ext>
            </a:extLst>
          </p:cNvPr>
          <p:cNvSpPr txBox="1"/>
          <p:nvPr/>
        </p:nvSpPr>
        <p:spPr>
          <a:xfrm>
            <a:off x="2806758" y="5043136"/>
            <a:ext cx="1004888" cy="461665"/>
          </a:xfrm>
          <a:prstGeom prst="rect">
            <a:avLst/>
          </a:prstGeom>
          <a:noFill/>
        </p:spPr>
        <p:txBody>
          <a:bodyPr wrap="square">
            <a:spAutoFit/>
          </a:bodyPr>
          <a:lstStyle/>
          <a:p>
            <a:r>
              <a:rPr lang="ko-KR" altLang="en-US" sz="1200" b="1" dirty="0">
                <a:latin typeface="+mn-ea"/>
              </a:rPr>
              <a:t>구두 발표</a:t>
            </a:r>
            <a:r>
              <a:rPr lang="en-US" altLang="ko-KR" sz="1200" b="1" dirty="0">
                <a:latin typeface="+mn-ea"/>
              </a:rPr>
              <a:t>:</a:t>
            </a:r>
          </a:p>
          <a:p>
            <a:r>
              <a:rPr lang="en-US" altLang="ko-KR" sz="1200" b="1" dirty="0">
                <a:solidFill>
                  <a:schemeClr val="tx1"/>
                </a:solidFill>
                <a:latin typeface="+mn-ea"/>
              </a:rPr>
              <a:t>(2</a:t>
            </a:r>
            <a:r>
              <a:rPr lang="ko-KR" altLang="en-US" sz="1200" b="1" dirty="0">
                <a:solidFill>
                  <a:schemeClr val="tx1"/>
                </a:solidFill>
                <a:latin typeface="+mn-ea"/>
              </a:rPr>
              <a:t>건</a:t>
            </a:r>
            <a:r>
              <a:rPr lang="en-US" altLang="ko-KR" sz="1200" b="1" dirty="0">
                <a:solidFill>
                  <a:schemeClr val="tx1"/>
                </a:solidFill>
                <a:latin typeface="+mn-ea"/>
              </a:rPr>
              <a:t>)</a:t>
            </a:r>
          </a:p>
        </p:txBody>
      </p:sp>
      <p:sp>
        <p:nvSpPr>
          <p:cNvPr id="36" name="TextBox 35">
            <a:extLst>
              <a:ext uri="{FF2B5EF4-FFF2-40B4-BE49-F238E27FC236}">
                <a16:creationId xmlns:a16="http://schemas.microsoft.com/office/drawing/2014/main" id="{CA8750B2-3133-4BB1-9E3D-957AE8F4624C}"/>
              </a:ext>
            </a:extLst>
          </p:cNvPr>
          <p:cNvSpPr txBox="1"/>
          <p:nvPr/>
        </p:nvSpPr>
        <p:spPr>
          <a:xfrm>
            <a:off x="3937000" y="5614028"/>
            <a:ext cx="5207000" cy="923330"/>
          </a:xfrm>
          <a:prstGeom prst="rect">
            <a:avLst/>
          </a:prstGeom>
          <a:noFill/>
        </p:spPr>
        <p:txBody>
          <a:bodyPr wrap="square">
            <a:spAutoFit/>
          </a:bodyPr>
          <a:lstStyle/>
          <a:p>
            <a:r>
              <a:rPr lang="en-US" altLang="ko-KR" sz="900" b="0" dirty="0" smtClean="0">
                <a:solidFill>
                  <a:srgbClr val="222222"/>
                </a:solidFill>
                <a:effectLst/>
                <a:latin typeface="+mn-ea"/>
              </a:rPr>
              <a:t>(</a:t>
            </a:r>
            <a:r>
              <a:rPr lang="ko-KR" altLang="en-US" sz="900" dirty="0">
                <a:solidFill>
                  <a:srgbClr val="222222"/>
                </a:solidFill>
                <a:latin typeface="+mn-ea"/>
              </a:rPr>
              <a:t>제 </a:t>
            </a:r>
            <a:r>
              <a:rPr lang="en-US" altLang="ko-KR" sz="900" dirty="0">
                <a:solidFill>
                  <a:srgbClr val="222222"/>
                </a:solidFill>
                <a:latin typeface="+mn-ea"/>
              </a:rPr>
              <a:t>1</a:t>
            </a:r>
            <a:r>
              <a:rPr lang="ko-KR" altLang="en-US" sz="900" dirty="0" smtClean="0">
                <a:solidFill>
                  <a:srgbClr val="222222"/>
                </a:solidFill>
                <a:latin typeface="+mn-ea"/>
              </a:rPr>
              <a:t>저자</a:t>
            </a:r>
            <a:r>
              <a:rPr lang="en-US" altLang="ko-KR" sz="900" dirty="0" smtClean="0">
                <a:solidFill>
                  <a:srgbClr val="222222"/>
                </a:solidFill>
                <a:latin typeface="+mn-ea"/>
              </a:rPr>
              <a:t>, </a:t>
            </a:r>
            <a:r>
              <a:rPr lang="ko-KR" altLang="en-US" sz="900" dirty="0" smtClean="0">
                <a:solidFill>
                  <a:srgbClr val="222222"/>
                </a:solidFill>
                <a:latin typeface="+mn-ea"/>
              </a:rPr>
              <a:t>논문 게재</a:t>
            </a:r>
            <a:r>
              <a:rPr lang="en-US" altLang="ko-KR" sz="900" b="0" dirty="0" smtClean="0">
                <a:solidFill>
                  <a:srgbClr val="222222"/>
                </a:solidFill>
                <a:effectLst/>
                <a:latin typeface="+mn-ea"/>
              </a:rPr>
              <a:t>) </a:t>
            </a:r>
            <a:r>
              <a:rPr lang="en-US" altLang="ko-KR" sz="900" b="0" dirty="0">
                <a:solidFill>
                  <a:srgbClr val="222222"/>
                </a:solidFill>
                <a:effectLst/>
                <a:latin typeface="+mn-ea"/>
              </a:rPr>
              <a:t>Kim et al., (2021). Genetic Adaptations in Mudskipper and Tetrapod Give Insights into Their Convergent Water-to-Land Transition. </a:t>
            </a:r>
            <a:r>
              <a:rPr lang="en-US" altLang="ko-KR" sz="900" b="0" i="1" dirty="0">
                <a:solidFill>
                  <a:srgbClr val="222222"/>
                </a:solidFill>
                <a:effectLst/>
                <a:latin typeface="+mn-ea"/>
              </a:rPr>
              <a:t>Animals</a:t>
            </a:r>
            <a:r>
              <a:rPr lang="en-US" altLang="ko-KR" sz="900" b="0" dirty="0">
                <a:solidFill>
                  <a:srgbClr val="222222"/>
                </a:solidFill>
                <a:effectLst/>
                <a:latin typeface="+mn-ea"/>
              </a:rPr>
              <a:t>, 11(2), 584.</a:t>
            </a:r>
            <a:endParaRPr lang="en-US" altLang="ko-KR" sz="900" dirty="0">
              <a:solidFill>
                <a:srgbClr val="222222"/>
              </a:solidFill>
              <a:latin typeface="+mn-ea"/>
            </a:endParaRPr>
          </a:p>
          <a:p>
            <a:r>
              <a:rPr lang="en-US" altLang="ko-KR" sz="900" b="0" dirty="0">
                <a:solidFill>
                  <a:srgbClr val="222222"/>
                </a:solidFill>
                <a:effectLst/>
                <a:latin typeface="+mn-ea"/>
              </a:rPr>
              <a:t>(</a:t>
            </a:r>
            <a:r>
              <a:rPr lang="ko-KR" altLang="en-US" sz="900" dirty="0" smtClean="0">
                <a:solidFill>
                  <a:srgbClr val="222222"/>
                </a:solidFill>
                <a:latin typeface="+mn-ea"/>
              </a:rPr>
              <a:t>공저자</a:t>
            </a:r>
            <a:r>
              <a:rPr lang="en-US" altLang="ko-KR" sz="900" dirty="0" smtClean="0">
                <a:solidFill>
                  <a:srgbClr val="222222"/>
                </a:solidFill>
                <a:latin typeface="+mn-ea"/>
              </a:rPr>
              <a:t>, </a:t>
            </a:r>
            <a:r>
              <a:rPr lang="ko-KR" altLang="en-US" sz="900" dirty="0" smtClean="0">
                <a:solidFill>
                  <a:srgbClr val="222222"/>
                </a:solidFill>
                <a:latin typeface="+mn-ea"/>
              </a:rPr>
              <a:t>논문 게재 확정</a:t>
            </a:r>
            <a:r>
              <a:rPr lang="en-US" altLang="ko-KR" sz="900" b="0" dirty="0" smtClean="0">
                <a:solidFill>
                  <a:srgbClr val="222222"/>
                </a:solidFill>
                <a:effectLst/>
                <a:latin typeface="+mn-ea"/>
              </a:rPr>
              <a:t>) </a:t>
            </a:r>
            <a:r>
              <a:rPr lang="en-US" altLang="ko-KR" sz="900" dirty="0" err="1">
                <a:latin typeface="+mn-ea"/>
              </a:rPr>
              <a:t>Rhie</a:t>
            </a:r>
            <a:r>
              <a:rPr lang="en-US" altLang="ko-KR" sz="900" dirty="0">
                <a:latin typeface="+mn-ea"/>
              </a:rPr>
              <a:t>, </a:t>
            </a:r>
            <a:r>
              <a:rPr lang="en-US" altLang="ko-KR" sz="900" b="0" dirty="0">
                <a:solidFill>
                  <a:srgbClr val="222222"/>
                </a:solidFill>
                <a:effectLst/>
                <a:latin typeface="+mn-ea"/>
              </a:rPr>
              <a:t>et al.,</a:t>
            </a:r>
            <a:r>
              <a:rPr lang="en-US" altLang="ko-KR" sz="900" dirty="0">
                <a:latin typeface="+mn-ea"/>
              </a:rPr>
              <a:t> (2020). Towards complete and error-free genome assemblies of all vertebrate species. </a:t>
            </a:r>
            <a:r>
              <a:rPr lang="en-US" altLang="ko-KR" sz="900" i="1" dirty="0" err="1" smtClean="0">
                <a:solidFill>
                  <a:srgbClr val="222222"/>
                </a:solidFill>
                <a:latin typeface="+mn-ea"/>
              </a:rPr>
              <a:t>bioRxiv</a:t>
            </a:r>
            <a:r>
              <a:rPr lang="en-US" altLang="ko-KR" sz="900" dirty="0" smtClean="0">
                <a:latin typeface="+mn-ea"/>
              </a:rPr>
              <a:t>.</a:t>
            </a:r>
            <a:br>
              <a:rPr lang="en-US" altLang="ko-KR" sz="900" dirty="0" smtClean="0">
                <a:latin typeface="+mn-ea"/>
              </a:rPr>
            </a:br>
            <a:r>
              <a:rPr lang="en-US" altLang="ko-KR" sz="900" dirty="0">
                <a:solidFill>
                  <a:srgbClr val="222222"/>
                </a:solidFill>
                <a:latin typeface="+mn-ea"/>
              </a:rPr>
              <a:t>(</a:t>
            </a:r>
            <a:r>
              <a:rPr lang="ko-KR" altLang="en-US" sz="900" dirty="0">
                <a:solidFill>
                  <a:srgbClr val="222222"/>
                </a:solidFill>
                <a:latin typeface="+mn-ea"/>
              </a:rPr>
              <a:t>제 </a:t>
            </a:r>
            <a:r>
              <a:rPr lang="en-US" altLang="ko-KR" sz="900" dirty="0">
                <a:solidFill>
                  <a:srgbClr val="222222"/>
                </a:solidFill>
                <a:latin typeface="+mn-ea"/>
              </a:rPr>
              <a:t>1</a:t>
            </a:r>
            <a:r>
              <a:rPr lang="ko-KR" altLang="en-US" sz="900" dirty="0" smtClean="0">
                <a:solidFill>
                  <a:srgbClr val="222222"/>
                </a:solidFill>
                <a:latin typeface="+mn-ea"/>
              </a:rPr>
              <a:t>저자</a:t>
            </a:r>
            <a:r>
              <a:rPr lang="en-US" altLang="ko-KR" sz="900" dirty="0" smtClean="0">
                <a:solidFill>
                  <a:srgbClr val="222222"/>
                </a:solidFill>
                <a:latin typeface="+mn-ea"/>
              </a:rPr>
              <a:t>, </a:t>
            </a:r>
            <a:r>
              <a:rPr lang="ko-KR" altLang="en-US" sz="900" dirty="0" smtClean="0">
                <a:solidFill>
                  <a:srgbClr val="222222"/>
                </a:solidFill>
                <a:latin typeface="+mn-ea"/>
              </a:rPr>
              <a:t>투고 상태</a:t>
            </a:r>
            <a:r>
              <a:rPr lang="en-US" altLang="ko-KR" sz="900" dirty="0" smtClean="0">
                <a:solidFill>
                  <a:srgbClr val="222222"/>
                </a:solidFill>
                <a:latin typeface="+mn-ea"/>
              </a:rPr>
              <a:t>) </a:t>
            </a:r>
            <a:r>
              <a:rPr lang="en-US" altLang="ko-KR" sz="900" dirty="0">
                <a:solidFill>
                  <a:srgbClr val="222222"/>
                </a:solidFill>
                <a:latin typeface="+mn-ea"/>
              </a:rPr>
              <a:t>Kim et al., (2021). False gene and chromosome losses affected by assembly and sequence errors. </a:t>
            </a:r>
            <a:r>
              <a:rPr lang="en-US" altLang="ko-KR" sz="900" i="1" dirty="0" err="1">
                <a:solidFill>
                  <a:srgbClr val="222222"/>
                </a:solidFill>
                <a:latin typeface="+mn-ea"/>
              </a:rPr>
              <a:t>bioRxiv</a:t>
            </a:r>
            <a:r>
              <a:rPr lang="en-US" altLang="ko-KR" sz="900" dirty="0" smtClean="0">
                <a:solidFill>
                  <a:srgbClr val="222222"/>
                </a:solidFill>
                <a:latin typeface="+mn-ea"/>
              </a:rPr>
              <a:t>.</a:t>
            </a:r>
            <a:endParaRPr lang="en-US" altLang="ko-KR" sz="900" dirty="0">
              <a:solidFill>
                <a:srgbClr val="222222"/>
              </a:solidFill>
              <a:latin typeface="+mn-ea"/>
            </a:endParaRPr>
          </a:p>
        </p:txBody>
      </p:sp>
      <p:sp>
        <p:nvSpPr>
          <p:cNvPr id="37" name="TextBox 36">
            <a:extLst>
              <a:ext uri="{FF2B5EF4-FFF2-40B4-BE49-F238E27FC236}">
                <a16:creationId xmlns:a16="http://schemas.microsoft.com/office/drawing/2014/main" id="{6613FAB3-4255-4C0D-8E60-C8976C306B52}"/>
              </a:ext>
            </a:extLst>
          </p:cNvPr>
          <p:cNvSpPr txBox="1"/>
          <p:nvPr/>
        </p:nvSpPr>
        <p:spPr>
          <a:xfrm>
            <a:off x="2830295" y="5614027"/>
            <a:ext cx="1135280" cy="461665"/>
          </a:xfrm>
          <a:prstGeom prst="rect">
            <a:avLst/>
          </a:prstGeom>
          <a:noFill/>
        </p:spPr>
        <p:txBody>
          <a:bodyPr wrap="square">
            <a:spAutoFit/>
          </a:bodyPr>
          <a:lstStyle/>
          <a:p>
            <a:r>
              <a:rPr lang="ko-KR" altLang="en-US" sz="1200" b="1" dirty="0">
                <a:latin typeface="+mn-ea"/>
              </a:rPr>
              <a:t>논문</a:t>
            </a:r>
            <a:r>
              <a:rPr lang="en-US" altLang="ko-KR" sz="1200" b="1" dirty="0">
                <a:latin typeface="+mn-ea"/>
              </a:rPr>
              <a:t>:</a:t>
            </a:r>
          </a:p>
          <a:p>
            <a:r>
              <a:rPr lang="en-US" altLang="ko-KR" sz="1200" b="1" dirty="0" smtClean="0">
                <a:latin typeface="+mn-ea"/>
              </a:rPr>
              <a:t>(2</a:t>
            </a:r>
            <a:r>
              <a:rPr lang="ko-KR" altLang="en-US" sz="1200" b="1" dirty="0">
                <a:latin typeface="+mn-ea"/>
              </a:rPr>
              <a:t>편</a:t>
            </a:r>
            <a:r>
              <a:rPr lang="en-US" altLang="ko-KR" sz="1200" b="1" dirty="0" smtClean="0">
                <a:latin typeface="+mn-ea"/>
              </a:rPr>
              <a:t>, 1</a:t>
            </a:r>
            <a:r>
              <a:rPr lang="ko-KR" altLang="en-US" sz="1200" b="1" dirty="0">
                <a:latin typeface="+mn-ea"/>
              </a:rPr>
              <a:t>편</a:t>
            </a:r>
            <a:r>
              <a:rPr lang="ko-KR" altLang="en-US" sz="1200" b="1" dirty="0" smtClean="0">
                <a:latin typeface="+mn-ea"/>
              </a:rPr>
              <a:t> 투고</a:t>
            </a:r>
            <a:r>
              <a:rPr lang="en-US" altLang="ko-KR" sz="1200" b="1" dirty="0" smtClean="0">
                <a:latin typeface="+mn-ea"/>
              </a:rPr>
              <a:t>)</a:t>
            </a:r>
            <a:endParaRPr lang="en-US" altLang="ko-KR" sz="1200" b="1" dirty="0">
              <a:latin typeface="+mn-ea"/>
            </a:endParaRPr>
          </a:p>
        </p:txBody>
      </p:sp>
      <p:pic>
        <p:nvPicPr>
          <p:cNvPr id="2054" name="Picture 6" descr="File menu page paper icon - Documents">
            <a:extLst>
              <a:ext uri="{FF2B5EF4-FFF2-40B4-BE49-F238E27FC236}">
                <a16:creationId xmlns:a16="http://schemas.microsoft.com/office/drawing/2014/main" id="{17075494-FEF6-41A0-AC07-97744B9FEE0F}"/>
              </a:ext>
            </a:extLst>
          </p:cNvPr>
          <p:cNvPicPr>
            <a:picLocks noChangeAspect="1" noChangeArrowheads="1"/>
          </p:cNvPicPr>
          <p:nvPr/>
        </p:nvPicPr>
        <p:blipFill>
          <a:blip r:embed="rId5" cstate="hq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0756" y="3831559"/>
            <a:ext cx="1246108" cy="1246108"/>
          </a:xfrm>
          <a:prstGeom prst="rect">
            <a:avLst/>
          </a:prstGeom>
          <a:noFill/>
          <a:extLst>
            <a:ext uri="{909E8E84-426E-40DD-AFC4-6F175D3DCCD1}">
              <a14:hiddenFill xmlns:a14="http://schemas.microsoft.com/office/drawing/2010/main">
                <a:solidFill>
                  <a:srgbClr val="FFFFFF"/>
                </a:solidFill>
              </a14:hiddenFill>
            </a:ext>
          </a:extLst>
        </p:spPr>
      </p:pic>
      <p:sp>
        <p:nvSpPr>
          <p:cNvPr id="46" name="직사각형 45">
            <a:extLst>
              <a:ext uri="{FF2B5EF4-FFF2-40B4-BE49-F238E27FC236}">
                <a16:creationId xmlns:a16="http://schemas.microsoft.com/office/drawing/2014/main" id="{11C733BA-55BC-4192-9FCF-6F38ABDC89B3}"/>
              </a:ext>
            </a:extLst>
          </p:cNvPr>
          <p:cNvSpPr/>
          <p:nvPr/>
        </p:nvSpPr>
        <p:spPr>
          <a:xfrm>
            <a:off x="200973" y="1040623"/>
            <a:ext cx="2484359" cy="5860354"/>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400" dirty="0">
              <a:solidFill>
                <a:schemeClr val="tx1"/>
              </a:solidFill>
              <a:latin typeface="+mn-ea"/>
            </a:endParaRPr>
          </a:p>
        </p:txBody>
      </p:sp>
      <p:sp>
        <p:nvSpPr>
          <p:cNvPr id="40" name="TextBox 39">
            <a:extLst>
              <a:ext uri="{FF2B5EF4-FFF2-40B4-BE49-F238E27FC236}">
                <a16:creationId xmlns:a16="http://schemas.microsoft.com/office/drawing/2014/main" id="{E0BA3997-1014-4CC8-8D8E-1A554B69C999}"/>
              </a:ext>
            </a:extLst>
          </p:cNvPr>
          <p:cNvSpPr txBox="1"/>
          <p:nvPr/>
        </p:nvSpPr>
        <p:spPr>
          <a:xfrm>
            <a:off x="57137" y="4733302"/>
            <a:ext cx="2571058" cy="1323439"/>
          </a:xfrm>
          <a:prstGeom prst="rect">
            <a:avLst/>
          </a:prstGeom>
          <a:noFill/>
        </p:spPr>
        <p:txBody>
          <a:bodyPr wrap="square">
            <a:spAutoFit/>
          </a:bodyPr>
          <a:lstStyle/>
          <a:p>
            <a:pPr algn="r"/>
            <a:r>
              <a:rPr lang="en-US" altLang="ko-KR" sz="2400" dirty="0">
                <a:solidFill>
                  <a:schemeClr val="bg1"/>
                </a:solidFill>
                <a:latin typeface="+mn-ea"/>
              </a:rPr>
              <a:t>“</a:t>
            </a:r>
            <a:r>
              <a:rPr lang="ko-KR" altLang="en-US" sz="2400" dirty="0">
                <a:solidFill>
                  <a:schemeClr val="bg1"/>
                </a:solidFill>
                <a:latin typeface="+mn-ea"/>
              </a:rPr>
              <a:t>성장하는</a:t>
            </a:r>
            <a:endParaRPr lang="en-US" altLang="ko-KR" sz="2400" dirty="0">
              <a:solidFill>
                <a:schemeClr val="bg1"/>
              </a:solidFill>
              <a:latin typeface="+mn-ea"/>
            </a:endParaRPr>
          </a:p>
          <a:p>
            <a:pPr algn="r"/>
            <a:r>
              <a:rPr lang="ko-KR" altLang="en-US" sz="3200" dirty="0">
                <a:solidFill>
                  <a:srgbClr val="FFC000"/>
                </a:solidFill>
                <a:latin typeface="+mn-ea"/>
              </a:rPr>
              <a:t>생물정보학자</a:t>
            </a:r>
            <a:endParaRPr lang="en-US" altLang="ko-KR" sz="3200" dirty="0">
              <a:solidFill>
                <a:srgbClr val="FFC000"/>
              </a:solidFill>
              <a:latin typeface="+mn-ea"/>
            </a:endParaRPr>
          </a:p>
          <a:p>
            <a:pPr algn="r"/>
            <a:r>
              <a:rPr lang="ko-KR" altLang="en-US" sz="2400" dirty="0" err="1">
                <a:solidFill>
                  <a:schemeClr val="bg1"/>
                </a:solidFill>
                <a:latin typeface="+mn-ea"/>
              </a:rPr>
              <a:t>김주완입니다</a:t>
            </a:r>
            <a:r>
              <a:rPr lang="en-US" altLang="ko-KR" sz="2400" dirty="0">
                <a:solidFill>
                  <a:schemeClr val="bg1"/>
                </a:solidFill>
                <a:latin typeface="+mn-ea"/>
              </a:rPr>
              <a:t>.”</a:t>
            </a:r>
          </a:p>
        </p:txBody>
      </p:sp>
      <p:pic>
        <p:nvPicPr>
          <p:cNvPr id="41" name="그림 40" descr="사람, 넥타이, 벽, 의류이(가) 표시된 사진&#10;&#10;자동 생성된 설명">
            <a:extLst>
              <a:ext uri="{FF2B5EF4-FFF2-40B4-BE49-F238E27FC236}">
                <a16:creationId xmlns:a16="http://schemas.microsoft.com/office/drawing/2014/main" id="{284F1745-ED07-4C44-9D0D-343BDE047E2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29454" y="1517810"/>
            <a:ext cx="1627396" cy="2143661"/>
          </a:xfrm>
          <a:prstGeom prst="rect">
            <a:avLst/>
          </a:prstGeom>
          <a:effectLst>
            <a:outerShdw blurRad="50800" dist="38100" dir="2700000" algn="tl" rotWithShape="0">
              <a:prstClr val="black">
                <a:alpha val="40000"/>
              </a:prstClr>
            </a:outerShdw>
          </a:effectLst>
        </p:spPr>
      </p:pic>
      <p:grpSp>
        <p:nvGrpSpPr>
          <p:cNvPr id="43" name="그룹 42">
            <a:extLst>
              <a:ext uri="{FF2B5EF4-FFF2-40B4-BE49-F238E27FC236}">
                <a16:creationId xmlns:a16="http://schemas.microsoft.com/office/drawing/2014/main" id="{22AF6FA0-55D1-4AB9-8E19-3D1640AFFAEC}"/>
              </a:ext>
            </a:extLst>
          </p:cNvPr>
          <p:cNvGrpSpPr/>
          <p:nvPr/>
        </p:nvGrpSpPr>
        <p:grpSpPr>
          <a:xfrm>
            <a:off x="5705913" y="2883102"/>
            <a:ext cx="1854215" cy="147320"/>
            <a:chOff x="5435585" y="2783840"/>
            <a:chExt cx="2194575" cy="203200"/>
          </a:xfrm>
        </p:grpSpPr>
        <p:sp>
          <p:nvSpPr>
            <p:cNvPr id="42" name="직사각형 41">
              <a:extLst>
                <a:ext uri="{FF2B5EF4-FFF2-40B4-BE49-F238E27FC236}">
                  <a16:creationId xmlns:a16="http://schemas.microsoft.com/office/drawing/2014/main" id="{9664D180-EC8C-4A07-B8C5-EDA2EE176774}"/>
                </a:ext>
              </a:extLst>
            </p:cNvPr>
            <p:cNvSpPr/>
            <p:nvPr/>
          </p:nvSpPr>
          <p:spPr>
            <a:xfrm>
              <a:off x="5435600" y="2783840"/>
              <a:ext cx="219456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0F687D2D-1558-427D-8E9F-05756C10F3B1}"/>
                </a:ext>
              </a:extLst>
            </p:cNvPr>
            <p:cNvSpPr/>
            <p:nvPr/>
          </p:nvSpPr>
          <p:spPr>
            <a:xfrm>
              <a:off x="5435585" y="2783840"/>
              <a:ext cx="1765649" cy="20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그룹 49">
            <a:extLst>
              <a:ext uri="{FF2B5EF4-FFF2-40B4-BE49-F238E27FC236}">
                <a16:creationId xmlns:a16="http://schemas.microsoft.com/office/drawing/2014/main" id="{B04CACD3-EA19-4FC3-936E-138DFD459913}"/>
              </a:ext>
            </a:extLst>
          </p:cNvPr>
          <p:cNvGrpSpPr/>
          <p:nvPr/>
        </p:nvGrpSpPr>
        <p:grpSpPr>
          <a:xfrm>
            <a:off x="5705920" y="3264860"/>
            <a:ext cx="1854215" cy="147320"/>
            <a:chOff x="5435585" y="2783840"/>
            <a:chExt cx="2194575" cy="203200"/>
          </a:xfrm>
        </p:grpSpPr>
        <p:sp>
          <p:nvSpPr>
            <p:cNvPr id="51" name="직사각형 50">
              <a:extLst>
                <a:ext uri="{FF2B5EF4-FFF2-40B4-BE49-F238E27FC236}">
                  <a16:creationId xmlns:a16="http://schemas.microsoft.com/office/drawing/2014/main" id="{D5D2F78A-1227-4B8D-B507-8E7270BDCD49}"/>
                </a:ext>
              </a:extLst>
            </p:cNvPr>
            <p:cNvSpPr/>
            <p:nvPr/>
          </p:nvSpPr>
          <p:spPr>
            <a:xfrm>
              <a:off x="5435600" y="2783840"/>
              <a:ext cx="219456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id="{F0C94748-8945-479C-8F18-6189B536A040}"/>
                </a:ext>
              </a:extLst>
            </p:cNvPr>
            <p:cNvSpPr/>
            <p:nvPr/>
          </p:nvSpPr>
          <p:spPr>
            <a:xfrm>
              <a:off x="5435585" y="2783840"/>
              <a:ext cx="499261" cy="20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2058" name="Picture 10">
            <a:extLst>
              <a:ext uri="{FF2B5EF4-FFF2-40B4-BE49-F238E27FC236}">
                <a16:creationId xmlns:a16="http://schemas.microsoft.com/office/drawing/2014/main" id="{07499D6F-932C-4BC1-961C-D845C2D7ADAC}"/>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290143" y="2736919"/>
            <a:ext cx="342648" cy="34264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 (프로그래밍 언어) - 위키백과, 우리 모두의 백과사전">
            <a:extLst>
              <a:ext uri="{FF2B5EF4-FFF2-40B4-BE49-F238E27FC236}">
                <a16:creationId xmlns:a16="http://schemas.microsoft.com/office/drawing/2014/main" id="{B4606C26-16A0-4067-8FE5-C6F37F713D55}"/>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5240179" y="3165050"/>
            <a:ext cx="418941" cy="32469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44DA4E34-8444-41C1-AC4B-6CC706542041}"/>
              </a:ext>
            </a:extLst>
          </p:cNvPr>
          <p:cNvSpPr txBox="1"/>
          <p:nvPr/>
        </p:nvSpPr>
        <p:spPr>
          <a:xfrm>
            <a:off x="5513731" y="2519008"/>
            <a:ext cx="2046398" cy="276999"/>
          </a:xfrm>
          <a:prstGeom prst="rect">
            <a:avLst/>
          </a:prstGeom>
          <a:noFill/>
        </p:spPr>
        <p:txBody>
          <a:bodyPr wrap="square">
            <a:spAutoFit/>
          </a:bodyPr>
          <a:lstStyle/>
          <a:p>
            <a:pPr algn="ctr"/>
            <a:r>
              <a:rPr lang="ko-KR" altLang="en-US" sz="1200" dirty="0" smtClean="0">
                <a:latin typeface="+mn-ea"/>
              </a:rPr>
              <a:t>프로그래밍 언어 사용 빈도</a:t>
            </a:r>
            <a:endParaRPr lang="ko-KR" altLang="en-US" sz="1200" dirty="0"/>
          </a:p>
        </p:txBody>
      </p:sp>
      <p:sp>
        <p:nvSpPr>
          <p:cNvPr id="58" name="TextBox 57">
            <a:extLst>
              <a:ext uri="{FF2B5EF4-FFF2-40B4-BE49-F238E27FC236}">
                <a16:creationId xmlns:a16="http://schemas.microsoft.com/office/drawing/2014/main" id="{925927D6-9A5B-4251-A91D-37F8BEF9DE00}"/>
              </a:ext>
            </a:extLst>
          </p:cNvPr>
          <p:cNvSpPr txBox="1"/>
          <p:nvPr/>
        </p:nvSpPr>
        <p:spPr>
          <a:xfrm>
            <a:off x="7136412" y="2816447"/>
            <a:ext cx="569961" cy="261610"/>
          </a:xfrm>
          <a:prstGeom prst="rect">
            <a:avLst/>
          </a:prstGeom>
          <a:noFill/>
        </p:spPr>
        <p:txBody>
          <a:bodyPr wrap="square">
            <a:spAutoFit/>
          </a:bodyPr>
          <a:lstStyle/>
          <a:p>
            <a:r>
              <a:rPr lang="en-US" altLang="ko-KR" sz="1100" dirty="0">
                <a:solidFill>
                  <a:srgbClr val="2F5597"/>
                </a:solidFill>
                <a:latin typeface="+mn-ea"/>
              </a:rPr>
              <a:t>8</a:t>
            </a:r>
            <a:r>
              <a:rPr lang="en-US" altLang="ko-KR" sz="1100" dirty="0" smtClean="0">
                <a:solidFill>
                  <a:srgbClr val="2F5597"/>
                </a:solidFill>
                <a:latin typeface="+mn-ea"/>
              </a:rPr>
              <a:t>0</a:t>
            </a:r>
            <a:r>
              <a:rPr lang="en-US" altLang="ko-KR" sz="1100" dirty="0">
                <a:solidFill>
                  <a:srgbClr val="2F5597"/>
                </a:solidFill>
                <a:latin typeface="+mn-ea"/>
              </a:rPr>
              <a:t>%</a:t>
            </a:r>
            <a:endParaRPr lang="ko-KR" altLang="en-US" sz="1100" dirty="0">
              <a:solidFill>
                <a:srgbClr val="2F5597"/>
              </a:solidFill>
            </a:endParaRPr>
          </a:p>
        </p:txBody>
      </p:sp>
      <p:sp>
        <p:nvSpPr>
          <p:cNvPr id="59" name="TextBox 58">
            <a:extLst>
              <a:ext uri="{FF2B5EF4-FFF2-40B4-BE49-F238E27FC236}">
                <a16:creationId xmlns:a16="http://schemas.microsoft.com/office/drawing/2014/main" id="{2B84ADA1-89CB-47A4-8F55-1EF9855A59EC}"/>
              </a:ext>
            </a:extLst>
          </p:cNvPr>
          <p:cNvSpPr txBox="1"/>
          <p:nvPr/>
        </p:nvSpPr>
        <p:spPr>
          <a:xfrm>
            <a:off x="6063066" y="3198121"/>
            <a:ext cx="569961" cy="261610"/>
          </a:xfrm>
          <a:prstGeom prst="rect">
            <a:avLst/>
          </a:prstGeom>
          <a:noFill/>
        </p:spPr>
        <p:txBody>
          <a:bodyPr wrap="square">
            <a:spAutoFit/>
          </a:bodyPr>
          <a:lstStyle/>
          <a:p>
            <a:r>
              <a:rPr lang="en-US" altLang="ko-KR" sz="1100" dirty="0">
                <a:solidFill>
                  <a:srgbClr val="2F5597"/>
                </a:solidFill>
                <a:latin typeface="+mn-ea"/>
              </a:rPr>
              <a:t>2</a:t>
            </a:r>
            <a:r>
              <a:rPr lang="en-US" altLang="ko-KR" sz="1100" dirty="0" smtClean="0">
                <a:solidFill>
                  <a:srgbClr val="2F5597"/>
                </a:solidFill>
                <a:latin typeface="+mn-ea"/>
              </a:rPr>
              <a:t>0</a:t>
            </a:r>
            <a:r>
              <a:rPr lang="en-US" altLang="ko-KR" sz="1100" dirty="0">
                <a:solidFill>
                  <a:srgbClr val="2F5597"/>
                </a:solidFill>
                <a:latin typeface="+mn-ea"/>
              </a:rPr>
              <a:t>%</a:t>
            </a:r>
            <a:endParaRPr lang="ko-KR" altLang="en-US" sz="1100" dirty="0">
              <a:solidFill>
                <a:srgbClr val="2F5597"/>
              </a:solidFill>
            </a:endParaRPr>
          </a:p>
        </p:txBody>
      </p:sp>
      <p:sp>
        <p:nvSpPr>
          <p:cNvPr id="47" name="슬라이드 번호 개체 틀 46">
            <a:extLst>
              <a:ext uri="{FF2B5EF4-FFF2-40B4-BE49-F238E27FC236}">
                <a16:creationId xmlns:a16="http://schemas.microsoft.com/office/drawing/2014/main" id="{A145E5D8-369A-4F14-AF4A-39063758873F}"/>
              </a:ext>
            </a:extLst>
          </p:cNvPr>
          <p:cNvSpPr>
            <a:spLocks noGrp="1"/>
          </p:cNvSpPr>
          <p:nvPr>
            <p:ph type="sldNum" sz="quarter" idx="12"/>
          </p:nvPr>
        </p:nvSpPr>
        <p:spPr/>
        <p:txBody>
          <a:bodyPr/>
          <a:lstStyle/>
          <a:p>
            <a:fld id="{CF44F4BD-9264-458E-B7DB-27B4DAB2BFAE}" type="slidenum">
              <a:rPr lang="ko-KR" altLang="en-US" smtClean="0"/>
              <a:t>4</a:t>
            </a:fld>
            <a:endParaRPr lang="ko-KR" altLang="en-US"/>
          </a:p>
        </p:txBody>
      </p:sp>
    </p:spTree>
    <p:extLst>
      <p:ext uri="{BB962C8B-B14F-4D97-AF65-F5344CB8AC3E}">
        <p14:creationId xmlns:p14="http://schemas.microsoft.com/office/powerpoint/2010/main" val="1212337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102EEB73-EDF8-40C5-9AD6-92772620A9F6}"/>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타원 18"/>
          <p:cNvSpPr/>
          <p:nvPr/>
        </p:nvSpPr>
        <p:spPr>
          <a:xfrm>
            <a:off x="978348" y="2095918"/>
            <a:ext cx="1268957" cy="1268957"/>
          </a:xfrm>
          <a:prstGeom prst="ellipse">
            <a:avLst/>
          </a:prstGeom>
          <a:solidFill>
            <a:srgbClr val="A6A6A6"/>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타원 19"/>
          <p:cNvSpPr/>
          <p:nvPr/>
        </p:nvSpPr>
        <p:spPr>
          <a:xfrm>
            <a:off x="3814848" y="2095917"/>
            <a:ext cx="1268957" cy="1268957"/>
          </a:xfrm>
          <a:prstGeom prst="ellipse">
            <a:avLst/>
          </a:prstGeom>
          <a:solidFill>
            <a:srgbClr val="0079BC"/>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p:cNvSpPr/>
          <p:nvPr/>
        </p:nvSpPr>
        <p:spPr>
          <a:xfrm>
            <a:off x="6704692" y="2095916"/>
            <a:ext cx="1268957" cy="1268957"/>
          </a:xfrm>
          <a:prstGeom prst="ellipse">
            <a:avLst/>
          </a:prstGeom>
          <a:solidFill>
            <a:schemeClr val="bg1">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800B570D-2BE8-4C6F-8E18-AFAA129B936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03502" y="2335047"/>
            <a:ext cx="816402" cy="899643"/>
          </a:xfrm>
          <a:prstGeom prst="rect">
            <a:avLst/>
          </a:prstGeom>
        </p:spPr>
      </p:pic>
      <p:sp>
        <p:nvSpPr>
          <p:cNvPr id="17" name="TextBox 16">
            <a:extLst>
              <a:ext uri="{FF2B5EF4-FFF2-40B4-BE49-F238E27FC236}">
                <a16:creationId xmlns:a16="http://schemas.microsoft.com/office/drawing/2014/main" id="{02356538-A4CB-4BF3-AF4B-4F5A710C4796}"/>
              </a:ext>
            </a:extLst>
          </p:cNvPr>
          <p:cNvSpPr txBox="1"/>
          <p:nvPr/>
        </p:nvSpPr>
        <p:spPr>
          <a:xfrm>
            <a:off x="739140" y="3585469"/>
            <a:ext cx="1901008" cy="369332"/>
          </a:xfrm>
          <a:prstGeom prst="rect">
            <a:avLst/>
          </a:prstGeom>
          <a:noFill/>
        </p:spPr>
        <p:txBody>
          <a:bodyPr wrap="square">
            <a:spAutoFit/>
          </a:bodyPr>
          <a:lstStyle/>
          <a:p>
            <a:r>
              <a:rPr lang="ko-KR" altLang="en-US" sz="1800" b="1" spc="-150" dirty="0">
                <a:solidFill>
                  <a:schemeClr val="bg1">
                    <a:lumMod val="65000"/>
                  </a:schemeClr>
                </a:solidFill>
                <a:latin typeface="리디바탕" panose="020B0600000101010101" pitchFamily="34" charset="-127"/>
                <a:ea typeface="리디바탕" panose="020B0600000101010101" pitchFamily="34" charset="-127"/>
              </a:rPr>
              <a:t>지원자 경력 소개</a:t>
            </a:r>
            <a:endParaRPr lang="en-US" altLang="ko-KR" sz="1800" b="1" spc="-150" dirty="0">
              <a:solidFill>
                <a:schemeClr val="bg1">
                  <a:lumMod val="65000"/>
                </a:schemeClr>
              </a:solidFill>
              <a:latin typeface="리디바탕" panose="020B0600000101010101" pitchFamily="34" charset="-127"/>
              <a:ea typeface="리디바탕" panose="020B0600000101010101" pitchFamily="34" charset="-127"/>
            </a:endParaRPr>
          </a:p>
        </p:txBody>
      </p:sp>
      <p:sp>
        <p:nvSpPr>
          <p:cNvPr id="18" name="TextBox 17">
            <a:extLst>
              <a:ext uri="{FF2B5EF4-FFF2-40B4-BE49-F238E27FC236}">
                <a16:creationId xmlns:a16="http://schemas.microsoft.com/office/drawing/2014/main" id="{A5B71B01-A7B4-49F0-BD87-C361CD20731C}"/>
              </a:ext>
            </a:extLst>
          </p:cNvPr>
          <p:cNvSpPr txBox="1"/>
          <p:nvPr/>
        </p:nvSpPr>
        <p:spPr>
          <a:xfrm>
            <a:off x="2983097" y="3585469"/>
            <a:ext cx="2932458" cy="369332"/>
          </a:xfrm>
          <a:prstGeom prst="rect">
            <a:avLst/>
          </a:prstGeom>
          <a:noFill/>
        </p:spPr>
        <p:txBody>
          <a:bodyPr wrap="square">
            <a:spAutoFit/>
          </a:bodyPr>
          <a:lstStyle/>
          <a:p>
            <a:r>
              <a:rPr lang="ko-KR" altLang="en-US" b="1" spc="-150" dirty="0">
                <a:latin typeface="리디바탕" panose="020B0600000101010101" pitchFamily="34" charset="-127"/>
                <a:ea typeface="리디바탕" panose="020B0600000101010101" pitchFamily="34" charset="-127"/>
              </a:rPr>
              <a:t>현재 진행 중인 연구 내용 소개</a:t>
            </a:r>
            <a:endParaRPr lang="en-US" altLang="ko-KR" sz="1800" b="1" spc="-150" dirty="0">
              <a:latin typeface="리디바탕" panose="020B0600000101010101" pitchFamily="34" charset="-127"/>
              <a:ea typeface="리디바탕" panose="020B0600000101010101" pitchFamily="34" charset="-127"/>
            </a:endParaRPr>
          </a:p>
        </p:txBody>
      </p:sp>
      <p:pic>
        <p:nvPicPr>
          <p:cNvPr id="7" name="그림 6">
            <a:extLst>
              <a:ext uri="{FF2B5EF4-FFF2-40B4-BE49-F238E27FC236}">
                <a16:creationId xmlns:a16="http://schemas.microsoft.com/office/drawing/2014/main" id="{BC63E198-495D-4A1B-BFBF-2FD817CB6F16}"/>
              </a:ext>
            </a:extLst>
          </p:cNvPr>
          <p:cNvPicPr>
            <a:picLocks noChangeAspect="1"/>
          </p:cNvPicPr>
          <p:nvPr/>
        </p:nvPicPr>
        <p:blipFill>
          <a:blip r:embed="rId3">
            <a:lum bright="70000" contrast="-70000"/>
          </a:blip>
          <a:stretch>
            <a:fillRect/>
          </a:stretch>
        </p:blipFill>
        <p:spPr>
          <a:xfrm>
            <a:off x="3967700" y="2303242"/>
            <a:ext cx="963251" cy="963251"/>
          </a:xfrm>
          <a:prstGeom prst="rect">
            <a:avLst/>
          </a:prstGeom>
        </p:spPr>
      </p:pic>
      <p:pic>
        <p:nvPicPr>
          <p:cNvPr id="8" name="그림 7">
            <a:extLst>
              <a:ext uri="{FF2B5EF4-FFF2-40B4-BE49-F238E27FC236}">
                <a16:creationId xmlns:a16="http://schemas.microsoft.com/office/drawing/2014/main" id="{F56CD8A9-CEF1-415D-ADE3-5F3D022AF419}"/>
              </a:ext>
            </a:extLst>
          </p:cNvPr>
          <p:cNvPicPr>
            <a:picLocks noChangeAspect="1"/>
          </p:cNvPicPr>
          <p:nvPr/>
        </p:nvPicPr>
        <p:blipFill>
          <a:blip r:embed="rId4">
            <a:lum bright="70000" contrast="-70000"/>
          </a:blip>
          <a:stretch>
            <a:fillRect/>
          </a:stretch>
        </p:blipFill>
        <p:spPr>
          <a:xfrm>
            <a:off x="6784491" y="2185875"/>
            <a:ext cx="1068718" cy="1068718"/>
          </a:xfrm>
          <a:prstGeom prst="rect">
            <a:avLst/>
          </a:prstGeom>
        </p:spPr>
      </p:pic>
      <p:sp>
        <p:nvSpPr>
          <p:cNvPr id="23" name="TextBox 22">
            <a:extLst>
              <a:ext uri="{FF2B5EF4-FFF2-40B4-BE49-F238E27FC236}">
                <a16:creationId xmlns:a16="http://schemas.microsoft.com/office/drawing/2014/main" id="{E44401A5-C9E2-494C-85D3-BD6D14064897}"/>
              </a:ext>
            </a:extLst>
          </p:cNvPr>
          <p:cNvSpPr txBox="1"/>
          <p:nvPr/>
        </p:nvSpPr>
        <p:spPr>
          <a:xfrm>
            <a:off x="5872941" y="3585469"/>
            <a:ext cx="2932458" cy="369332"/>
          </a:xfrm>
          <a:prstGeom prst="rect">
            <a:avLst/>
          </a:prstGeom>
          <a:noFill/>
        </p:spPr>
        <p:txBody>
          <a:bodyPr wrap="square">
            <a:spAutoFit/>
          </a:bodyPr>
          <a:lstStyle/>
          <a:p>
            <a:pPr algn="ctr"/>
            <a:r>
              <a:rPr lang="en-US" altLang="ko-KR" b="1" spc="-150" dirty="0">
                <a:solidFill>
                  <a:schemeClr val="bg1">
                    <a:lumMod val="65000"/>
                  </a:schemeClr>
                </a:solidFill>
                <a:latin typeface="리디바탕" panose="020B0600000101010101" pitchFamily="34" charset="-127"/>
                <a:ea typeface="리디바탕" panose="020B0600000101010101" pitchFamily="34" charset="-127"/>
              </a:rPr>
              <a:t>Scientific background</a:t>
            </a:r>
            <a:endParaRPr lang="en-US" altLang="ko-KR" sz="1800" b="1" spc="-150" dirty="0">
              <a:solidFill>
                <a:schemeClr val="bg1">
                  <a:lumMod val="65000"/>
                </a:schemeClr>
              </a:solidFill>
              <a:latin typeface="리디바탕" panose="020B0600000101010101" pitchFamily="34" charset="-127"/>
              <a:ea typeface="리디바탕" panose="020B0600000101010101" pitchFamily="34" charset="-127"/>
            </a:endParaRPr>
          </a:p>
        </p:txBody>
      </p:sp>
      <p:sp>
        <p:nvSpPr>
          <p:cNvPr id="9" name="직사각형 8">
            <a:extLst>
              <a:ext uri="{FF2B5EF4-FFF2-40B4-BE49-F238E27FC236}">
                <a16:creationId xmlns:a16="http://schemas.microsoft.com/office/drawing/2014/main" id="{FF3191F6-481F-495D-9AAD-D51F74980E64}"/>
              </a:ext>
            </a:extLst>
          </p:cNvPr>
          <p:cNvSpPr/>
          <p:nvPr/>
        </p:nvSpPr>
        <p:spPr>
          <a:xfrm>
            <a:off x="6430372" y="4171370"/>
            <a:ext cx="1963820"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bg1">
                    <a:lumMod val="65000"/>
                  </a:schemeClr>
                </a:solidFill>
              </a:rPr>
              <a:t>이수과목 소개</a:t>
            </a:r>
            <a:endParaRPr lang="en-US" altLang="ko-KR" sz="1400" dirty="0">
              <a:solidFill>
                <a:schemeClr val="bg1">
                  <a:lumMod val="65000"/>
                </a:schemeClr>
              </a:solidFill>
            </a:endParaRPr>
          </a:p>
          <a:p>
            <a:pPr marL="285750" indent="-285750">
              <a:buFont typeface="Wingdings" panose="05000000000000000000" pitchFamily="2" charset="2"/>
              <a:buChar char="§"/>
            </a:pPr>
            <a:r>
              <a:rPr lang="ko-KR" altLang="en-US" sz="1400" dirty="0">
                <a:solidFill>
                  <a:schemeClr val="bg1">
                    <a:lumMod val="65000"/>
                  </a:schemeClr>
                </a:solidFill>
              </a:rPr>
              <a:t>분석역량 소개</a:t>
            </a:r>
          </a:p>
        </p:txBody>
      </p:sp>
      <p:sp>
        <p:nvSpPr>
          <p:cNvPr id="25" name="직사각형 24">
            <a:extLst>
              <a:ext uri="{FF2B5EF4-FFF2-40B4-BE49-F238E27FC236}">
                <a16:creationId xmlns:a16="http://schemas.microsoft.com/office/drawing/2014/main" id="{1F622907-CF65-4921-A4B8-480E433599DA}"/>
              </a:ext>
            </a:extLst>
          </p:cNvPr>
          <p:cNvSpPr/>
          <p:nvPr/>
        </p:nvSpPr>
        <p:spPr>
          <a:xfrm>
            <a:off x="3488930" y="4171370"/>
            <a:ext cx="2110574"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tx1"/>
                </a:solidFill>
              </a:rPr>
              <a:t>연구의 배경</a:t>
            </a:r>
          </a:p>
          <a:p>
            <a:pPr marL="285750" indent="-285750">
              <a:buFont typeface="Wingdings" panose="05000000000000000000" pitchFamily="2" charset="2"/>
              <a:buChar char="§"/>
            </a:pPr>
            <a:r>
              <a:rPr lang="ko-KR" altLang="en-US" sz="1400" dirty="0">
                <a:solidFill>
                  <a:schemeClr val="tx1"/>
                </a:solidFill>
              </a:rPr>
              <a:t>연구 파이프라인 구축</a:t>
            </a:r>
          </a:p>
          <a:p>
            <a:pPr marL="285750" indent="-285750">
              <a:buFont typeface="Wingdings" panose="05000000000000000000" pitchFamily="2" charset="2"/>
              <a:buChar char="§"/>
            </a:pPr>
            <a:r>
              <a:rPr lang="ko-KR" altLang="en-US" sz="1400" dirty="0">
                <a:solidFill>
                  <a:schemeClr val="tx1"/>
                </a:solidFill>
              </a:rPr>
              <a:t>연구 결과</a:t>
            </a:r>
          </a:p>
          <a:p>
            <a:pPr marL="285750" indent="-285750">
              <a:buFont typeface="Wingdings" panose="05000000000000000000" pitchFamily="2" charset="2"/>
              <a:buChar char="§"/>
            </a:pPr>
            <a:r>
              <a:rPr lang="ko-KR" altLang="en-US" sz="1400" dirty="0">
                <a:solidFill>
                  <a:schemeClr val="tx1"/>
                </a:solidFill>
              </a:rPr>
              <a:t>결과의 해석</a:t>
            </a:r>
          </a:p>
          <a:p>
            <a:pPr marL="285750" indent="-285750">
              <a:buFont typeface="Wingdings" panose="05000000000000000000" pitchFamily="2" charset="2"/>
              <a:buChar char="§"/>
            </a:pPr>
            <a:r>
              <a:rPr lang="ko-KR" altLang="en-US" sz="1400" dirty="0">
                <a:solidFill>
                  <a:schemeClr val="tx1"/>
                </a:solidFill>
              </a:rPr>
              <a:t>진행 상황</a:t>
            </a:r>
            <a:endParaRPr lang="ko-KR" altLang="en-US" sz="1400" dirty="0">
              <a:solidFill>
                <a:schemeClr val="tx1"/>
              </a:solidFill>
            </a:endParaRPr>
          </a:p>
        </p:txBody>
      </p:sp>
      <p:sp>
        <p:nvSpPr>
          <p:cNvPr id="27" name="직사각형 26">
            <a:extLst>
              <a:ext uri="{FF2B5EF4-FFF2-40B4-BE49-F238E27FC236}">
                <a16:creationId xmlns:a16="http://schemas.microsoft.com/office/drawing/2014/main" id="{0BDE6E2B-EBA0-4791-BB6A-5FF77EA545E9}"/>
              </a:ext>
            </a:extLst>
          </p:cNvPr>
          <p:cNvSpPr/>
          <p:nvPr/>
        </p:nvSpPr>
        <p:spPr>
          <a:xfrm>
            <a:off x="652490" y="4171370"/>
            <a:ext cx="2110574" cy="17023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ko-KR" altLang="en-US" sz="1400" dirty="0">
                <a:solidFill>
                  <a:schemeClr val="bg1">
                    <a:lumMod val="65000"/>
                  </a:schemeClr>
                </a:solidFill>
              </a:rPr>
              <a:t>학력사항</a:t>
            </a:r>
            <a:endParaRPr lang="en-US" altLang="ko-KR" sz="1400" dirty="0">
              <a:solidFill>
                <a:schemeClr val="bg1">
                  <a:lumMod val="65000"/>
                </a:schemeClr>
              </a:solidFill>
            </a:endParaRPr>
          </a:p>
          <a:p>
            <a:pPr marL="285750" indent="-285750">
              <a:buFont typeface="Wingdings" panose="05000000000000000000" pitchFamily="2" charset="2"/>
              <a:buChar char="§"/>
            </a:pPr>
            <a:r>
              <a:rPr lang="ko-KR" altLang="en-US" sz="1400" dirty="0">
                <a:solidFill>
                  <a:schemeClr val="bg1">
                    <a:lumMod val="65000"/>
                  </a:schemeClr>
                </a:solidFill>
              </a:rPr>
              <a:t>컴퓨터 활용 능력</a:t>
            </a:r>
            <a:endParaRPr lang="en-US" altLang="ko-KR" sz="1400" dirty="0">
              <a:solidFill>
                <a:schemeClr val="bg1">
                  <a:lumMod val="65000"/>
                </a:schemeClr>
              </a:solidFill>
            </a:endParaRPr>
          </a:p>
          <a:p>
            <a:pPr marL="285750" indent="-285750">
              <a:buFont typeface="Wingdings" panose="05000000000000000000" pitchFamily="2" charset="2"/>
              <a:buChar char="§"/>
            </a:pPr>
            <a:r>
              <a:rPr lang="ko-KR" altLang="en-US" sz="1400" dirty="0">
                <a:solidFill>
                  <a:schemeClr val="bg1">
                    <a:lumMod val="65000"/>
                  </a:schemeClr>
                </a:solidFill>
              </a:rPr>
              <a:t>학술대회 및 논문</a:t>
            </a:r>
            <a:endParaRPr lang="en-US" altLang="ko-KR" sz="1400" dirty="0">
              <a:solidFill>
                <a:schemeClr val="bg1">
                  <a:lumMod val="65000"/>
                </a:schemeClr>
              </a:solidFill>
            </a:endParaRPr>
          </a:p>
        </p:txBody>
      </p:sp>
      <p:cxnSp>
        <p:nvCxnSpPr>
          <p:cNvPr id="28" name="직선 연결선 27">
            <a:extLst>
              <a:ext uri="{FF2B5EF4-FFF2-40B4-BE49-F238E27FC236}">
                <a16:creationId xmlns:a16="http://schemas.microsoft.com/office/drawing/2014/main" id="{85370A99-2529-40A0-A854-D58A71F611DC}"/>
              </a:ext>
            </a:extLst>
          </p:cNvPr>
          <p:cNvCxnSpPr/>
          <p:nvPr/>
        </p:nvCxnSpPr>
        <p:spPr>
          <a:xfrm>
            <a:off x="200974" y="778445"/>
            <a:ext cx="86237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5411A988-3028-41EE-9719-356224E6E7DA}"/>
              </a:ext>
            </a:extLst>
          </p:cNvPr>
          <p:cNvGrpSpPr/>
          <p:nvPr/>
        </p:nvGrpSpPr>
        <p:grpSpPr>
          <a:xfrm>
            <a:off x="0" y="-2"/>
            <a:ext cx="9144000" cy="514352"/>
            <a:chOff x="0" y="-2"/>
            <a:chExt cx="9144000" cy="514352"/>
          </a:xfrm>
        </p:grpSpPr>
        <p:grpSp>
          <p:nvGrpSpPr>
            <p:cNvPr id="24" name="그룹 23">
              <a:extLst>
                <a:ext uri="{FF2B5EF4-FFF2-40B4-BE49-F238E27FC236}">
                  <a16:creationId xmlns:a16="http://schemas.microsoft.com/office/drawing/2014/main" id="{B97E7B30-C124-4E00-A36E-F4589A6A7452}"/>
                </a:ext>
              </a:extLst>
            </p:cNvPr>
            <p:cNvGrpSpPr/>
            <p:nvPr/>
          </p:nvGrpSpPr>
          <p:grpSpPr>
            <a:xfrm>
              <a:off x="0" y="-2"/>
              <a:ext cx="9144000" cy="514352"/>
              <a:chOff x="0" y="-2"/>
              <a:chExt cx="9144000" cy="493489"/>
            </a:xfrm>
          </p:grpSpPr>
          <p:sp>
            <p:nvSpPr>
              <p:cNvPr id="30" name="직사각형 29">
                <a:extLst>
                  <a:ext uri="{FF2B5EF4-FFF2-40B4-BE49-F238E27FC236}">
                    <a16:creationId xmlns:a16="http://schemas.microsoft.com/office/drawing/2014/main" id="{1FB53DC0-52C1-4F3E-91C8-66ED7FE49B3B}"/>
                  </a:ext>
                </a:extLst>
              </p:cNvPr>
              <p:cNvSpPr/>
              <p:nvPr/>
            </p:nvSpPr>
            <p:spPr>
              <a:xfrm>
                <a:off x="0" y="0"/>
                <a:ext cx="9144000" cy="493486"/>
              </a:xfrm>
              <a:prstGeom prst="rect">
                <a:avLst/>
              </a:prstGeom>
              <a:gradFill flip="none" rotWithShape="1">
                <a:gsLst>
                  <a:gs pos="0">
                    <a:srgbClr val="FF6915"/>
                  </a:gs>
                  <a:gs pos="74000">
                    <a:srgbClr val="78886C"/>
                  </a:gs>
                  <a:gs pos="44000">
                    <a:srgbClr val="CB982C"/>
                  </a:gs>
                  <a:gs pos="100000">
                    <a:srgbClr val="388BD1"/>
                  </a:gs>
                  <a:gs pos="60000">
                    <a:srgbClr val="9F904C"/>
                  </a:gs>
                  <a:gs pos="22000">
                    <a:srgbClr val="FC8508"/>
                  </a:gs>
                  <a:gs pos="86000">
                    <a:srgbClr val="528CA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한쪽 모서리가 둥근 사각형 12">
                <a:extLst>
                  <a:ext uri="{FF2B5EF4-FFF2-40B4-BE49-F238E27FC236}">
                    <a16:creationId xmlns:a16="http://schemas.microsoft.com/office/drawing/2014/main" id="{CDE738F5-7FAC-4E22-BB52-68CBA93192DA}"/>
                  </a:ext>
                </a:extLst>
              </p:cNvPr>
              <p:cNvSpPr/>
              <p:nvPr/>
            </p:nvSpPr>
            <p:spPr>
              <a:xfrm flipH="1">
                <a:off x="6633028" y="1"/>
                <a:ext cx="2510969" cy="493486"/>
              </a:xfrm>
              <a:prstGeom prst="round1Rect">
                <a:avLst>
                  <a:gd name="adj" fmla="val 50000"/>
                </a:avLst>
              </a:prstGeom>
              <a:solidFill>
                <a:srgbClr val="2783CE">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한쪽 모서리가 둥근 사각형 13">
                <a:extLst>
                  <a:ext uri="{FF2B5EF4-FFF2-40B4-BE49-F238E27FC236}">
                    <a16:creationId xmlns:a16="http://schemas.microsoft.com/office/drawing/2014/main" id="{6E8C612B-9E4B-4CA5-9FA3-A4030B488626}"/>
                  </a:ext>
                </a:extLst>
              </p:cNvPr>
              <p:cNvSpPr/>
              <p:nvPr/>
            </p:nvSpPr>
            <p:spPr>
              <a:xfrm flipH="1" flipV="1">
                <a:off x="5659120" y="-2"/>
                <a:ext cx="3484875" cy="493487"/>
              </a:xfrm>
              <a:prstGeom prst="round1Rect">
                <a:avLst>
                  <a:gd name="adj" fmla="val 50000"/>
                </a:avLst>
              </a:prstGeom>
              <a:solidFill>
                <a:srgbClr val="2783CE">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직사각형 28">
              <a:extLst>
                <a:ext uri="{FF2B5EF4-FFF2-40B4-BE49-F238E27FC236}">
                  <a16:creationId xmlns:a16="http://schemas.microsoft.com/office/drawing/2014/main" id="{88B97CBB-CF08-40E8-AEA5-587D1F4A3A1A}"/>
                </a:ext>
              </a:extLst>
            </p:cNvPr>
            <p:cNvSpPr/>
            <p:nvPr/>
          </p:nvSpPr>
          <p:spPr>
            <a:xfrm>
              <a:off x="200974" y="26341"/>
              <a:ext cx="748923" cy="461665"/>
            </a:xfrm>
            <a:prstGeom prst="rect">
              <a:avLst/>
            </a:prstGeom>
          </p:spPr>
          <p:txBody>
            <a:bodyPr wrap="none">
              <a:spAutoFit/>
            </a:bodyPr>
            <a:lstStyle/>
            <a:p>
              <a:r>
                <a:rPr lang="ko-KR" altLang="en-US" sz="2400" b="1" spc="-150" dirty="0">
                  <a:solidFill>
                    <a:schemeClr val="bg1">
                      <a:lumMod val="95000"/>
                    </a:schemeClr>
                  </a:solidFill>
                  <a:latin typeface="리디바탕" panose="020B0600000101010101" pitchFamily="34" charset="-127"/>
                  <a:ea typeface="리디바탕" panose="020B0600000101010101" pitchFamily="34" charset="-127"/>
                </a:rPr>
                <a:t>목차</a:t>
              </a:r>
              <a:endParaRPr lang="en-US" altLang="ko-KR" sz="2400" b="1" spc="-150" dirty="0">
                <a:solidFill>
                  <a:schemeClr val="bg1">
                    <a:lumMod val="95000"/>
                  </a:schemeClr>
                </a:solidFill>
                <a:latin typeface="리디바탕" panose="020B0600000101010101" pitchFamily="34" charset="-127"/>
                <a:ea typeface="리디바탕" panose="020B0600000101010101" pitchFamily="34" charset="-127"/>
              </a:endParaRPr>
            </a:p>
          </p:txBody>
        </p:sp>
      </p:grpSp>
      <p:sp>
        <p:nvSpPr>
          <p:cNvPr id="3" name="슬라이드 번호 개체 틀 2">
            <a:extLst>
              <a:ext uri="{FF2B5EF4-FFF2-40B4-BE49-F238E27FC236}">
                <a16:creationId xmlns:a16="http://schemas.microsoft.com/office/drawing/2014/main" id="{016F12C3-6865-469F-90DD-4DA3A88FDAEC}"/>
              </a:ext>
            </a:extLst>
          </p:cNvPr>
          <p:cNvSpPr>
            <a:spLocks noGrp="1"/>
          </p:cNvSpPr>
          <p:nvPr>
            <p:ph type="sldNum" sz="quarter" idx="12"/>
          </p:nvPr>
        </p:nvSpPr>
        <p:spPr/>
        <p:txBody>
          <a:bodyPr/>
          <a:lstStyle/>
          <a:p>
            <a:fld id="{CF44F4BD-9264-458E-B7DB-27B4DAB2BFAE}" type="slidenum">
              <a:rPr lang="ko-KR" altLang="en-US" smtClean="0"/>
              <a:t>5</a:t>
            </a:fld>
            <a:endParaRPr lang="ko-KR" altLang="en-US"/>
          </a:p>
        </p:txBody>
      </p:sp>
    </p:spTree>
    <p:extLst>
      <p:ext uri="{BB962C8B-B14F-4D97-AF65-F5344CB8AC3E}">
        <p14:creationId xmlns:p14="http://schemas.microsoft.com/office/powerpoint/2010/main" val="3830281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5321D4A-5CBC-408E-9E6D-4BA07A68F890}"/>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59" name="모서리가 둥근 직사각형 42">
            <a:extLst>
              <a:ext uri="{FF2B5EF4-FFF2-40B4-BE49-F238E27FC236}">
                <a16:creationId xmlns:a16="http://schemas.microsoft.com/office/drawing/2014/main" id="{40CFA161-862B-4417-A2C2-D746470B1952}"/>
              </a:ext>
            </a:extLst>
          </p:cNvPr>
          <p:cNvSpPr/>
          <p:nvPr/>
        </p:nvSpPr>
        <p:spPr>
          <a:xfrm>
            <a:off x="4058113" y="1887844"/>
            <a:ext cx="4986830" cy="4553895"/>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56" name="모서리가 둥근 직사각형 42">
            <a:extLst>
              <a:ext uri="{FF2B5EF4-FFF2-40B4-BE49-F238E27FC236}">
                <a16:creationId xmlns:a16="http://schemas.microsoft.com/office/drawing/2014/main" id="{E38D89EE-B01C-4F8D-95B0-374ABA3A0F81}"/>
              </a:ext>
            </a:extLst>
          </p:cNvPr>
          <p:cNvSpPr/>
          <p:nvPr/>
        </p:nvSpPr>
        <p:spPr>
          <a:xfrm>
            <a:off x="71662" y="1887844"/>
            <a:ext cx="3903634" cy="4553895"/>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37" name="직사각형 36"/>
          <p:cNvSpPr/>
          <p:nvPr/>
        </p:nvSpPr>
        <p:spPr>
          <a:xfrm>
            <a:off x="119560" y="5845684"/>
            <a:ext cx="3872005" cy="400110"/>
          </a:xfrm>
          <a:prstGeom prst="rect">
            <a:avLst/>
          </a:prstGeom>
        </p:spPr>
        <p:txBody>
          <a:bodyPr wrap="square">
            <a:spAutoFit/>
          </a:bodyPr>
          <a:lstStyle/>
          <a:p>
            <a:r>
              <a:rPr lang="ko-KR" altLang="en-US" sz="1000" b="1" dirty="0" smtClean="0">
                <a:latin typeface="+mn-ea"/>
                <a:cs typeface="Arial" panose="020B0604020202020204" pitchFamily="34" charset="0"/>
              </a:rPr>
              <a:t>고품질 </a:t>
            </a:r>
            <a:r>
              <a:rPr lang="ko-KR" altLang="en-US" sz="1000" b="1" dirty="0" err="1" smtClean="0">
                <a:latin typeface="+mn-ea"/>
                <a:cs typeface="Arial" panose="020B0604020202020204" pitchFamily="34" charset="0"/>
              </a:rPr>
              <a:t>참조유전체</a:t>
            </a:r>
            <a:r>
              <a:rPr lang="ko-KR" altLang="en-US" sz="1000" b="1" dirty="0" smtClean="0">
                <a:latin typeface="+mn-ea"/>
                <a:cs typeface="Arial" panose="020B0604020202020204" pitchFamily="34" charset="0"/>
              </a:rPr>
              <a:t> 구축 파이프라인 </a:t>
            </a:r>
            <a:r>
              <a:rPr lang="en-US" altLang="ko-KR" sz="1000" b="1" dirty="0" smtClean="0">
                <a:latin typeface="+mn-ea"/>
                <a:cs typeface="Arial" panose="020B0604020202020204" pitchFamily="34" charset="0"/>
              </a:rPr>
              <a:t>(modified </a:t>
            </a:r>
            <a:r>
              <a:rPr lang="en-US" altLang="ko-KR" sz="1000" b="1" dirty="0">
                <a:latin typeface="+mn-ea"/>
                <a:cs typeface="Arial" panose="020B0604020202020204" pitchFamily="34" charset="0"/>
              </a:rPr>
              <a:t>from </a:t>
            </a:r>
            <a:r>
              <a:rPr lang="en-US" altLang="ko-KR" sz="1000" b="1" dirty="0" err="1">
                <a:latin typeface="+mn-ea"/>
                <a:cs typeface="Arial" panose="020B0604020202020204" pitchFamily="34" charset="0"/>
              </a:rPr>
              <a:t>Giani</a:t>
            </a:r>
            <a:r>
              <a:rPr lang="en-US" altLang="ko-KR" sz="1000" b="1" dirty="0">
                <a:latin typeface="+mn-ea"/>
                <a:cs typeface="Arial" panose="020B0604020202020204" pitchFamily="34" charset="0"/>
              </a:rPr>
              <a:t> et al., 2020)</a:t>
            </a:r>
            <a:endParaRPr lang="ko-KR" altLang="en-US" sz="1000" dirty="0">
              <a:latin typeface="+mn-ea"/>
              <a:cs typeface="Arial" panose="020B0604020202020204" pitchFamily="34" charset="0"/>
            </a:endParaRPr>
          </a:p>
        </p:txBody>
      </p:sp>
      <p:sp>
        <p:nvSpPr>
          <p:cNvPr id="39" name="내용 개체 틀 2">
            <a:extLst>
              <a:ext uri="{FF2B5EF4-FFF2-40B4-BE49-F238E27FC236}">
                <a16:creationId xmlns:a16="http://schemas.microsoft.com/office/drawing/2014/main" id="{C245C3D0-06A2-43B9-8E74-D8D8D23E856C}"/>
              </a:ext>
            </a:extLst>
          </p:cNvPr>
          <p:cNvSpPr txBox="1">
            <a:spLocks/>
          </p:cNvSpPr>
          <p:nvPr/>
        </p:nvSpPr>
        <p:spPr>
          <a:xfrm>
            <a:off x="181875" y="2037895"/>
            <a:ext cx="3751211" cy="86478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400" b="1" dirty="0">
                <a:latin typeface="+mn-ea"/>
                <a:cs typeface="Arial" panose="020B0604020202020204" pitchFamily="34" charset="0"/>
              </a:rPr>
              <a:t>정의</a:t>
            </a:r>
            <a:r>
              <a:rPr lang="en-US" altLang="ko-KR" sz="1400" b="1" dirty="0">
                <a:latin typeface="+mn-ea"/>
                <a:cs typeface="Arial" panose="020B0604020202020204" pitchFamily="34" charset="0"/>
              </a:rPr>
              <a:t>: </a:t>
            </a:r>
            <a:r>
              <a:rPr lang="en-US" altLang="ko-KR" sz="1400" dirty="0">
                <a:solidFill>
                  <a:srgbClr val="224CFF"/>
                </a:solidFill>
                <a:latin typeface="+mn-ea"/>
                <a:cs typeface="Arial" panose="020B0604020202020204" pitchFamily="34" charset="0"/>
              </a:rPr>
              <a:t>Digital nucleic acid sequence </a:t>
            </a:r>
            <a:r>
              <a:rPr lang="en-US" altLang="ko-KR" sz="1400" dirty="0">
                <a:latin typeface="+mn-ea"/>
                <a:cs typeface="Arial" panose="020B0604020202020204" pitchFamily="34" charset="0"/>
              </a:rPr>
              <a:t>database, </a:t>
            </a:r>
            <a:r>
              <a:rPr lang="en-US" altLang="ko-KR" sz="1400" dirty="0">
                <a:solidFill>
                  <a:srgbClr val="0938FF"/>
                </a:solidFill>
                <a:latin typeface="+mn-ea"/>
                <a:cs typeface="Arial" panose="020B0604020202020204" pitchFamily="34" charset="0"/>
              </a:rPr>
              <a:t>assembled</a:t>
            </a:r>
            <a:r>
              <a:rPr lang="en-US" altLang="ko-KR" sz="1400" dirty="0">
                <a:latin typeface="+mn-ea"/>
                <a:cs typeface="Arial" panose="020B0604020202020204" pitchFamily="34" charset="0"/>
              </a:rPr>
              <a:t> by scientists </a:t>
            </a:r>
            <a:r>
              <a:rPr lang="en-US" altLang="ko-KR" sz="1400" dirty="0">
                <a:solidFill>
                  <a:srgbClr val="0938FF"/>
                </a:solidFill>
                <a:latin typeface="+mn-ea"/>
                <a:cs typeface="Arial" panose="020B0604020202020204" pitchFamily="34" charset="0"/>
              </a:rPr>
              <a:t>as a representative example of the set of genes</a:t>
            </a:r>
            <a:r>
              <a:rPr lang="en-US" altLang="ko-KR" sz="1400" dirty="0">
                <a:latin typeface="+mn-ea"/>
                <a:cs typeface="Arial" panose="020B0604020202020204" pitchFamily="34" charset="0"/>
              </a:rPr>
              <a:t> in one idealized individual organism of a species.</a:t>
            </a:r>
          </a:p>
        </p:txBody>
      </p:sp>
      <p:sp>
        <p:nvSpPr>
          <p:cNvPr id="51" name="TextBox 50">
            <a:extLst>
              <a:ext uri="{FF2B5EF4-FFF2-40B4-BE49-F238E27FC236}">
                <a16:creationId xmlns:a16="http://schemas.microsoft.com/office/drawing/2014/main" id="{63431CE2-EC43-489C-B784-E9DE52FF607D}"/>
              </a:ext>
            </a:extLst>
          </p:cNvPr>
          <p:cNvSpPr txBox="1"/>
          <p:nvPr/>
        </p:nvSpPr>
        <p:spPr>
          <a:xfrm>
            <a:off x="188715" y="521067"/>
            <a:ext cx="8905283"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연구의 배경 </a:t>
            </a:r>
            <a:r>
              <a:rPr lang="en-US" altLang="ko-KR" sz="1600" b="1" dirty="0">
                <a:solidFill>
                  <a:srgbClr val="0079BC"/>
                </a:solidFill>
                <a:latin typeface="+mn-ea"/>
                <a:cs typeface="Arial" panose="020B0604020202020204" pitchFamily="34" charset="0"/>
              </a:rPr>
              <a:t>(1/3) | </a:t>
            </a:r>
            <a:r>
              <a:rPr lang="ko-KR" altLang="en-US" sz="1600" b="1" dirty="0">
                <a:latin typeface="+mn-ea"/>
                <a:cs typeface="Arial" panose="020B0604020202020204" pitchFamily="34" charset="0"/>
              </a:rPr>
              <a:t>참조유전체의 품질 혁신</a:t>
            </a:r>
            <a:endParaRPr lang="en-US" altLang="ko-KR" sz="1600" b="1" dirty="0">
              <a:latin typeface="+mn-ea"/>
              <a:cs typeface="Arial" panose="020B0604020202020204" pitchFamily="34" charset="0"/>
            </a:endParaRPr>
          </a:p>
        </p:txBody>
      </p:sp>
      <p:sp>
        <p:nvSpPr>
          <p:cNvPr id="52" name="모서리가 둥근 직사각형 80">
            <a:extLst>
              <a:ext uri="{FF2B5EF4-FFF2-40B4-BE49-F238E27FC236}">
                <a16:creationId xmlns:a16="http://schemas.microsoft.com/office/drawing/2014/main" id="{A6729E60-9057-46C6-8AEC-E848999FE758}"/>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53" name="직사각형 52">
            <a:extLst>
              <a:ext uri="{FF2B5EF4-FFF2-40B4-BE49-F238E27FC236}">
                <a16:creationId xmlns:a16="http://schemas.microsoft.com/office/drawing/2014/main" id="{702550BE-B49E-4F6E-9C4A-67A0649B8E64}"/>
              </a:ext>
            </a:extLst>
          </p:cNvPr>
          <p:cNvSpPr/>
          <p:nvPr/>
        </p:nvSpPr>
        <p:spPr>
          <a:xfrm>
            <a:off x="99057" y="939237"/>
            <a:ext cx="7692393" cy="523220"/>
          </a:xfrm>
          <a:prstGeom prst="rect">
            <a:avLst/>
          </a:prstGeom>
        </p:spPr>
        <p:txBody>
          <a:bodyPr wrap="square">
            <a:spAutoFit/>
          </a:bodyPr>
          <a:lstStyle/>
          <a:p>
            <a:pPr marL="171450" indent="-171450">
              <a:buFont typeface="Wingdings" panose="05000000000000000000" pitchFamily="2" charset="2"/>
              <a:buChar char="§"/>
            </a:pPr>
            <a:r>
              <a:rPr lang="ko-KR" altLang="en-US" sz="1400" b="1" dirty="0">
                <a:latin typeface="+mn-ea"/>
                <a:cs typeface="Arial" panose="020B0604020202020204" pitchFamily="34" charset="0"/>
              </a:rPr>
              <a:t>참조유전체 </a:t>
            </a:r>
            <a:r>
              <a:rPr lang="en-US" altLang="ko-KR" sz="1400" b="1" dirty="0">
                <a:latin typeface="+mn-ea"/>
                <a:cs typeface="Arial" panose="020B0604020202020204" pitchFamily="34" charset="0"/>
              </a:rPr>
              <a:t>(</a:t>
            </a:r>
            <a:r>
              <a:rPr lang="en-US" altLang="ko-KR" sz="1400" b="1" dirty="0">
                <a:solidFill>
                  <a:srgbClr val="2F5597"/>
                </a:solidFill>
                <a:latin typeface="+mn-ea"/>
                <a:cs typeface="Arial" panose="020B0604020202020204" pitchFamily="34" charset="0"/>
              </a:rPr>
              <a:t>Reference genome assembly</a:t>
            </a:r>
            <a:r>
              <a:rPr lang="en-US" altLang="ko-KR" sz="1400" b="1" dirty="0">
                <a:latin typeface="+mn-ea"/>
                <a:cs typeface="Arial" panose="020B0604020202020204" pitchFamily="34" charset="0"/>
              </a:rPr>
              <a:t>)</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한 종을 대표하는 유전체 정보 </a:t>
            </a:r>
            <a:endParaRPr lang="en-US" altLang="ko-KR" sz="1400" dirty="0">
              <a:latin typeface="+mn-ea"/>
              <a:cs typeface="Arial" panose="020B0604020202020204" pitchFamily="34" charset="0"/>
            </a:endParaRPr>
          </a:p>
          <a:p>
            <a:pPr marL="171450" indent="-171450">
              <a:buFont typeface="Wingdings" panose="05000000000000000000" pitchFamily="2" charset="2"/>
              <a:buChar char="§"/>
            </a:pPr>
            <a:r>
              <a:rPr lang="ko-KR" altLang="en-US" sz="1400" b="1" dirty="0">
                <a:latin typeface="+mn-ea"/>
                <a:cs typeface="Arial" panose="020B0604020202020204" pitchFamily="34" charset="0"/>
              </a:rPr>
              <a:t>최근 동향</a:t>
            </a:r>
            <a:r>
              <a:rPr lang="en-US" altLang="ko-KR" sz="1400" dirty="0">
                <a:latin typeface="+mn-ea"/>
                <a:cs typeface="Arial" panose="020B0604020202020204" pitchFamily="34" charset="0"/>
              </a:rPr>
              <a:t>: (1) </a:t>
            </a:r>
            <a:r>
              <a:rPr lang="ko-KR" altLang="en-US" sz="1400" dirty="0" smtClean="0">
                <a:latin typeface="+mn-ea"/>
                <a:cs typeface="Arial" panose="020B0604020202020204" pitchFamily="34" charset="0"/>
              </a:rPr>
              <a:t>대규모 국제적 유전체 프로젝트 다수 진행 </a:t>
            </a:r>
            <a:r>
              <a:rPr lang="en-US" altLang="ko-KR" sz="1400" dirty="0" smtClean="0">
                <a:latin typeface="+mn-ea"/>
                <a:cs typeface="Arial" panose="020B0604020202020204" pitchFamily="34" charset="0"/>
              </a:rPr>
              <a:t>+ </a:t>
            </a:r>
            <a:r>
              <a:rPr lang="en-US" altLang="ko-KR" sz="1400" dirty="0">
                <a:latin typeface="+mn-ea"/>
                <a:cs typeface="Arial" panose="020B0604020202020204" pitchFamily="34" charset="0"/>
              </a:rPr>
              <a:t>(2)</a:t>
            </a:r>
            <a:r>
              <a:rPr lang="ko-KR" altLang="en-US" sz="1400" dirty="0">
                <a:latin typeface="+mn-ea"/>
                <a:cs typeface="Arial" panose="020B0604020202020204" pitchFamily="34" charset="0"/>
              </a:rPr>
              <a:t> </a:t>
            </a:r>
            <a:r>
              <a:rPr lang="en-US" altLang="ko-KR" sz="1400" dirty="0">
                <a:latin typeface="+mn-ea"/>
                <a:cs typeface="Arial" panose="020B0604020202020204" pitchFamily="34" charset="0"/>
              </a:rPr>
              <a:t>Long-read &amp; Long</a:t>
            </a:r>
            <a:r>
              <a:rPr lang="ko-KR" altLang="en-US" sz="1400" dirty="0">
                <a:latin typeface="+mn-ea"/>
                <a:cs typeface="Arial" panose="020B0604020202020204" pitchFamily="34" charset="0"/>
              </a:rPr>
              <a:t> </a:t>
            </a:r>
            <a:r>
              <a:rPr lang="en-US" altLang="ko-KR" sz="1400" dirty="0">
                <a:latin typeface="+mn-ea"/>
                <a:cs typeface="Arial" panose="020B0604020202020204" pitchFamily="34" charset="0"/>
              </a:rPr>
              <a:t>range </a:t>
            </a:r>
            <a:endParaRPr lang="en-US" altLang="ko-KR" sz="1400" dirty="0">
              <a:latin typeface="+mn-ea"/>
              <a:cs typeface="Arial" panose="020B0604020202020204" pitchFamily="34" charset="0"/>
              <a:sym typeface="Wingdings" panose="05000000000000000000" pitchFamily="2" charset="2"/>
            </a:endParaRPr>
          </a:p>
        </p:txBody>
      </p:sp>
      <p:sp>
        <p:nvSpPr>
          <p:cNvPr id="21" name="사각형: 둥근 모서리 20">
            <a:extLst>
              <a:ext uri="{FF2B5EF4-FFF2-40B4-BE49-F238E27FC236}">
                <a16:creationId xmlns:a16="http://schemas.microsoft.com/office/drawing/2014/main" id="{C7E58BFC-8E1D-4717-9862-CF6BBBFE7110}"/>
              </a:ext>
            </a:extLst>
          </p:cNvPr>
          <p:cNvSpPr/>
          <p:nvPr/>
        </p:nvSpPr>
        <p:spPr>
          <a:xfrm>
            <a:off x="200974" y="1682732"/>
            <a:ext cx="3709179"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50" dirty="0">
                <a:latin typeface="+mn-ea"/>
                <a:cs typeface="Arial" panose="020B0604020202020204" pitchFamily="34" charset="0"/>
              </a:rPr>
              <a:t>참조유전체</a:t>
            </a:r>
            <a:r>
              <a:rPr lang="ko-KR" altLang="en-US" sz="1400" dirty="0">
                <a:latin typeface="+mn-ea"/>
                <a:cs typeface="Arial" panose="020B0604020202020204" pitchFamily="34" charset="0"/>
              </a:rPr>
              <a:t> </a:t>
            </a:r>
            <a:r>
              <a:rPr lang="en-US" altLang="ko-KR" sz="1400" dirty="0">
                <a:latin typeface="+mn-ea"/>
                <a:cs typeface="Arial" panose="020B0604020202020204" pitchFamily="34" charset="0"/>
              </a:rPr>
              <a:t>(Reference</a:t>
            </a:r>
            <a:r>
              <a:rPr lang="ko-KR" altLang="en-US" sz="1400" dirty="0">
                <a:latin typeface="+mn-ea"/>
                <a:cs typeface="Arial" panose="020B0604020202020204" pitchFamily="34" charset="0"/>
              </a:rPr>
              <a:t> </a:t>
            </a:r>
            <a:r>
              <a:rPr lang="en-US" altLang="ko-KR" sz="1400" dirty="0">
                <a:latin typeface="+mn-ea"/>
                <a:cs typeface="Arial" panose="020B0604020202020204" pitchFamily="34" charset="0"/>
              </a:rPr>
              <a:t>genome</a:t>
            </a:r>
            <a:r>
              <a:rPr lang="ko-KR" altLang="en-US" sz="1400" dirty="0">
                <a:latin typeface="+mn-ea"/>
                <a:cs typeface="Arial" panose="020B0604020202020204" pitchFamily="34" charset="0"/>
              </a:rPr>
              <a:t> </a:t>
            </a:r>
            <a:r>
              <a:rPr lang="en-US" altLang="ko-KR" sz="1400" dirty="0">
                <a:latin typeface="+mn-ea"/>
                <a:cs typeface="Arial" panose="020B0604020202020204" pitchFamily="34" charset="0"/>
              </a:rPr>
              <a:t>assembly)</a:t>
            </a:r>
            <a:endParaRPr lang="ko-KR" altLang="en-US" sz="1400" dirty="0">
              <a:latin typeface="+mn-ea"/>
              <a:cs typeface="Arial" panose="020B0604020202020204" pitchFamily="34" charset="0"/>
            </a:endParaRPr>
          </a:p>
        </p:txBody>
      </p:sp>
      <p:sp>
        <p:nvSpPr>
          <p:cNvPr id="60" name="사각형: 둥근 모서리 59">
            <a:extLst>
              <a:ext uri="{FF2B5EF4-FFF2-40B4-BE49-F238E27FC236}">
                <a16:creationId xmlns:a16="http://schemas.microsoft.com/office/drawing/2014/main" id="{98B15962-6C0E-422C-9AB5-FA7B6FE6633F}"/>
              </a:ext>
            </a:extLst>
          </p:cNvPr>
          <p:cNvSpPr/>
          <p:nvPr/>
        </p:nvSpPr>
        <p:spPr>
          <a:xfrm>
            <a:off x="4282996" y="1682732"/>
            <a:ext cx="4617163"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atin typeface="+mn-ea"/>
                <a:cs typeface="Arial" panose="020B0604020202020204" pitchFamily="34" charset="0"/>
              </a:rPr>
              <a:t>유전체 구축 분야 최근 연구 동향</a:t>
            </a:r>
            <a:endParaRPr lang="ko-KR" altLang="en-US" sz="1400" spc="-150" dirty="0">
              <a:latin typeface="+mn-ea"/>
              <a:cs typeface="Arial" panose="020B0604020202020204" pitchFamily="34" charset="0"/>
            </a:endParaRPr>
          </a:p>
        </p:txBody>
      </p:sp>
      <p:sp>
        <p:nvSpPr>
          <p:cNvPr id="40" name="TextBox 39">
            <a:extLst>
              <a:ext uri="{FF2B5EF4-FFF2-40B4-BE49-F238E27FC236}">
                <a16:creationId xmlns:a16="http://schemas.microsoft.com/office/drawing/2014/main" id="{D12CD7AC-7C3F-438E-8FC2-DE64964004EB}"/>
              </a:ext>
            </a:extLst>
          </p:cNvPr>
          <p:cNvSpPr txBox="1"/>
          <p:nvPr/>
        </p:nvSpPr>
        <p:spPr>
          <a:xfrm>
            <a:off x="4143948" y="2076593"/>
            <a:ext cx="4799077" cy="954107"/>
          </a:xfrm>
          <a:prstGeom prst="rect">
            <a:avLst/>
          </a:prstGeom>
          <a:noFill/>
        </p:spPr>
        <p:txBody>
          <a:bodyPr wrap="square">
            <a:spAutoFit/>
          </a:bodyPr>
          <a:lstStyle/>
          <a:p>
            <a:r>
              <a:rPr lang="en-US" altLang="ko-KR" sz="1400" b="1" dirty="0">
                <a:latin typeface="+mn-ea"/>
                <a:cs typeface="Arial" panose="020B0604020202020204" pitchFamily="34" charset="0"/>
              </a:rPr>
              <a:t>(1) </a:t>
            </a:r>
            <a:r>
              <a:rPr lang="ko-KR" altLang="en-US" sz="1400" b="1" dirty="0" smtClean="0">
                <a:latin typeface="+mn-ea"/>
                <a:cs typeface="Arial" panose="020B0604020202020204" pitchFamily="34" charset="0"/>
              </a:rPr>
              <a:t>대규모 국제 </a:t>
            </a:r>
            <a:r>
              <a:rPr lang="ko-KR" altLang="en-US" sz="1400" b="1" dirty="0">
                <a:latin typeface="+mn-ea"/>
                <a:cs typeface="Arial" panose="020B0604020202020204" pitchFamily="34" charset="0"/>
              </a:rPr>
              <a:t>유전체 </a:t>
            </a:r>
            <a:r>
              <a:rPr lang="ko-KR" altLang="en-US" sz="1400" b="1" dirty="0" err="1" smtClean="0">
                <a:latin typeface="+mn-ea"/>
                <a:cs typeface="Arial" panose="020B0604020202020204" pitchFamily="34" charset="0"/>
              </a:rPr>
              <a:t>시퀀싱</a:t>
            </a:r>
            <a:r>
              <a:rPr lang="ko-KR" altLang="en-US" sz="1400" b="1" dirty="0" smtClean="0">
                <a:latin typeface="+mn-ea"/>
                <a:cs typeface="Arial" panose="020B0604020202020204" pitchFamily="34" charset="0"/>
              </a:rPr>
              <a:t> 프로젝트</a:t>
            </a:r>
            <a:r>
              <a:rPr lang="en-US" altLang="ko-KR" sz="1400" b="1" dirty="0" smtClean="0">
                <a:latin typeface="+mn-ea"/>
                <a:cs typeface="Arial" panose="020B0604020202020204" pitchFamily="34" charset="0"/>
              </a:rPr>
              <a:t>: </a:t>
            </a:r>
            <a:endParaRPr lang="en-US" altLang="ko-KR" sz="1400" b="1" dirty="0">
              <a:latin typeface="+mn-ea"/>
              <a:cs typeface="Arial" panose="020B0604020202020204" pitchFamily="34" charset="0"/>
            </a:endParaRPr>
          </a:p>
          <a:p>
            <a:pPr marL="285750" indent="-285750">
              <a:buFontTx/>
              <a:buChar char="-"/>
            </a:pPr>
            <a:r>
              <a:rPr lang="ko-KR" altLang="en-US" sz="1400" dirty="0" smtClean="0">
                <a:latin typeface="+mn-ea"/>
                <a:cs typeface="Arial" panose="020B0604020202020204" pitchFamily="34" charset="0"/>
              </a:rPr>
              <a:t>수천</a:t>
            </a:r>
            <a:r>
              <a:rPr lang="en-US" altLang="ko-KR" sz="1400" dirty="0">
                <a:latin typeface="+mn-ea"/>
                <a:cs typeface="Arial" panose="020B0604020202020204" pitchFamily="34" charset="0"/>
              </a:rPr>
              <a:t>-</a:t>
            </a:r>
            <a:r>
              <a:rPr lang="ko-KR" altLang="en-US" sz="1400" dirty="0">
                <a:latin typeface="+mn-ea"/>
                <a:cs typeface="Arial" panose="020B0604020202020204" pitchFamily="34" charset="0"/>
              </a:rPr>
              <a:t>수만 종 대상 고품질 유전체의 생산을 목표로 </a:t>
            </a:r>
            <a:r>
              <a:rPr lang="ko-KR" altLang="en-US" sz="1400" dirty="0" smtClean="0">
                <a:latin typeface="+mn-ea"/>
                <a:cs typeface="Arial" panose="020B0604020202020204" pitchFamily="34" charset="0"/>
              </a:rPr>
              <a:t>함</a:t>
            </a:r>
            <a:endParaRPr lang="en-US" altLang="ko-KR" sz="1400" dirty="0" smtClean="0">
              <a:latin typeface="+mn-ea"/>
              <a:cs typeface="Arial" panose="020B0604020202020204" pitchFamily="34" charset="0"/>
            </a:endParaRPr>
          </a:p>
          <a:p>
            <a:r>
              <a:rPr lang="en-US" altLang="ko-KR" sz="1400" b="1" dirty="0">
                <a:latin typeface="+mn-ea"/>
                <a:cs typeface="Arial" panose="020B0604020202020204" pitchFamily="34" charset="0"/>
              </a:rPr>
              <a:t>(2) Long-read &amp; long-range </a:t>
            </a:r>
            <a:r>
              <a:rPr lang="ko-KR" altLang="en-US" sz="1400" b="1" dirty="0" err="1">
                <a:latin typeface="+mn-ea"/>
                <a:cs typeface="Arial" panose="020B0604020202020204" pitchFamily="34" charset="0"/>
              </a:rPr>
              <a:t>시퀀싱</a:t>
            </a:r>
            <a:r>
              <a:rPr lang="ko-KR" altLang="en-US" sz="1400" b="1" dirty="0">
                <a:latin typeface="+mn-ea"/>
                <a:cs typeface="Arial" panose="020B0604020202020204" pitchFamily="34" charset="0"/>
              </a:rPr>
              <a:t> 기술의 보편화</a:t>
            </a:r>
            <a:endParaRPr lang="en-US" altLang="ko-KR" sz="1400" b="1" dirty="0">
              <a:latin typeface="+mn-ea"/>
              <a:cs typeface="Arial" panose="020B0604020202020204" pitchFamily="34" charset="0"/>
            </a:endParaRPr>
          </a:p>
          <a:p>
            <a:pPr marL="285750" indent="-285750">
              <a:buFontTx/>
              <a:buChar char="-"/>
            </a:pPr>
            <a:endParaRPr lang="ko-KR" altLang="en-US" sz="1400" dirty="0">
              <a:latin typeface="+mn-ea"/>
              <a:cs typeface="Arial" panose="020B0604020202020204" pitchFamily="34" charset="0"/>
            </a:endParaRPr>
          </a:p>
        </p:txBody>
      </p:sp>
      <p:grpSp>
        <p:nvGrpSpPr>
          <p:cNvPr id="5" name="그룹 4"/>
          <p:cNvGrpSpPr/>
          <p:nvPr/>
        </p:nvGrpSpPr>
        <p:grpSpPr>
          <a:xfrm>
            <a:off x="172318" y="2981135"/>
            <a:ext cx="3535406" cy="2814157"/>
            <a:chOff x="172318" y="2562237"/>
            <a:chExt cx="3535406" cy="2814157"/>
          </a:xfrm>
        </p:grpSpPr>
        <p:pic>
          <p:nvPicPr>
            <p:cNvPr id="1026" name="Picture 2" descr="Long walk to genomics: History and current approaches to genome sequencing  and assembly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18" y="3420225"/>
              <a:ext cx="3535406" cy="1012027"/>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그룹 42">
              <a:extLst>
                <a:ext uri="{FF2B5EF4-FFF2-40B4-BE49-F238E27FC236}">
                  <a16:creationId xmlns:a16="http://schemas.microsoft.com/office/drawing/2014/main" id="{9DE620AB-20DA-4D6F-85F9-6ADD9D00A844}"/>
                </a:ext>
              </a:extLst>
            </p:cNvPr>
            <p:cNvGrpSpPr/>
            <p:nvPr/>
          </p:nvGrpSpPr>
          <p:grpSpPr>
            <a:xfrm>
              <a:off x="422253" y="2562237"/>
              <a:ext cx="3180783" cy="2814157"/>
              <a:chOff x="7496357" y="5663632"/>
              <a:chExt cx="3210492" cy="2840440"/>
            </a:xfrm>
          </p:grpSpPr>
          <p:sp>
            <p:nvSpPr>
              <p:cNvPr id="44" name="자유형 13">
                <a:extLst>
                  <a:ext uri="{FF2B5EF4-FFF2-40B4-BE49-F238E27FC236}">
                    <a16:creationId xmlns:a16="http://schemas.microsoft.com/office/drawing/2014/main" id="{6B455690-912E-458F-88A6-1273BD37E896}"/>
                  </a:ext>
                </a:extLst>
              </p:cNvPr>
              <p:cNvSpPr/>
              <p:nvPr/>
            </p:nvSpPr>
            <p:spPr>
              <a:xfrm>
                <a:off x="9818559" y="7719151"/>
                <a:ext cx="888290" cy="784921"/>
              </a:xfrm>
              <a:custGeom>
                <a:avLst/>
                <a:gdLst>
                  <a:gd name="connsiteX0" fmla="*/ 2183119 w 3854824"/>
                  <a:gd name="connsiteY0" fmla="*/ 791581 h 3406246"/>
                  <a:gd name="connsiteX1" fmla="*/ 2240269 w 3854824"/>
                  <a:gd name="connsiteY1" fmla="*/ 667756 h 3406246"/>
                  <a:gd name="connsiteX2" fmla="*/ 2278369 w 3854824"/>
                  <a:gd name="connsiteY2" fmla="*/ 539168 h 3406246"/>
                  <a:gd name="connsiteX3" fmla="*/ 2311706 w 3854824"/>
                  <a:gd name="connsiteY3" fmla="*/ 482018 h 3406246"/>
                  <a:gd name="connsiteX4" fmla="*/ 2330756 w 3854824"/>
                  <a:gd name="connsiteY4" fmla="*/ 415343 h 3406246"/>
                  <a:gd name="connsiteX5" fmla="*/ 2378381 w 3854824"/>
                  <a:gd name="connsiteY5" fmla="*/ 348668 h 3406246"/>
                  <a:gd name="connsiteX6" fmla="*/ 2426006 w 3854824"/>
                  <a:gd name="connsiteY6" fmla="*/ 320093 h 3406246"/>
                  <a:gd name="connsiteX7" fmla="*/ 2473631 w 3854824"/>
                  <a:gd name="connsiteY7" fmla="*/ 229606 h 3406246"/>
                  <a:gd name="connsiteX8" fmla="*/ 2554594 w 3854824"/>
                  <a:gd name="connsiteY8" fmla="*/ 153406 h 3406246"/>
                  <a:gd name="connsiteX9" fmla="*/ 2664131 w 3854824"/>
                  <a:gd name="connsiteY9" fmla="*/ 86731 h 3406246"/>
                  <a:gd name="connsiteX10" fmla="*/ 2883206 w 3854824"/>
                  <a:gd name="connsiteY10" fmla="*/ 29581 h 3406246"/>
                  <a:gd name="connsiteX11" fmla="*/ 3059419 w 3854824"/>
                  <a:gd name="connsiteY11" fmla="*/ 10531 h 3406246"/>
                  <a:gd name="connsiteX12" fmla="*/ 3226106 w 3854824"/>
                  <a:gd name="connsiteY12" fmla="*/ 1006 h 3406246"/>
                  <a:gd name="connsiteX13" fmla="*/ 3364219 w 3854824"/>
                  <a:gd name="connsiteY13" fmla="*/ 34343 h 3406246"/>
                  <a:gd name="connsiteX14" fmla="*/ 3421369 w 3854824"/>
                  <a:gd name="connsiteY14" fmla="*/ 67681 h 3406246"/>
                  <a:gd name="connsiteX15" fmla="*/ 3649969 w 3854824"/>
                  <a:gd name="connsiteY15" fmla="*/ 162931 h 3406246"/>
                  <a:gd name="connsiteX16" fmla="*/ 3778556 w 3854824"/>
                  <a:gd name="connsiteY16" fmla="*/ 239131 h 3406246"/>
                  <a:gd name="connsiteX17" fmla="*/ 3854756 w 3854824"/>
                  <a:gd name="connsiteY17" fmla="*/ 324856 h 3406246"/>
                  <a:gd name="connsiteX18" fmla="*/ 3792844 w 3854824"/>
                  <a:gd name="connsiteY18" fmla="*/ 320093 h 3406246"/>
                  <a:gd name="connsiteX19" fmla="*/ 3830944 w 3854824"/>
                  <a:gd name="connsiteY19" fmla="*/ 348668 h 3406246"/>
                  <a:gd name="connsiteX20" fmla="*/ 3702356 w 3854824"/>
                  <a:gd name="connsiteY20" fmla="*/ 391531 h 3406246"/>
                  <a:gd name="connsiteX21" fmla="*/ 3630919 w 3854824"/>
                  <a:gd name="connsiteY21" fmla="*/ 467731 h 3406246"/>
                  <a:gd name="connsiteX22" fmla="*/ 3535669 w 3854824"/>
                  <a:gd name="connsiteY22" fmla="*/ 520118 h 3406246"/>
                  <a:gd name="connsiteX23" fmla="*/ 3492806 w 3854824"/>
                  <a:gd name="connsiteY23" fmla="*/ 572506 h 3406246"/>
                  <a:gd name="connsiteX24" fmla="*/ 3430894 w 3854824"/>
                  <a:gd name="connsiteY24" fmla="*/ 743956 h 3406246"/>
                  <a:gd name="connsiteX25" fmla="*/ 3430894 w 3854824"/>
                  <a:gd name="connsiteY25" fmla="*/ 872543 h 3406246"/>
                  <a:gd name="connsiteX26" fmla="*/ 3488044 w 3854824"/>
                  <a:gd name="connsiteY26" fmla="*/ 1105906 h 3406246"/>
                  <a:gd name="connsiteX27" fmla="*/ 3521381 w 3854824"/>
                  <a:gd name="connsiteY27" fmla="*/ 1339268 h 3406246"/>
                  <a:gd name="connsiteX28" fmla="*/ 3454706 w 3854824"/>
                  <a:gd name="connsiteY28" fmla="*/ 1620256 h 3406246"/>
                  <a:gd name="connsiteX29" fmla="*/ 3416606 w 3854824"/>
                  <a:gd name="connsiteY29" fmla="*/ 1725031 h 3406246"/>
                  <a:gd name="connsiteX30" fmla="*/ 3373744 w 3854824"/>
                  <a:gd name="connsiteY30" fmla="*/ 1777418 h 3406246"/>
                  <a:gd name="connsiteX31" fmla="*/ 3330881 w 3854824"/>
                  <a:gd name="connsiteY31" fmla="*/ 1767893 h 3406246"/>
                  <a:gd name="connsiteX32" fmla="*/ 3302306 w 3854824"/>
                  <a:gd name="connsiteY32" fmla="*/ 1891718 h 3406246"/>
                  <a:gd name="connsiteX33" fmla="*/ 3211819 w 3854824"/>
                  <a:gd name="connsiteY33" fmla="*/ 2053643 h 3406246"/>
                  <a:gd name="connsiteX34" fmla="*/ 2978456 w 3854824"/>
                  <a:gd name="connsiteY34" fmla="*/ 2310818 h 3406246"/>
                  <a:gd name="connsiteX35" fmla="*/ 2645081 w 3854824"/>
                  <a:gd name="connsiteY35" fmla="*/ 2515606 h 3406246"/>
                  <a:gd name="connsiteX36" fmla="*/ 2568881 w 3854824"/>
                  <a:gd name="connsiteY36" fmla="*/ 2668006 h 3406246"/>
                  <a:gd name="connsiteX37" fmla="*/ 2421244 w 3854824"/>
                  <a:gd name="connsiteY37" fmla="*/ 2782306 h 3406246"/>
                  <a:gd name="connsiteX38" fmla="*/ 2478394 w 3854824"/>
                  <a:gd name="connsiteY38" fmla="*/ 2848981 h 3406246"/>
                  <a:gd name="connsiteX39" fmla="*/ 2616506 w 3854824"/>
                  <a:gd name="connsiteY39" fmla="*/ 2929943 h 3406246"/>
                  <a:gd name="connsiteX40" fmla="*/ 2649844 w 3854824"/>
                  <a:gd name="connsiteY40" fmla="*/ 2963281 h 3406246"/>
                  <a:gd name="connsiteX41" fmla="*/ 2730806 w 3854824"/>
                  <a:gd name="connsiteY41" fmla="*/ 3020431 h 3406246"/>
                  <a:gd name="connsiteX42" fmla="*/ 2811769 w 3854824"/>
                  <a:gd name="connsiteY42" fmla="*/ 3068056 h 3406246"/>
                  <a:gd name="connsiteX43" fmla="*/ 2897494 w 3854824"/>
                  <a:gd name="connsiteY43" fmla="*/ 3134731 h 3406246"/>
                  <a:gd name="connsiteX44" fmla="*/ 2964169 w 3854824"/>
                  <a:gd name="connsiteY44" fmla="*/ 3191881 h 3406246"/>
                  <a:gd name="connsiteX45" fmla="*/ 3087994 w 3854824"/>
                  <a:gd name="connsiteY45" fmla="*/ 3234743 h 3406246"/>
                  <a:gd name="connsiteX46" fmla="*/ 3216581 w 3854824"/>
                  <a:gd name="connsiteY46" fmla="*/ 3234743 h 3406246"/>
                  <a:gd name="connsiteX47" fmla="*/ 3302306 w 3854824"/>
                  <a:gd name="connsiteY47" fmla="*/ 3234743 h 3406246"/>
                  <a:gd name="connsiteX48" fmla="*/ 3364219 w 3854824"/>
                  <a:gd name="connsiteY48" fmla="*/ 3249031 h 3406246"/>
                  <a:gd name="connsiteX49" fmla="*/ 3411844 w 3854824"/>
                  <a:gd name="connsiteY49" fmla="*/ 3277606 h 3406246"/>
                  <a:gd name="connsiteX50" fmla="*/ 3421369 w 3854824"/>
                  <a:gd name="connsiteY50" fmla="*/ 3325231 h 3406246"/>
                  <a:gd name="connsiteX51" fmla="*/ 3349931 w 3854824"/>
                  <a:gd name="connsiteY51" fmla="*/ 3287131 h 3406246"/>
                  <a:gd name="connsiteX52" fmla="*/ 3354694 w 3854824"/>
                  <a:gd name="connsiteY52" fmla="*/ 3329993 h 3406246"/>
                  <a:gd name="connsiteX53" fmla="*/ 3307069 w 3854824"/>
                  <a:gd name="connsiteY53" fmla="*/ 3306181 h 3406246"/>
                  <a:gd name="connsiteX54" fmla="*/ 3197531 w 3854824"/>
                  <a:gd name="connsiteY54" fmla="*/ 3291893 h 3406246"/>
                  <a:gd name="connsiteX55" fmla="*/ 3178481 w 3854824"/>
                  <a:gd name="connsiteY55" fmla="*/ 3315706 h 3406246"/>
                  <a:gd name="connsiteX56" fmla="*/ 3126094 w 3854824"/>
                  <a:gd name="connsiteY56" fmla="*/ 3310943 h 3406246"/>
                  <a:gd name="connsiteX57" fmla="*/ 3026081 w 3854824"/>
                  <a:gd name="connsiteY57" fmla="*/ 3287131 h 3406246"/>
                  <a:gd name="connsiteX58" fmla="*/ 3007031 w 3854824"/>
                  <a:gd name="connsiteY58" fmla="*/ 3334756 h 3406246"/>
                  <a:gd name="connsiteX59" fmla="*/ 2968931 w 3854824"/>
                  <a:gd name="connsiteY59" fmla="*/ 3310943 h 3406246"/>
                  <a:gd name="connsiteX60" fmla="*/ 2864156 w 3854824"/>
                  <a:gd name="connsiteY60" fmla="*/ 3291893 h 3406246"/>
                  <a:gd name="connsiteX61" fmla="*/ 2821294 w 3854824"/>
                  <a:gd name="connsiteY61" fmla="*/ 3277606 h 3406246"/>
                  <a:gd name="connsiteX62" fmla="*/ 2711756 w 3854824"/>
                  <a:gd name="connsiteY62" fmla="*/ 3272843 h 3406246"/>
                  <a:gd name="connsiteX63" fmla="*/ 2645081 w 3854824"/>
                  <a:gd name="connsiteY63" fmla="*/ 3268081 h 3406246"/>
                  <a:gd name="connsiteX64" fmla="*/ 2549831 w 3854824"/>
                  <a:gd name="connsiteY64" fmla="*/ 3258556 h 3406246"/>
                  <a:gd name="connsiteX65" fmla="*/ 2502206 w 3854824"/>
                  <a:gd name="connsiteY65" fmla="*/ 3244268 h 3406246"/>
                  <a:gd name="connsiteX66" fmla="*/ 2497444 w 3854824"/>
                  <a:gd name="connsiteY66" fmla="*/ 3201406 h 3406246"/>
                  <a:gd name="connsiteX67" fmla="*/ 2473631 w 3854824"/>
                  <a:gd name="connsiteY67" fmla="*/ 3177593 h 3406246"/>
                  <a:gd name="connsiteX68" fmla="*/ 2454581 w 3854824"/>
                  <a:gd name="connsiteY68" fmla="*/ 3182356 h 3406246"/>
                  <a:gd name="connsiteX69" fmla="*/ 2411719 w 3854824"/>
                  <a:gd name="connsiteY69" fmla="*/ 3210931 h 3406246"/>
                  <a:gd name="connsiteX70" fmla="*/ 2383144 w 3854824"/>
                  <a:gd name="connsiteY70" fmla="*/ 3249031 h 3406246"/>
                  <a:gd name="connsiteX71" fmla="*/ 2387906 w 3854824"/>
                  <a:gd name="connsiteY71" fmla="*/ 3182356 h 3406246"/>
                  <a:gd name="connsiteX72" fmla="*/ 2473631 w 3854824"/>
                  <a:gd name="connsiteY72" fmla="*/ 3125206 h 3406246"/>
                  <a:gd name="connsiteX73" fmla="*/ 2559356 w 3854824"/>
                  <a:gd name="connsiteY73" fmla="*/ 3177593 h 3406246"/>
                  <a:gd name="connsiteX74" fmla="*/ 2640319 w 3854824"/>
                  <a:gd name="connsiteY74" fmla="*/ 3191881 h 3406246"/>
                  <a:gd name="connsiteX75" fmla="*/ 2740331 w 3854824"/>
                  <a:gd name="connsiteY75" fmla="*/ 3201406 h 3406246"/>
                  <a:gd name="connsiteX76" fmla="*/ 2754619 w 3854824"/>
                  <a:gd name="connsiteY76" fmla="*/ 3177593 h 3406246"/>
                  <a:gd name="connsiteX77" fmla="*/ 2721281 w 3854824"/>
                  <a:gd name="connsiteY77" fmla="*/ 3139493 h 3406246"/>
                  <a:gd name="connsiteX78" fmla="*/ 2626031 w 3854824"/>
                  <a:gd name="connsiteY78" fmla="*/ 3068056 h 3406246"/>
                  <a:gd name="connsiteX79" fmla="*/ 2430769 w 3854824"/>
                  <a:gd name="connsiteY79" fmla="*/ 2910893 h 3406246"/>
                  <a:gd name="connsiteX80" fmla="*/ 2354569 w 3854824"/>
                  <a:gd name="connsiteY80" fmla="*/ 2872793 h 3406246"/>
                  <a:gd name="connsiteX81" fmla="*/ 2287894 w 3854824"/>
                  <a:gd name="connsiteY81" fmla="*/ 2853743 h 3406246"/>
                  <a:gd name="connsiteX82" fmla="*/ 2249794 w 3854824"/>
                  <a:gd name="connsiteY82" fmla="*/ 2815643 h 3406246"/>
                  <a:gd name="connsiteX83" fmla="*/ 2254556 w 3854824"/>
                  <a:gd name="connsiteY83" fmla="*/ 2791831 h 3406246"/>
                  <a:gd name="connsiteX84" fmla="*/ 2225981 w 3854824"/>
                  <a:gd name="connsiteY84" fmla="*/ 2782306 h 3406246"/>
                  <a:gd name="connsiteX85" fmla="*/ 2183119 w 3854824"/>
                  <a:gd name="connsiteY85" fmla="*/ 2810881 h 3406246"/>
                  <a:gd name="connsiteX86" fmla="*/ 2145019 w 3854824"/>
                  <a:gd name="connsiteY86" fmla="*/ 2863268 h 3406246"/>
                  <a:gd name="connsiteX87" fmla="*/ 2154544 w 3854824"/>
                  <a:gd name="connsiteY87" fmla="*/ 2787068 h 3406246"/>
                  <a:gd name="connsiteX88" fmla="*/ 2102156 w 3854824"/>
                  <a:gd name="connsiteY88" fmla="*/ 2820406 h 3406246"/>
                  <a:gd name="connsiteX89" fmla="*/ 2102156 w 3854824"/>
                  <a:gd name="connsiteY89" fmla="*/ 2763256 h 3406246"/>
                  <a:gd name="connsiteX90" fmla="*/ 1987856 w 3854824"/>
                  <a:gd name="connsiteY90" fmla="*/ 2791831 h 3406246"/>
                  <a:gd name="connsiteX91" fmla="*/ 1978331 w 3854824"/>
                  <a:gd name="connsiteY91" fmla="*/ 2768018 h 3406246"/>
                  <a:gd name="connsiteX92" fmla="*/ 1940231 w 3854824"/>
                  <a:gd name="connsiteY92" fmla="*/ 2791831 h 3406246"/>
                  <a:gd name="connsiteX93" fmla="*/ 1864031 w 3854824"/>
                  <a:gd name="connsiteY93" fmla="*/ 2810881 h 3406246"/>
                  <a:gd name="connsiteX94" fmla="*/ 1749731 w 3854824"/>
                  <a:gd name="connsiteY94" fmla="*/ 2825168 h 3406246"/>
                  <a:gd name="connsiteX95" fmla="*/ 1759256 w 3854824"/>
                  <a:gd name="connsiteY95" fmla="*/ 2791831 h 3406246"/>
                  <a:gd name="connsiteX96" fmla="*/ 1721156 w 3854824"/>
                  <a:gd name="connsiteY96" fmla="*/ 2810881 h 3406246"/>
                  <a:gd name="connsiteX97" fmla="*/ 1744969 w 3854824"/>
                  <a:gd name="connsiteY97" fmla="*/ 2863268 h 3406246"/>
                  <a:gd name="connsiteX98" fmla="*/ 1740206 w 3854824"/>
                  <a:gd name="connsiteY98" fmla="*/ 2925181 h 3406246"/>
                  <a:gd name="connsiteX99" fmla="*/ 1825931 w 3854824"/>
                  <a:gd name="connsiteY99" fmla="*/ 3053768 h 3406246"/>
                  <a:gd name="connsiteX100" fmla="*/ 1830694 w 3854824"/>
                  <a:gd name="connsiteY100" fmla="*/ 3082343 h 3406246"/>
                  <a:gd name="connsiteX101" fmla="*/ 1916419 w 3854824"/>
                  <a:gd name="connsiteY101" fmla="*/ 3210931 h 3406246"/>
                  <a:gd name="connsiteX102" fmla="*/ 1983094 w 3854824"/>
                  <a:gd name="connsiteY102" fmla="*/ 3253793 h 3406246"/>
                  <a:gd name="connsiteX103" fmla="*/ 2097394 w 3854824"/>
                  <a:gd name="connsiteY103" fmla="*/ 3287131 h 3406246"/>
                  <a:gd name="connsiteX104" fmla="*/ 2216456 w 3854824"/>
                  <a:gd name="connsiteY104" fmla="*/ 3287131 h 3406246"/>
                  <a:gd name="connsiteX105" fmla="*/ 2254556 w 3854824"/>
                  <a:gd name="connsiteY105" fmla="*/ 3287131 h 3406246"/>
                  <a:gd name="connsiteX106" fmla="*/ 2302181 w 3854824"/>
                  <a:gd name="connsiteY106" fmla="*/ 3272843 h 3406246"/>
                  <a:gd name="connsiteX107" fmla="*/ 2349806 w 3854824"/>
                  <a:gd name="connsiteY107" fmla="*/ 3301418 h 3406246"/>
                  <a:gd name="connsiteX108" fmla="*/ 2411719 w 3854824"/>
                  <a:gd name="connsiteY108" fmla="*/ 3329993 h 3406246"/>
                  <a:gd name="connsiteX109" fmla="*/ 2449819 w 3854824"/>
                  <a:gd name="connsiteY109" fmla="*/ 3372856 h 3406246"/>
                  <a:gd name="connsiteX110" fmla="*/ 2449819 w 3854824"/>
                  <a:gd name="connsiteY110" fmla="*/ 3396668 h 3406246"/>
                  <a:gd name="connsiteX111" fmla="*/ 2411719 w 3854824"/>
                  <a:gd name="connsiteY111" fmla="*/ 3372856 h 3406246"/>
                  <a:gd name="connsiteX112" fmla="*/ 2354569 w 3854824"/>
                  <a:gd name="connsiteY112" fmla="*/ 3358568 h 3406246"/>
                  <a:gd name="connsiteX113" fmla="*/ 2354569 w 3854824"/>
                  <a:gd name="connsiteY113" fmla="*/ 3377618 h 3406246"/>
                  <a:gd name="connsiteX114" fmla="*/ 2311706 w 3854824"/>
                  <a:gd name="connsiteY114" fmla="*/ 3396668 h 3406246"/>
                  <a:gd name="connsiteX115" fmla="*/ 2264081 w 3854824"/>
                  <a:gd name="connsiteY115" fmla="*/ 3368093 h 3406246"/>
                  <a:gd name="connsiteX116" fmla="*/ 2235506 w 3854824"/>
                  <a:gd name="connsiteY116" fmla="*/ 3363331 h 3406246"/>
                  <a:gd name="connsiteX117" fmla="*/ 2192644 w 3854824"/>
                  <a:gd name="connsiteY117" fmla="*/ 3382381 h 3406246"/>
                  <a:gd name="connsiteX118" fmla="*/ 2135494 w 3854824"/>
                  <a:gd name="connsiteY118" fmla="*/ 3382381 h 3406246"/>
                  <a:gd name="connsiteX119" fmla="*/ 2078344 w 3854824"/>
                  <a:gd name="connsiteY119" fmla="*/ 3363331 h 3406246"/>
                  <a:gd name="connsiteX120" fmla="*/ 2045006 w 3854824"/>
                  <a:gd name="connsiteY120" fmla="*/ 3358568 h 3406246"/>
                  <a:gd name="connsiteX121" fmla="*/ 2045006 w 3854824"/>
                  <a:gd name="connsiteY121" fmla="*/ 3406193 h 3406246"/>
                  <a:gd name="connsiteX122" fmla="*/ 2035481 w 3854824"/>
                  <a:gd name="connsiteY122" fmla="*/ 3368093 h 3406246"/>
                  <a:gd name="connsiteX123" fmla="*/ 1968806 w 3854824"/>
                  <a:gd name="connsiteY123" fmla="*/ 3372856 h 3406246"/>
                  <a:gd name="connsiteX124" fmla="*/ 1864031 w 3854824"/>
                  <a:gd name="connsiteY124" fmla="*/ 3349043 h 3406246"/>
                  <a:gd name="connsiteX125" fmla="*/ 1849744 w 3854824"/>
                  <a:gd name="connsiteY125" fmla="*/ 3329993 h 3406246"/>
                  <a:gd name="connsiteX126" fmla="*/ 1716394 w 3854824"/>
                  <a:gd name="connsiteY126" fmla="*/ 3315706 h 3406246"/>
                  <a:gd name="connsiteX127" fmla="*/ 1649719 w 3854824"/>
                  <a:gd name="connsiteY127" fmla="*/ 3301418 h 3406246"/>
                  <a:gd name="connsiteX128" fmla="*/ 1630669 w 3854824"/>
                  <a:gd name="connsiteY128" fmla="*/ 3296656 h 3406246"/>
                  <a:gd name="connsiteX129" fmla="*/ 1649719 w 3854824"/>
                  <a:gd name="connsiteY129" fmla="*/ 3268081 h 3406246"/>
                  <a:gd name="connsiteX130" fmla="*/ 1635431 w 3854824"/>
                  <a:gd name="connsiteY130" fmla="*/ 3229981 h 3406246"/>
                  <a:gd name="connsiteX131" fmla="*/ 1606856 w 3854824"/>
                  <a:gd name="connsiteY131" fmla="*/ 3249031 h 3406246"/>
                  <a:gd name="connsiteX132" fmla="*/ 1554469 w 3854824"/>
                  <a:gd name="connsiteY132" fmla="*/ 3272843 h 3406246"/>
                  <a:gd name="connsiteX133" fmla="*/ 1540181 w 3854824"/>
                  <a:gd name="connsiteY133" fmla="*/ 3301418 h 3406246"/>
                  <a:gd name="connsiteX134" fmla="*/ 1549706 w 3854824"/>
                  <a:gd name="connsiteY134" fmla="*/ 3239506 h 3406246"/>
                  <a:gd name="connsiteX135" fmla="*/ 1606856 w 3854824"/>
                  <a:gd name="connsiteY135" fmla="*/ 3187118 h 3406246"/>
                  <a:gd name="connsiteX136" fmla="*/ 1673531 w 3854824"/>
                  <a:gd name="connsiteY136" fmla="*/ 3191881 h 3406246"/>
                  <a:gd name="connsiteX137" fmla="*/ 1711631 w 3854824"/>
                  <a:gd name="connsiteY137" fmla="*/ 3229981 h 3406246"/>
                  <a:gd name="connsiteX138" fmla="*/ 1740206 w 3854824"/>
                  <a:gd name="connsiteY138" fmla="*/ 3249031 h 3406246"/>
                  <a:gd name="connsiteX139" fmla="*/ 1787831 w 3854824"/>
                  <a:gd name="connsiteY139" fmla="*/ 3249031 h 3406246"/>
                  <a:gd name="connsiteX140" fmla="*/ 1764019 w 3854824"/>
                  <a:gd name="connsiteY140" fmla="*/ 3196643 h 3406246"/>
                  <a:gd name="connsiteX141" fmla="*/ 1740206 w 3854824"/>
                  <a:gd name="connsiteY141" fmla="*/ 3125206 h 3406246"/>
                  <a:gd name="connsiteX142" fmla="*/ 1678294 w 3854824"/>
                  <a:gd name="connsiteY142" fmla="*/ 3006143 h 3406246"/>
                  <a:gd name="connsiteX143" fmla="*/ 1625906 w 3854824"/>
                  <a:gd name="connsiteY143" fmla="*/ 2910893 h 3406246"/>
                  <a:gd name="connsiteX144" fmla="*/ 1578281 w 3854824"/>
                  <a:gd name="connsiteY144" fmla="*/ 2858506 h 3406246"/>
                  <a:gd name="connsiteX145" fmla="*/ 1559231 w 3854824"/>
                  <a:gd name="connsiteY145" fmla="*/ 2810881 h 3406246"/>
                  <a:gd name="connsiteX146" fmla="*/ 1559231 w 3854824"/>
                  <a:gd name="connsiteY146" fmla="*/ 2772781 h 3406246"/>
                  <a:gd name="connsiteX147" fmla="*/ 1516369 w 3854824"/>
                  <a:gd name="connsiteY147" fmla="*/ 2720393 h 3406246"/>
                  <a:gd name="connsiteX148" fmla="*/ 1430644 w 3854824"/>
                  <a:gd name="connsiteY148" fmla="*/ 2696581 h 3406246"/>
                  <a:gd name="connsiteX149" fmla="*/ 1335394 w 3854824"/>
                  <a:gd name="connsiteY149" fmla="*/ 2691818 h 3406246"/>
                  <a:gd name="connsiteX150" fmla="*/ 1225856 w 3854824"/>
                  <a:gd name="connsiteY150" fmla="*/ 2701343 h 3406246"/>
                  <a:gd name="connsiteX151" fmla="*/ 1182994 w 3854824"/>
                  <a:gd name="connsiteY151" fmla="*/ 2658481 h 3406246"/>
                  <a:gd name="connsiteX152" fmla="*/ 1121081 w 3854824"/>
                  <a:gd name="connsiteY152" fmla="*/ 2648956 h 3406246"/>
                  <a:gd name="connsiteX153" fmla="*/ 1002019 w 3854824"/>
                  <a:gd name="connsiteY153" fmla="*/ 2682293 h 3406246"/>
                  <a:gd name="connsiteX154" fmla="*/ 916294 w 3854824"/>
                  <a:gd name="connsiteY154" fmla="*/ 2772781 h 3406246"/>
                  <a:gd name="connsiteX155" fmla="*/ 801994 w 3854824"/>
                  <a:gd name="connsiteY155" fmla="*/ 2825168 h 3406246"/>
                  <a:gd name="connsiteX156" fmla="*/ 716269 w 3854824"/>
                  <a:gd name="connsiteY156" fmla="*/ 2787068 h 3406246"/>
                  <a:gd name="connsiteX157" fmla="*/ 711506 w 3854824"/>
                  <a:gd name="connsiteY157" fmla="*/ 2753731 h 3406246"/>
                  <a:gd name="connsiteX158" fmla="*/ 697219 w 3854824"/>
                  <a:gd name="connsiteY158" fmla="*/ 2629906 h 3406246"/>
                  <a:gd name="connsiteX159" fmla="*/ 306694 w 3854824"/>
                  <a:gd name="connsiteY159" fmla="*/ 2763256 h 3406246"/>
                  <a:gd name="connsiteX160" fmla="*/ 206681 w 3854824"/>
                  <a:gd name="connsiteY160" fmla="*/ 2820406 h 3406246"/>
                  <a:gd name="connsiteX161" fmla="*/ 101906 w 3854824"/>
                  <a:gd name="connsiteY161" fmla="*/ 2801356 h 3406246"/>
                  <a:gd name="connsiteX162" fmla="*/ 201919 w 3854824"/>
                  <a:gd name="connsiteY162" fmla="*/ 2739443 h 3406246"/>
                  <a:gd name="connsiteX163" fmla="*/ 73331 w 3854824"/>
                  <a:gd name="connsiteY163" fmla="*/ 2753731 h 3406246"/>
                  <a:gd name="connsiteX164" fmla="*/ 49519 w 3854824"/>
                  <a:gd name="connsiteY164" fmla="*/ 2753731 h 3406246"/>
                  <a:gd name="connsiteX165" fmla="*/ 1894 w 3854824"/>
                  <a:gd name="connsiteY165" fmla="*/ 2758493 h 3406246"/>
                  <a:gd name="connsiteX166" fmla="*/ 120956 w 3854824"/>
                  <a:gd name="connsiteY166" fmla="*/ 2687056 h 3406246"/>
                  <a:gd name="connsiteX167" fmla="*/ 106669 w 3854824"/>
                  <a:gd name="connsiteY167" fmla="*/ 2625143 h 3406246"/>
                  <a:gd name="connsiteX168" fmla="*/ 201919 w 3854824"/>
                  <a:gd name="connsiteY168" fmla="*/ 2587043 h 3406246"/>
                  <a:gd name="connsiteX169" fmla="*/ 487669 w 3854824"/>
                  <a:gd name="connsiteY169" fmla="*/ 2434643 h 3406246"/>
                  <a:gd name="connsiteX170" fmla="*/ 821044 w 3854824"/>
                  <a:gd name="connsiteY170" fmla="*/ 2348918 h 3406246"/>
                  <a:gd name="connsiteX171" fmla="*/ 878194 w 3854824"/>
                  <a:gd name="connsiteY171" fmla="*/ 2325106 h 3406246"/>
                  <a:gd name="connsiteX172" fmla="*/ 1035356 w 3854824"/>
                  <a:gd name="connsiteY172" fmla="*/ 2058406 h 3406246"/>
                  <a:gd name="connsiteX173" fmla="*/ 1092506 w 3854824"/>
                  <a:gd name="connsiteY173" fmla="*/ 2010781 h 3406246"/>
                  <a:gd name="connsiteX174" fmla="*/ 1106794 w 3854824"/>
                  <a:gd name="connsiteY174" fmla="*/ 1948868 h 3406246"/>
                  <a:gd name="connsiteX175" fmla="*/ 1287769 w 3854824"/>
                  <a:gd name="connsiteY175" fmla="*/ 1734556 h 3406246"/>
                  <a:gd name="connsiteX176" fmla="*/ 1335394 w 3854824"/>
                  <a:gd name="connsiteY176" fmla="*/ 1672643 h 3406246"/>
                  <a:gd name="connsiteX177" fmla="*/ 1516369 w 3854824"/>
                  <a:gd name="connsiteY177" fmla="*/ 1420231 h 3406246"/>
                  <a:gd name="connsiteX178" fmla="*/ 1602094 w 3854824"/>
                  <a:gd name="connsiteY178" fmla="*/ 1310693 h 3406246"/>
                  <a:gd name="connsiteX179" fmla="*/ 1659244 w 3854824"/>
                  <a:gd name="connsiteY179" fmla="*/ 1296406 h 3406246"/>
                  <a:gd name="connsiteX180" fmla="*/ 1797356 w 3854824"/>
                  <a:gd name="connsiteY180" fmla="*/ 1096381 h 3406246"/>
                  <a:gd name="connsiteX181" fmla="*/ 1883081 w 3854824"/>
                  <a:gd name="connsiteY181" fmla="*/ 1005893 h 3406246"/>
                  <a:gd name="connsiteX182" fmla="*/ 2011669 w 3854824"/>
                  <a:gd name="connsiteY182" fmla="*/ 915406 h 3406246"/>
                  <a:gd name="connsiteX183" fmla="*/ 2130731 w 3854824"/>
                  <a:gd name="connsiteY183" fmla="*/ 848731 h 3406246"/>
                  <a:gd name="connsiteX184" fmla="*/ 2183119 w 3854824"/>
                  <a:gd name="connsiteY184" fmla="*/ 791581 h 340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3854824" h="3406246">
                    <a:moveTo>
                      <a:pt x="2183119" y="791581"/>
                    </a:moveTo>
                    <a:cubicBezTo>
                      <a:pt x="2201375" y="761418"/>
                      <a:pt x="2224394" y="709825"/>
                      <a:pt x="2240269" y="667756"/>
                    </a:cubicBezTo>
                    <a:cubicBezTo>
                      <a:pt x="2256144" y="625687"/>
                      <a:pt x="2266463" y="570124"/>
                      <a:pt x="2278369" y="539168"/>
                    </a:cubicBezTo>
                    <a:cubicBezTo>
                      <a:pt x="2290275" y="508212"/>
                      <a:pt x="2302975" y="502655"/>
                      <a:pt x="2311706" y="482018"/>
                    </a:cubicBezTo>
                    <a:cubicBezTo>
                      <a:pt x="2320437" y="461381"/>
                      <a:pt x="2319644" y="437568"/>
                      <a:pt x="2330756" y="415343"/>
                    </a:cubicBezTo>
                    <a:cubicBezTo>
                      <a:pt x="2341868" y="393118"/>
                      <a:pt x="2362506" y="364543"/>
                      <a:pt x="2378381" y="348668"/>
                    </a:cubicBezTo>
                    <a:cubicBezTo>
                      <a:pt x="2394256" y="332793"/>
                      <a:pt x="2410131" y="339937"/>
                      <a:pt x="2426006" y="320093"/>
                    </a:cubicBezTo>
                    <a:cubicBezTo>
                      <a:pt x="2441881" y="300249"/>
                      <a:pt x="2452200" y="257387"/>
                      <a:pt x="2473631" y="229606"/>
                    </a:cubicBezTo>
                    <a:cubicBezTo>
                      <a:pt x="2495062" y="201825"/>
                      <a:pt x="2522844" y="177218"/>
                      <a:pt x="2554594" y="153406"/>
                    </a:cubicBezTo>
                    <a:cubicBezTo>
                      <a:pt x="2586344" y="129594"/>
                      <a:pt x="2609362" y="107368"/>
                      <a:pt x="2664131" y="86731"/>
                    </a:cubicBezTo>
                    <a:cubicBezTo>
                      <a:pt x="2718900" y="66094"/>
                      <a:pt x="2817325" y="42281"/>
                      <a:pt x="2883206" y="29581"/>
                    </a:cubicBezTo>
                    <a:cubicBezTo>
                      <a:pt x="2949087" y="16881"/>
                      <a:pt x="3002269" y="15293"/>
                      <a:pt x="3059419" y="10531"/>
                    </a:cubicBezTo>
                    <a:cubicBezTo>
                      <a:pt x="3116569" y="5768"/>
                      <a:pt x="3175306" y="-2963"/>
                      <a:pt x="3226106" y="1006"/>
                    </a:cubicBezTo>
                    <a:cubicBezTo>
                      <a:pt x="3276906" y="4975"/>
                      <a:pt x="3331675" y="23231"/>
                      <a:pt x="3364219" y="34343"/>
                    </a:cubicBezTo>
                    <a:cubicBezTo>
                      <a:pt x="3396763" y="45455"/>
                      <a:pt x="3373744" y="46250"/>
                      <a:pt x="3421369" y="67681"/>
                    </a:cubicBezTo>
                    <a:cubicBezTo>
                      <a:pt x="3468994" y="89112"/>
                      <a:pt x="3590438" y="134356"/>
                      <a:pt x="3649969" y="162931"/>
                    </a:cubicBezTo>
                    <a:cubicBezTo>
                      <a:pt x="3709500" y="191506"/>
                      <a:pt x="3744425" y="212144"/>
                      <a:pt x="3778556" y="239131"/>
                    </a:cubicBezTo>
                    <a:cubicBezTo>
                      <a:pt x="3812687" y="266118"/>
                      <a:pt x="3852375" y="311362"/>
                      <a:pt x="3854756" y="324856"/>
                    </a:cubicBezTo>
                    <a:cubicBezTo>
                      <a:pt x="3857137" y="338350"/>
                      <a:pt x="3796813" y="316124"/>
                      <a:pt x="3792844" y="320093"/>
                    </a:cubicBezTo>
                    <a:cubicBezTo>
                      <a:pt x="3788875" y="324062"/>
                      <a:pt x="3846025" y="336762"/>
                      <a:pt x="3830944" y="348668"/>
                    </a:cubicBezTo>
                    <a:cubicBezTo>
                      <a:pt x="3815863" y="360574"/>
                      <a:pt x="3735693" y="371687"/>
                      <a:pt x="3702356" y="391531"/>
                    </a:cubicBezTo>
                    <a:cubicBezTo>
                      <a:pt x="3669019" y="411375"/>
                      <a:pt x="3658700" y="446300"/>
                      <a:pt x="3630919" y="467731"/>
                    </a:cubicBezTo>
                    <a:cubicBezTo>
                      <a:pt x="3603138" y="489162"/>
                      <a:pt x="3558688" y="502655"/>
                      <a:pt x="3535669" y="520118"/>
                    </a:cubicBezTo>
                    <a:cubicBezTo>
                      <a:pt x="3512650" y="537581"/>
                      <a:pt x="3510268" y="535200"/>
                      <a:pt x="3492806" y="572506"/>
                    </a:cubicBezTo>
                    <a:cubicBezTo>
                      <a:pt x="3475344" y="609812"/>
                      <a:pt x="3441213" y="693950"/>
                      <a:pt x="3430894" y="743956"/>
                    </a:cubicBezTo>
                    <a:cubicBezTo>
                      <a:pt x="3420575" y="793962"/>
                      <a:pt x="3421369" y="812218"/>
                      <a:pt x="3430894" y="872543"/>
                    </a:cubicBezTo>
                    <a:cubicBezTo>
                      <a:pt x="3440419" y="932868"/>
                      <a:pt x="3472963" y="1028119"/>
                      <a:pt x="3488044" y="1105906"/>
                    </a:cubicBezTo>
                    <a:cubicBezTo>
                      <a:pt x="3503125" y="1183694"/>
                      <a:pt x="3526937" y="1253543"/>
                      <a:pt x="3521381" y="1339268"/>
                    </a:cubicBezTo>
                    <a:cubicBezTo>
                      <a:pt x="3515825" y="1424993"/>
                      <a:pt x="3472169" y="1555962"/>
                      <a:pt x="3454706" y="1620256"/>
                    </a:cubicBezTo>
                    <a:cubicBezTo>
                      <a:pt x="3437244" y="1684550"/>
                      <a:pt x="3430100" y="1698837"/>
                      <a:pt x="3416606" y="1725031"/>
                    </a:cubicBezTo>
                    <a:cubicBezTo>
                      <a:pt x="3403112" y="1751225"/>
                      <a:pt x="3388031" y="1770274"/>
                      <a:pt x="3373744" y="1777418"/>
                    </a:cubicBezTo>
                    <a:cubicBezTo>
                      <a:pt x="3359457" y="1784562"/>
                      <a:pt x="3342787" y="1748843"/>
                      <a:pt x="3330881" y="1767893"/>
                    </a:cubicBezTo>
                    <a:cubicBezTo>
                      <a:pt x="3318975" y="1786943"/>
                      <a:pt x="3322150" y="1844093"/>
                      <a:pt x="3302306" y="1891718"/>
                    </a:cubicBezTo>
                    <a:cubicBezTo>
                      <a:pt x="3282462" y="1939343"/>
                      <a:pt x="3265794" y="1983793"/>
                      <a:pt x="3211819" y="2053643"/>
                    </a:cubicBezTo>
                    <a:cubicBezTo>
                      <a:pt x="3157844" y="2123493"/>
                      <a:pt x="3072912" y="2233824"/>
                      <a:pt x="2978456" y="2310818"/>
                    </a:cubicBezTo>
                    <a:cubicBezTo>
                      <a:pt x="2884000" y="2387812"/>
                      <a:pt x="2713343" y="2456075"/>
                      <a:pt x="2645081" y="2515606"/>
                    </a:cubicBezTo>
                    <a:cubicBezTo>
                      <a:pt x="2576819" y="2575137"/>
                      <a:pt x="2606187" y="2623556"/>
                      <a:pt x="2568881" y="2668006"/>
                    </a:cubicBezTo>
                    <a:cubicBezTo>
                      <a:pt x="2531575" y="2712456"/>
                      <a:pt x="2436325" y="2752144"/>
                      <a:pt x="2421244" y="2782306"/>
                    </a:cubicBezTo>
                    <a:cubicBezTo>
                      <a:pt x="2406163" y="2812468"/>
                      <a:pt x="2445850" y="2824375"/>
                      <a:pt x="2478394" y="2848981"/>
                    </a:cubicBezTo>
                    <a:cubicBezTo>
                      <a:pt x="2510938" y="2873587"/>
                      <a:pt x="2587931" y="2910893"/>
                      <a:pt x="2616506" y="2929943"/>
                    </a:cubicBezTo>
                    <a:cubicBezTo>
                      <a:pt x="2645081" y="2948993"/>
                      <a:pt x="2630794" y="2948200"/>
                      <a:pt x="2649844" y="2963281"/>
                    </a:cubicBezTo>
                    <a:cubicBezTo>
                      <a:pt x="2668894" y="2978362"/>
                      <a:pt x="2703818" y="3002968"/>
                      <a:pt x="2730806" y="3020431"/>
                    </a:cubicBezTo>
                    <a:cubicBezTo>
                      <a:pt x="2757794" y="3037894"/>
                      <a:pt x="2783988" y="3049006"/>
                      <a:pt x="2811769" y="3068056"/>
                    </a:cubicBezTo>
                    <a:cubicBezTo>
                      <a:pt x="2839550" y="3087106"/>
                      <a:pt x="2872094" y="3114093"/>
                      <a:pt x="2897494" y="3134731"/>
                    </a:cubicBezTo>
                    <a:cubicBezTo>
                      <a:pt x="2922894" y="3155369"/>
                      <a:pt x="2932419" y="3175212"/>
                      <a:pt x="2964169" y="3191881"/>
                    </a:cubicBezTo>
                    <a:cubicBezTo>
                      <a:pt x="2995919" y="3208550"/>
                      <a:pt x="3045925" y="3227599"/>
                      <a:pt x="3087994" y="3234743"/>
                    </a:cubicBezTo>
                    <a:cubicBezTo>
                      <a:pt x="3130063" y="3241887"/>
                      <a:pt x="3216581" y="3234743"/>
                      <a:pt x="3216581" y="3234743"/>
                    </a:cubicBezTo>
                    <a:cubicBezTo>
                      <a:pt x="3252300" y="3234743"/>
                      <a:pt x="3277700" y="3232362"/>
                      <a:pt x="3302306" y="3234743"/>
                    </a:cubicBezTo>
                    <a:cubicBezTo>
                      <a:pt x="3326912" y="3237124"/>
                      <a:pt x="3345963" y="3241887"/>
                      <a:pt x="3364219" y="3249031"/>
                    </a:cubicBezTo>
                    <a:cubicBezTo>
                      <a:pt x="3382475" y="3256175"/>
                      <a:pt x="3402319" y="3264906"/>
                      <a:pt x="3411844" y="3277606"/>
                    </a:cubicBezTo>
                    <a:cubicBezTo>
                      <a:pt x="3421369" y="3290306"/>
                      <a:pt x="3431688" y="3323644"/>
                      <a:pt x="3421369" y="3325231"/>
                    </a:cubicBezTo>
                    <a:cubicBezTo>
                      <a:pt x="3411050" y="3326819"/>
                      <a:pt x="3361043" y="3286337"/>
                      <a:pt x="3349931" y="3287131"/>
                    </a:cubicBezTo>
                    <a:cubicBezTo>
                      <a:pt x="3338819" y="3287925"/>
                      <a:pt x="3361838" y="3326818"/>
                      <a:pt x="3354694" y="3329993"/>
                    </a:cubicBezTo>
                    <a:cubicBezTo>
                      <a:pt x="3347550" y="3333168"/>
                      <a:pt x="3333263" y="3312531"/>
                      <a:pt x="3307069" y="3306181"/>
                    </a:cubicBezTo>
                    <a:cubicBezTo>
                      <a:pt x="3280875" y="3299831"/>
                      <a:pt x="3218962" y="3290305"/>
                      <a:pt x="3197531" y="3291893"/>
                    </a:cubicBezTo>
                    <a:cubicBezTo>
                      <a:pt x="3176100" y="3293481"/>
                      <a:pt x="3190387" y="3312531"/>
                      <a:pt x="3178481" y="3315706"/>
                    </a:cubicBezTo>
                    <a:cubicBezTo>
                      <a:pt x="3166575" y="3318881"/>
                      <a:pt x="3151494" y="3315705"/>
                      <a:pt x="3126094" y="3310943"/>
                    </a:cubicBezTo>
                    <a:cubicBezTo>
                      <a:pt x="3100694" y="3306181"/>
                      <a:pt x="3045925" y="3283162"/>
                      <a:pt x="3026081" y="3287131"/>
                    </a:cubicBezTo>
                    <a:cubicBezTo>
                      <a:pt x="3006237" y="3291100"/>
                      <a:pt x="3016556" y="3330787"/>
                      <a:pt x="3007031" y="3334756"/>
                    </a:cubicBezTo>
                    <a:cubicBezTo>
                      <a:pt x="2997506" y="3338725"/>
                      <a:pt x="2992743" y="3318087"/>
                      <a:pt x="2968931" y="3310943"/>
                    </a:cubicBezTo>
                    <a:cubicBezTo>
                      <a:pt x="2945119" y="3303799"/>
                      <a:pt x="2888762" y="3297449"/>
                      <a:pt x="2864156" y="3291893"/>
                    </a:cubicBezTo>
                    <a:cubicBezTo>
                      <a:pt x="2839550" y="3286337"/>
                      <a:pt x="2846694" y="3280781"/>
                      <a:pt x="2821294" y="3277606"/>
                    </a:cubicBezTo>
                    <a:cubicBezTo>
                      <a:pt x="2795894" y="3274431"/>
                      <a:pt x="2741125" y="3274430"/>
                      <a:pt x="2711756" y="3272843"/>
                    </a:cubicBezTo>
                    <a:cubicBezTo>
                      <a:pt x="2682387" y="3271256"/>
                      <a:pt x="2672069" y="3270462"/>
                      <a:pt x="2645081" y="3268081"/>
                    </a:cubicBezTo>
                    <a:cubicBezTo>
                      <a:pt x="2618093" y="3265700"/>
                      <a:pt x="2573644" y="3262525"/>
                      <a:pt x="2549831" y="3258556"/>
                    </a:cubicBezTo>
                    <a:cubicBezTo>
                      <a:pt x="2526019" y="3254587"/>
                      <a:pt x="2510937" y="3253793"/>
                      <a:pt x="2502206" y="3244268"/>
                    </a:cubicBezTo>
                    <a:cubicBezTo>
                      <a:pt x="2493475" y="3234743"/>
                      <a:pt x="2502206" y="3212518"/>
                      <a:pt x="2497444" y="3201406"/>
                    </a:cubicBezTo>
                    <a:cubicBezTo>
                      <a:pt x="2492682" y="3190294"/>
                      <a:pt x="2473631" y="3177593"/>
                      <a:pt x="2473631" y="3177593"/>
                    </a:cubicBezTo>
                    <a:cubicBezTo>
                      <a:pt x="2466487" y="3174418"/>
                      <a:pt x="2464900" y="3176800"/>
                      <a:pt x="2454581" y="3182356"/>
                    </a:cubicBezTo>
                    <a:cubicBezTo>
                      <a:pt x="2444262" y="3187912"/>
                      <a:pt x="2423625" y="3199819"/>
                      <a:pt x="2411719" y="3210931"/>
                    </a:cubicBezTo>
                    <a:cubicBezTo>
                      <a:pt x="2399813" y="3222043"/>
                      <a:pt x="2387113" y="3253793"/>
                      <a:pt x="2383144" y="3249031"/>
                    </a:cubicBezTo>
                    <a:cubicBezTo>
                      <a:pt x="2379175" y="3244269"/>
                      <a:pt x="2372825" y="3202994"/>
                      <a:pt x="2387906" y="3182356"/>
                    </a:cubicBezTo>
                    <a:cubicBezTo>
                      <a:pt x="2402987" y="3161719"/>
                      <a:pt x="2445056" y="3126000"/>
                      <a:pt x="2473631" y="3125206"/>
                    </a:cubicBezTo>
                    <a:cubicBezTo>
                      <a:pt x="2502206" y="3124412"/>
                      <a:pt x="2531575" y="3166481"/>
                      <a:pt x="2559356" y="3177593"/>
                    </a:cubicBezTo>
                    <a:cubicBezTo>
                      <a:pt x="2587137" y="3188705"/>
                      <a:pt x="2610157" y="3187912"/>
                      <a:pt x="2640319" y="3191881"/>
                    </a:cubicBezTo>
                    <a:cubicBezTo>
                      <a:pt x="2670481" y="3195850"/>
                      <a:pt x="2721281" y="3203787"/>
                      <a:pt x="2740331" y="3201406"/>
                    </a:cubicBezTo>
                    <a:cubicBezTo>
                      <a:pt x="2759381" y="3199025"/>
                      <a:pt x="2757794" y="3187912"/>
                      <a:pt x="2754619" y="3177593"/>
                    </a:cubicBezTo>
                    <a:cubicBezTo>
                      <a:pt x="2751444" y="3167274"/>
                      <a:pt x="2742712" y="3157749"/>
                      <a:pt x="2721281" y="3139493"/>
                    </a:cubicBezTo>
                    <a:cubicBezTo>
                      <a:pt x="2699850" y="3121237"/>
                      <a:pt x="2674450" y="3106156"/>
                      <a:pt x="2626031" y="3068056"/>
                    </a:cubicBezTo>
                    <a:cubicBezTo>
                      <a:pt x="2577612" y="3029956"/>
                      <a:pt x="2476013" y="2943437"/>
                      <a:pt x="2430769" y="2910893"/>
                    </a:cubicBezTo>
                    <a:cubicBezTo>
                      <a:pt x="2385525" y="2878349"/>
                      <a:pt x="2378382" y="2882318"/>
                      <a:pt x="2354569" y="2872793"/>
                    </a:cubicBezTo>
                    <a:cubicBezTo>
                      <a:pt x="2330757" y="2863268"/>
                      <a:pt x="2305357" y="2863268"/>
                      <a:pt x="2287894" y="2853743"/>
                    </a:cubicBezTo>
                    <a:cubicBezTo>
                      <a:pt x="2270432" y="2844218"/>
                      <a:pt x="2255350" y="2825962"/>
                      <a:pt x="2249794" y="2815643"/>
                    </a:cubicBezTo>
                    <a:cubicBezTo>
                      <a:pt x="2244238" y="2805324"/>
                      <a:pt x="2258525" y="2797387"/>
                      <a:pt x="2254556" y="2791831"/>
                    </a:cubicBezTo>
                    <a:cubicBezTo>
                      <a:pt x="2250587" y="2786275"/>
                      <a:pt x="2237887" y="2779131"/>
                      <a:pt x="2225981" y="2782306"/>
                    </a:cubicBezTo>
                    <a:cubicBezTo>
                      <a:pt x="2214075" y="2785481"/>
                      <a:pt x="2196613" y="2797387"/>
                      <a:pt x="2183119" y="2810881"/>
                    </a:cubicBezTo>
                    <a:cubicBezTo>
                      <a:pt x="2169625" y="2824375"/>
                      <a:pt x="2149781" y="2867237"/>
                      <a:pt x="2145019" y="2863268"/>
                    </a:cubicBezTo>
                    <a:cubicBezTo>
                      <a:pt x="2140257" y="2859299"/>
                      <a:pt x="2161688" y="2794212"/>
                      <a:pt x="2154544" y="2787068"/>
                    </a:cubicBezTo>
                    <a:cubicBezTo>
                      <a:pt x="2147400" y="2779924"/>
                      <a:pt x="2110887" y="2824375"/>
                      <a:pt x="2102156" y="2820406"/>
                    </a:cubicBezTo>
                    <a:cubicBezTo>
                      <a:pt x="2093425" y="2816437"/>
                      <a:pt x="2121206" y="2768018"/>
                      <a:pt x="2102156" y="2763256"/>
                    </a:cubicBezTo>
                    <a:cubicBezTo>
                      <a:pt x="2083106" y="2758494"/>
                      <a:pt x="2008493" y="2791037"/>
                      <a:pt x="1987856" y="2791831"/>
                    </a:cubicBezTo>
                    <a:cubicBezTo>
                      <a:pt x="1967219" y="2792625"/>
                      <a:pt x="1986268" y="2768018"/>
                      <a:pt x="1978331" y="2768018"/>
                    </a:cubicBezTo>
                    <a:cubicBezTo>
                      <a:pt x="1970394" y="2768018"/>
                      <a:pt x="1959281" y="2784687"/>
                      <a:pt x="1940231" y="2791831"/>
                    </a:cubicBezTo>
                    <a:cubicBezTo>
                      <a:pt x="1921181" y="2798975"/>
                      <a:pt x="1895781" y="2805325"/>
                      <a:pt x="1864031" y="2810881"/>
                    </a:cubicBezTo>
                    <a:cubicBezTo>
                      <a:pt x="1832281" y="2816437"/>
                      <a:pt x="1767193" y="2828343"/>
                      <a:pt x="1749731" y="2825168"/>
                    </a:cubicBezTo>
                    <a:cubicBezTo>
                      <a:pt x="1732268" y="2821993"/>
                      <a:pt x="1764018" y="2794212"/>
                      <a:pt x="1759256" y="2791831"/>
                    </a:cubicBezTo>
                    <a:cubicBezTo>
                      <a:pt x="1754494" y="2789450"/>
                      <a:pt x="1723537" y="2798975"/>
                      <a:pt x="1721156" y="2810881"/>
                    </a:cubicBezTo>
                    <a:cubicBezTo>
                      <a:pt x="1718775" y="2822787"/>
                      <a:pt x="1741794" y="2844218"/>
                      <a:pt x="1744969" y="2863268"/>
                    </a:cubicBezTo>
                    <a:cubicBezTo>
                      <a:pt x="1748144" y="2882318"/>
                      <a:pt x="1726712" y="2893431"/>
                      <a:pt x="1740206" y="2925181"/>
                    </a:cubicBezTo>
                    <a:cubicBezTo>
                      <a:pt x="1753700" y="2956931"/>
                      <a:pt x="1810850" y="3027574"/>
                      <a:pt x="1825931" y="3053768"/>
                    </a:cubicBezTo>
                    <a:cubicBezTo>
                      <a:pt x="1841012" y="3079962"/>
                      <a:pt x="1815613" y="3056149"/>
                      <a:pt x="1830694" y="3082343"/>
                    </a:cubicBezTo>
                    <a:cubicBezTo>
                      <a:pt x="1845775" y="3108537"/>
                      <a:pt x="1891019" y="3182356"/>
                      <a:pt x="1916419" y="3210931"/>
                    </a:cubicBezTo>
                    <a:cubicBezTo>
                      <a:pt x="1941819" y="3239506"/>
                      <a:pt x="1952931" y="3241093"/>
                      <a:pt x="1983094" y="3253793"/>
                    </a:cubicBezTo>
                    <a:cubicBezTo>
                      <a:pt x="2013256" y="3266493"/>
                      <a:pt x="2058500" y="3281575"/>
                      <a:pt x="2097394" y="3287131"/>
                    </a:cubicBezTo>
                    <a:cubicBezTo>
                      <a:pt x="2136288" y="3292687"/>
                      <a:pt x="2216456" y="3287131"/>
                      <a:pt x="2216456" y="3287131"/>
                    </a:cubicBezTo>
                    <a:cubicBezTo>
                      <a:pt x="2242650" y="3287131"/>
                      <a:pt x="2240269" y="3289512"/>
                      <a:pt x="2254556" y="3287131"/>
                    </a:cubicBezTo>
                    <a:cubicBezTo>
                      <a:pt x="2268843" y="3284750"/>
                      <a:pt x="2286306" y="3270462"/>
                      <a:pt x="2302181" y="3272843"/>
                    </a:cubicBezTo>
                    <a:cubicBezTo>
                      <a:pt x="2318056" y="3275224"/>
                      <a:pt x="2331550" y="3291893"/>
                      <a:pt x="2349806" y="3301418"/>
                    </a:cubicBezTo>
                    <a:cubicBezTo>
                      <a:pt x="2368062" y="3310943"/>
                      <a:pt x="2395050" y="3318087"/>
                      <a:pt x="2411719" y="3329993"/>
                    </a:cubicBezTo>
                    <a:cubicBezTo>
                      <a:pt x="2428388" y="3341899"/>
                      <a:pt x="2443469" y="3361744"/>
                      <a:pt x="2449819" y="3372856"/>
                    </a:cubicBezTo>
                    <a:cubicBezTo>
                      <a:pt x="2456169" y="3383968"/>
                      <a:pt x="2456169" y="3396668"/>
                      <a:pt x="2449819" y="3396668"/>
                    </a:cubicBezTo>
                    <a:cubicBezTo>
                      <a:pt x="2443469" y="3396668"/>
                      <a:pt x="2427594" y="3379206"/>
                      <a:pt x="2411719" y="3372856"/>
                    </a:cubicBezTo>
                    <a:cubicBezTo>
                      <a:pt x="2395844" y="3366506"/>
                      <a:pt x="2354569" y="3358568"/>
                      <a:pt x="2354569" y="3358568"/>
                    </a:cubicBezTo>
                    <a:cubicBezTo>
                      <a:pt x="2345044" y="3359362"/>
                      <a:pt x="2361713" y="3371268"/>
                      <a:pt x="2354569" y="3377618"/>
                    </a:cubicBezTo>
                    <a:cubicBezTo>
                      <a:pt x="2347425" y="3383968"/>
                      <a:pt x="2326787" y="3398255"/>
                      <a:pt x="2311706" y="3396668"/>
                    </a:cubicBezTo>
                    <a:cubicBezTo>
                      <a:pt x="2296625" y="3395081"/>
                      <a:pt x="2276781" y="3373649"/>
                      <a:pt x="2264081" y="3368093"/>
                    </a:cubicBezTo>
                    <a:cubicBezTo>
                      <a:pt x="2251381" y="3362537"/>
                      <a:pt x="2247412" y="3360950"/>
                      <a:pt x="2235506" y="3363331"/>
                    </a:cubicBezTo>
                    <a:cubicBezTo>
                      <a:pt x="2223600" y="3365712"/>
                      <a:pt x="2209313" y="3379206"/>
                      <a:pt x="2192644" y="3382381"/>
                    </a:cubicBezTo>
                    <a:cubicBezTo>
                      <a:pt x="2175975" y="3385556"/>
                      <a:pt x="2154544" y="3385556"/>
                      <a:pt x="2135494" y="3382381"/>
                    </a:cubicBezTo>
                    <a:cubicBezTo>
                      <a:pt x="2116444" y="3379206"/>
                      <a:pt x="2093425" y="3367300"/>
                      <a:pt x="2078344" y="3363331"/>
                    </a:cubicBezTo>
                    <a:cubicBezTo>
                      <a:pt x="2063263" y="3359362"/>
                      <a:pt x="2050562" y="3351424"/>
                      <a:pt x="2045006" y="3358568"/>
                    </a:cubicBezTo>
                    <a:cubicBezTo>
                      <a:pt x="2039450" y="3365712"/>
                      <a:pt x="2046593" y="3404606"/>
                      <a:pt x="2045006" y="3406193"/>
                    </a:cubicBezTo>
                    <a:cubicBezTo>
                      <a:pt x="2043419" y="3407780"/>
                      <a:pt x="2048181" y="3373649"/>
                      <a:pt x="2035481" y="3368093"/>
                    </a:cubicBezTo>
                    <a:cubicBezTo>
                      <a:pt x="2022781" y="3362537"/>
                      <a:pt x="1997381" y="3376031"/>
                      <a:pt x="1968806" y="3372856"/>
                    </a:cubicBezTo>
                    <a:cubicBezTo>
                      <a:pt x="1940231" y="3369681"/>
                      <a:pt x="1864031" y="3349043"/>
                      <a:pt x="1864031" y="3349043"/>
                    </a:cubicBezTo>
                    <a:cubicBezTo>
                      <a:pt x="1844187" y="3341899"/>
                      <a:pt x="1874350" y="3335549"/>
                      <a:pt x="1849744" y="3329993"/>
                    </a:cubicBezTo>
                    <a:cubicBezTo>
                      <a:pt x="1825138" y="3324437"/>
                      <a:pt x="1749731" y="3320468"/>
                      <a:pt x="1716394" y="3315706"/>
                    </a:cubicBezTo>
                    <a:cubicBezTo>
                      <a:pt x="1683057" y="3310944"/>
                      <a:pt x="1664006" y="3304593"/>
                      <a:pt x="1649719" y="3301418"/>
                    </a:cubicBezTo>
                    <a:cubicBezTo>
                      <a:pt x="1635432" y="3298243"/>
                      <a:pt x="1630669" y="3302212"/>
                      <a:pt x="1630669" y="3296656"/>
                    </a:cubicBezTo>
                    <a:cubicBezTo>
                      <a:pt x="1630669" y="3291100"/>
                      <a:pt x="1648925" y="3279193"/>
                      <a:pt x="1649719" y="3268081"/>
                    </a:cubicBezTo>
                    <a:cubicBezTo>
                      <a:pt x="1650513" y="3256969"/>
                      <a:pt x="1642575" y="3233156"/>
                      <a:pt x="1635431" y="3229981"/>
                    </a:cubicBezTo>
                    <a:cubicBezTo>
                      <a:pt x="1628287" y="3226806"/>
                      <a:pt x="1620350" y="3241887"/>
                      <a:pt x="1606856" y="3249031"/>
                    </a:cubicBezTo>
                    <a:cubicBezTo>
                      <a:pt x="1593362" y="3256175"/>
                      <a:pt x="1565582" y="3264112"/>
                      <a:pt x="1554469" y="3272843"/>
                    </a:cubicBezTo>
                    <a:cubicBezTo>
                      <a:pt x="1543356" y="3281574"/>
                      <a:pt x="1540975" y="3306974"/>
                      <a:pt x="1540181" y="3301418"/>
                    </a:cubicBezTo>
                    <a:cubicBezTo>
                      <a:pt x="1539387" y="3295862"/>
                      <a:pt x="1538594" y="3258556"/>
                      <a:pt x="1549706" y="3239506"/>
                    </a:cubicBezTo>
                    <a:cubicBezTo>
                      <a:pt x="1560818" y="3220456"/>
                      <a:pt x="1586218" y="3195056"/>
                      <a:pt x="1606856" y="3187118"/>
                    </a:cubicBezTo>
                    <a:cubicBezTo>
                      <a:pt x="1627493" y="3179181"/>
                      <a:pt x="1656069" y="3184737"/>
                      <a:pt x="1673531" y="3191881"/>
                    </a:cubicBezTo>
                    <a:cubicBezTo>
                      <a:pt x="1690993" y="3199025"/>
                      <a:pt x="1700518" y="3220456"/>
                      <a:pt x="1711631" y="3229981"/>
                    </a:cubicBezTo>
                    <a:cubicBezTo>
                      <a:pt x="1722743" y="3239506"/>
                      <a:pt x="1727506" y="3245856"/>
                      <a:pt x="1740206" y="3249031"/>
                    </a:cubicBezTo>
                    <a:cubicBezTo>
                      <a:pt x="1752906" y="3252206"/>
                      <a:pt x="1783862" y="3257762"/>
                      <a:pt x="1787831" y="3249031"/>
                    </a:cubicBezTo>
                    <a:cubicBezTo>
                      <a:pt x="1791800" y="3240300"/>
                      <a:pt x="1771956" y="3217281"/>
                      <a:pt x="1764019" y="3196643"/>
                    </a:cubicBezTo>
                    <a:cubicBezTo>
                      <a:pt x="1756081" y="3176006"/>
                      <a:pt x="1754493" y="3156956"/>
                      <a:pt x="1740206" y="3125206"/>
                    </a:cubicBezTo>
                    <a:cubicBezTo>
                      <a:pt x="1725918" y="3093456"/>
                      <a:pt x="1697344" y="3041862"/>
                      <a:pt x="1678294" y="3006143"/>
                    </a:cubicBezTo>
                    <a:cubicBezTo>
                      <a:pt x="1659244" y="2970424"/>
                      <a:pt x="1642575" y="2935499"/>
                      <a:pt x="1625906" y="2910893"/>
                    </a:cubicBezTo>
                    <a:cubicBezTo>
                      <a:pt x="1609237" y="2886287"/>
                      <a:pt x="1589393" y="2875175"/>
                      <a:pt x="1578281" y="2858506"/>
                    </a:cubicBezTo>
                    <a:cubicBezTo>
                      <a:pt x="1567169" y="2841837"/>
                      <a:pt x="1562406" y="2825168"/>
                      <a:pt x="1559231" y="2810881"/>
                    </a:cubicBezTo>
                    <a:cubicBezTo>
                      <a:pt x="1556056" y="2796594"/>
                      <a:pt x="1566375" y="2787862"/>
                      <a:pt x="1559231" y="2772781"/>
                    </a:cubicBezTo>
                    <a:cubicBezTo>
                      <a:pt x="1552087" y="2757700"/>
                      <a:pt x="1537800" y="2733093"/>
                      <a:pt x="1516369" y="2720393"/>
                    </a:cubicBezTo>
                    <a:cubicBezTo>
                      <a:pt x="1494938" y="2707693"/>
                      <a:pt x="1460806" y="2701344"/>
                      <a:pt x="1430644" y="2696581"/>
                    </a:cubicBezTo>
                    <a:cubicBezTo>
                      <a:pt x="1400481" y="2691819"/>
                      <a:pt x="1369525" y="2691024"/>
                      <a:pt x="1335394" y="2691818"/>
                    </a:cubicBezTo>
                    <a:cubicBezTo>
                      <a:pt x="1301263" y="2692612"/>
                      <a:pt x="1251256" y="2706899"/>
                      <a:pt x="1225856" y="2701343"/>
                    </a:cubicBezTo>
                    <a:cubicBezTo>
                      <a:pt x="1200456" y="2695787"/>
                      <a:pt x="1200456" y="2667212"/>
                      <a:pt x="1182994" y="2658481"/>
                    </a:cubicBezTo>
                    <a:cubicBezTo>
                      <a:pt x="1165532" y="2649750"/>
                      <a:pt x="1151243" y="2644987"/>
                      <a:pt x="1121081" y="2648956"/>
                    </a:cubicBezTo>
                    <a:cubicBezTo>
                      <a:pt x="1090919" y="2652925"/>
                      <a:pt x="1036150" y="2661656"/>
                      <a:pt x="1002019" y="2682293"/>
                    </a:cubicBezTo>
                    <a:cubicBezTo>
                      <a:pt x="967888" y="2702930"/>
                      <a:pt x="949631" y="2748969"/>
                      <a:pt x="916294" y="2772781"/>
                    </a:cubicBezTo>
                    <a:cubicBezTo>
                      <a:pt x="882957" y="2796593"/>
                      <a:pt x="835331" y="2822787"/>
                      <a:pt x="801994" y="2825168"/>
                    </a:cubicBezTo>
                    <a:cubicBezTo>
                      <a:pt x="768657" y="2827549"/>
                      <a:pt x="731350" y="2798974"/>
                      <a:pt x="716269" y="2787068"/>
                    </a:cubicBezTo>
                    <a:cubicBezTo>
                      <a:pt x="701188" y="2775162"/>
                      <a:pt x="714681" y="2779925"/>
                      <a:pt x="711506" y="2753731"/>
                    </a:cubicBezTo>
                    <a:cubicBezTo>
                      <a:pt x="708331" y="2727537"/>
                      <a:pt x="764688" y="2628319"/>
                      <a:pt x="697219" y="2629906"/>
                    </a:cubicBezTo>
                    <a:cubicBezTo>
                      <a:pt x="629750" y="2631494"/>
                      <a:pt x="388450" y="2731506"/>
                      <a:pt x="306694" y="2763256"/>
                    </a:cubicBezTo>
                    <a:cubicBezTo>
                      <a:pt x="224938" y="2795006"/>
                      <a:pt x="240812" y="2814056"/>
                      <a:pt x="206681" y="2820406"/>
                    </a:cubicBezTo>
                    <a:cubicBezTo>
                      <a:pt x="172550" y="2826756"/>
                      <a:pt x="102700" y="2814850"/>
                      <a:pt x="101906" y="2801356"/>
                    </a:cubicBezTo>
                    <a:cubicBezTo>
                      <a:pt x="101112" y="2787862"/>
                      <a:pt x="206681" y="2747381"/>
                      <a:pt x="201919" y="2739443"/>
                    </a:cubicBezTo>
                    <a:cubicBezTo>
                      <a:pt x="197156" y="2731506"/>
                      <a:pt x="98731" y="2751350"/>
                      <a:pt x="73331" y="2753731"/>
                    </a:cubicBezTo>
                    <a:cubicBezTo>
                      <a:pt x="47931" y="2756112"/>
                      <a:pt x="61425" y="2752937"/>
                      <a:pt x="49519" y="2753731"/>
                    </a:cubicBezTo>
                    <a:cubicBezTo>
                      <a:pt x="37613" y="2754525"/>
                      <a:pt x="-10012" y="2769605"/>
                      <a:pt x="1894" y="2758493"/>
                    </a:cubicBezTo>
                    <a:cubicBezTo>
                      <a:pt x="13800" y="2747381"/>
                      <a:pt x="103494" y="2709281"/>
                      <a:pt x="120956" y="2687056"/>
                    </a:cubicBezTo>
                    <a:cubicBezTo>
                      <a:pt x="138418" y="2664831"/>
                      <a:pt x="93175" y="2641812"/>
                      <a:pt x="106669" y="2625143"/>
                    </a:cubicBezTo>
                    <a:cubicBezTo>
                      <a:pt x="120163" y="2608474"/>
                      <a:pt x="138419" y="2618793"/>
                      <a:pt x="201919" y="2587043"/>
                    </a:cubicBezTo>
                    <a:cubicBezTo>
                      <a:pt x="265419" y="2555293"/>
                      <a:pt x="384482" y="2474330"/>
                      <a:pt x="487669" y="2434643"/>
                    </a:cubicBezTo>
                    <a:cubicBezTo>
                      <a:pt x="590856" y="2394956"/>
                      <a:pt x="755957" y="2367174"/>
                      <a:pt x="821044" y="2348918"/>
                    </a:cubicBezTo>
                    <a:cubicBezTo>
                      <a:pt x="886131" y="2330662"/>
                      <a:pt x="842475" y="2373525"/>
                      <a:pt x="878194" y="2325106"/>
                    </a:cubicBezTo>
                    <a:cubicBezTo>
                      <a:pt x="913913" y="2276687"/>
                      <a:pt x="999637" y="2110794"/>
                      <a:pt x="1035356" y="2058406"/>
                    </a:cubicBezTo>
                    <a:cubicBezTo>
                      <a:pt x="1071075" y="2006018"/>
                      <a:pt x="1080600" y="2029037"/>
                      <a:pt x="1092506" y="2010781"/>
                    </a:cubicBezTo>
                    <a:cubicBezTo>
                      <a:pt x="1104412" y="1992525"/>
                      <a:pt x="1074250" y="1994905"/>
                      <a:pt x="1106794" y="1948868"/>
                    </a:cubicBezTo>
                    <a:cubicBezTo>
                      <a:pt x="1139338" y="1902831"/>
                      <a:pt x="1249669" y="1780593"/>
                      <a:pt x="1287769" y="1734556"/>
                    </a:cubicBezTo>
                    <a:cubicBezTo>
                      <a:pt x="1325869" y="1688519"/>
                      <a:pt x="1297294" y="1725030"/>
                      <a:pt x="1335394" y="1672643"/>
                    </a:cubicBezTo>
                    <a:cubicBezTo>
                      <a:pt x="1373494" y="1620256"/>
                      <a:pt x="1471919" y="1480556"/>
                      <a:pt x="1516369" y="1420231"/>
                    </a:cubicBezTo>
                    <a:cubicBezTo>
                      <a:pt x="1560819" y="1359906"/>
                      <a:pt x="1578282" y="1331330"/>
                      <a:pt x="1602094" y="1310693"/>
                    </a:cubicBezTo>
                    <a:cubicBezTo>
                      <a:pt x="1625906" y="1290056"/>
                      <a:pt x="1626700" y="1332125"/>
                      <a:pt x="1659244" y="1296406"/>
                    </a:cubicBezTo>
                    <a:cubicBezTo>
                      <a:pt x="1691788" y="1260687"/>
                      <a:pt x="1760050" y="1144800"/>
                      <a:pt x="1797356" y="1096381"/>
                    </a:cubicBezTo>
                    <a:cubicBezTo>
                      <a:pt x="1834662" y="1047962"/>
                      <a:pt x="1847362" y="1036055"/>
                      <a:pt x="1883081" y="1005893"/>
                    </a:cubicBezTo>
                    <a:cubicBezTo>
                      <a:pt x="1918800" y="975731"/>
                      <a:pt x="1970394" y="941600"/>
                      <a:pt x="2011669" y="915406"/>
                    </a:cubicBezTo>
                    <a:cubicBezTo>
                      <a:pt x="2052944" y="889212"/>
                      <a:pt x="2104537" y="864606"/>
                      <a:pt x="2130731" y="848731"/>
                    </a:cubicBezTo>
                    <a:cubicBezTo>
                      <a:pt x="2156925" y="832856"/>
                      <a:pt x="2164863" y="821744"/>
                      <a:pt x="2183119" y="791581"/>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pic>
            <p:nvPicPr>
              <p:cNvPr id="45" name="Picture 4" descr="Zebra Finch | bird Conure, Parakeets &amp; More | PetSmart">
                <a:extLst>
                  <a:ext uri="{FF2B5EF4-FFF2-40B4-BE49-F238E27FC236}">
                    <a16:creationId xmlns:a16="http://schemas.microsoft.com/office/drawing/2014/main" id="{52063643-CDE2-4807-BD5D-131472F5009E}"/>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20513" b="79658" l="14188" r="78462">
                            <a14:foregroundMark x1="62906" y1="23590" x2="70427" y2="20684"/>
                            <a14:foregroundMark x1="76239" y1="25128" x2="69915" y2="24786"/>
                            <a14:foregroundMark x1="78462" y1="25470" x2="65641" y2="20513"/>
                            <a14:foregroundMark x1="64444" y1="79145" x2="55556" y2="72479"/>
                            <a14:foregroundMark x1="49573" y1="79829" x2="43932" y2="79145"/>
                            <a14:foregroundMark x1="68547" y1="78974" x2="67179" y2="79145"/>
                            <a14:foregroundMark x1="21538" y1="66838" x2="14188" y2="68889"/>
                          </a14:backgroundRemoval>
                        </a14:imgEffect>
                      </a14:imgLayer>
                    </a14:imgProps>
                  </a:ext>
                  <a:ext uri="{28A0092B-C50C-407E-A947-70E740481C1C}">
                    <a14:useLocalDpi xmlns:a14="http://schemas.microsoft.com/office/drawing/2010/main" val="0"/>
                  </a:ext>
                </a:extLst>
              </a:blip>
              <a:srcRect l="8981" t="18759" r="19127" b="17685"/>
              <a:stretch/>
            </p:blipFill>
            <p:spPr bwMode="auto">
              <a:xfrm>
                <a:off x="7496357" y="5663632"/>
                <a:ext cx="888290" cy="7853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굽은 화살표 1"/>
            <p:cNvSpPr/>
            <p:nvPr/>
          </p:nvSpPr>
          <p:spPr>
            <a:xfrm rot="5400000">
              <a:off x="1329880" y="2788922"/>
              <a:ext cx="501893" cy="535728"/>
            </a:xfrm>
            <a:prstGeom prst="ben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endParaRPr>
            </a:p>
          </p:txBody>
        </p:sp>
        <p:sp>
          <p:nvSpPr>
            <p:cNvPr id="41" name="굽은 화살표 40"/>
            <p:cNvSpPr/>
            <p:nvPr/>
          </p:nvSpPr>
          <p:spPr>
            <a:xfrm rot="10800000" flipH="1">
              <a:off x="2168232" y="4633914"/>
              <a:ext cx="501893" cy="535728"/>
            </a:xfrm>
            <a:prstGeom prst="ben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endParaRPr>
            </a:p>
          </p:txBody>
        </p:sp>
      </p:grpSp>
      <p:grpSp>
        <p:nvGrpSpPr>
          <p:cNvPr id="3" name="그룹 2"/>
          <p:cNvGrpSpPr/>
          <p:nvPr/>
        </p:nvGrpSpPr>
        <p:grpSpPr>
          <a:xfrm>
            <a:off x="4333478" y="2934889"/>
            <a:ext cx="4193938" cy="994261"/>
            <a:chOff x="4388587" y="4818180"/>
            <a:chExt cx="4563373" cy="1081843"/>
          </a:xfrm>
        </p:grpSpPr>
        <p:pic>
          <p:nvPicPr>
            <p:cNvPr id="27" name="그림 26">
              <a:extLst>
                <a:ext uri="{FF2B5EF4-FFF2-40B4-BE49-F238E27FC236}">
                  <a16:creationId xmlns:a16="http://schemas.microsoft.com/office/drawing/2014/main" id="{37008D7D-F095-46C2-B3AA-053863103241}"/>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t="15774" b="16166"/>
            <a:stretch/>
          </p:blipFill>
          <p:spPr>
            <a:xfrm>
              <a:off x="4388587" y="5094323"/>
              <a:ext cx="1183834" cy="805700"/>
            </a:xfrm>
            <a:prstGeom prst="rect">
              <a:avLst/>
            </a:prstGeom>
          </p:spPr>
        </p:pic>
        <p:pic>
          <p:nvPicPr>
            <p:cNvPr id="28" name="Picture 2" descr="vertebrate genome projectì ëí ì´ë¯¸ì§ ê²ìê²°ê³¼">
              <a:extLst>
                <a:ext uri="{FF2B5EF4-FFF2-40B4-BE49-F238E27FC236}">
                  <a16:creationId xmlns:a16="http://schemas.microsoft.com/office/drawing/2014/main" id="{B209BB4B-AB11-41D9-8F7D-0477E94369FC}"/>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460869" y="4875653"/>
              <a:ext cx="1340917" cy="4108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MP-green-smal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9135" y="4931602"/>
              <a:ext cx="1047131" cy="8421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arwin Tree of Life Project – Wellcome Sanger Institute"/>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7721908" y="4818180"/>
              <a:ext cx="1230052" cy="713843"/>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직사각형 71"/>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nvGrpSpPr>
          <p:cNvPr id="47" name="그룹 46">
            <a:extLst>
              <a:ext uri="{FF2B5EF4-FFF2-40B4-BE49-F238E27FC236}">
                <a16:creationId xmlns:a16="http://schemas.microsoft.com/office/drawing/2014/main" id="{A425C2A0-6B64-4947-80B8-52FDFEC61576}"/>
              </a:ext>
            </a:extLst>
          </p:cNvPr>
          <p:cNvGrpSpPr/>
          <p:nvPr/>
        </p:nvGrpSpPr>
        <p:grpSpPr>
          <a:xfrm>
            <a:off x="0" y="0"/>
            <a:ext cx="9144000" cy="521065"/>
            <a:chOff x="0" y="0"/>
            <a:chExt cx="9144000" cy="499930"/>
          </a:xfrm>
        </p:grpSpPr>
        <p:sp>
          <p:nvSpPr>
            <p:cNvPr id="48" name="직사각형 47">
              <a:extLst>
                <a:ext uri="{FF2B5EF4-FFF2-40B4-BE49-F238E27FC236}">
                  <a16:creationId xmlns:a16="http://schemas.microsoft.com/office/drawing/2014/main" id="{4A901376-2810-4843-AB95-29597175E372}"/>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49" name="한쪽 모서리가 둥근 사각형 32">
              <a:extLst>
                <a:ext uri="{FF2B5EF4-FFF2-40B4-BE49-F238E27FC236}">
                  <a16:creationId xmlns:a16="http://schemas.microsoft.com/office/drawing/2014/main" id="{2EC006B2-02DB-4A2C-B1F3-EF0A8B8EE825}"/>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50" name="한쪽 모서리가 둥근 사각형 33">
              <a:extLst>
                <a:ext uri="{FF2B5EF4-FFF2-40B4-BE49-F238E27FC236}">
                  <a16:creationId xmlns:a16="http://schemas.microsoft.com/office/drawing/2014/main" id="{2944D5F1-2B90-4308-A445-468B36CDA41B}"/>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54" name="직사각형 53">
            <a:extLst>
              <a:ext uri="{FF2B5EF4-FFF2-40B4-BE49-F238E27FC236}">
                <a16:creationId xmlns:a16="http://schemas.microsoft.com/office/drawing/2014/main" id="{F7ECA733-B332-4098-B897-BB55DE0DF3C3}"/>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a:t>
            </a:r>
            <a:r>
              <a:rPr lang="ko-KR" altLang="en-US" sz="2400" b="1" spc="-150" dirty="0" smtClean="0">
                <a:solidFill>
                  <a:schemeClr val="bg1">
                    <a:lumMod val="95000"/>
                  </a:schemeClr>
                </a:solidFill>
                <a:latin typeface="+mn-ea"/>
              </a:rPr>
              <a:t>내용 소개</a:t>
            </a:r>
            <a:endParaRPr lang="en-US" altLang="ko-KR" sz="2400" b="1" spc="-150" dirty="0">
              <a:solidFill>
                <a:schemeClr val="bg1">
                  <a:lumMod val="95000"/>
                </a:schemeClr>
              </a:solidFill>
              <a:latin typeface="+mn-ea"/>
            </a:endParaRPr>
          </a:p>
        </p:txBody>
      </p:sp>
      <p:sp>
        <p:nvSpPr>
          <p:cNvPr id="55" name="직사각형 54">
            <a:extLst>
              <a:ext uri="{FF2B5EF4-FFF2-40B4-BE49-F238E27FC236}">
                <a16:creationId xmlns:a16="http://schemas.microsoft.com/office/drawing/2014/main" id="{6F8B3ABD-F34D-4B9D-9BCD-25D4DAAA15AA}"/>
              </a:ext>
            </a:extLst>
          </p:cNvPr>
          <p:cNvSpPr/>
          <p:nvPr/>
        </p:nvSpPr>
        <p:spPr>
          <a:xfrm>
            <a:off x="5318952" y="3832867"/>
            <a:ext cx="2652709" cy="254044"/>
          </a:xfrm>
          <a:prstGeom prst="rect">
            <a:avLst/>
          </a:prstGeom>
        </p:spPr>
        <p:txBody>
          <a:bodyPr wrap="square">
            <a:spAutoFit/>
          </a:bodyPr>
          <a:lstStyle/>
          <a:p>
            <a:r>
              <a:rPr lang="ko-KR" altLang="en-US" sz="1051" b="1" dirty="0">
                <a:latin typeface="+mn-ea"/>
                <a:cs typeface="Arial" panose="020B0604020202020204" pitchFamily="34" charset="0"/>
              </a:rPr>
              <a:t>국제 대규모 유전체 프로젝트의 예시</a:t>
            </a:r>
            <a:endParaRPr lang="ko-KR" altLang="en-US" sz="1051" dirty="0">
              <a:latin typeface="+mn-ea"/>
              <a:cs typeface="Arial" panose="020B0604020202020204" pitchFamily="34" charset="0"/>
            </a:endParaRPr>
          </a:p>
        </p:txBody>
      </p:sp>
      <p:sp>
        <p:nvSpPr>
          <p:cNvPr id="58" name="직사각형 57">
            <a:extLst>
              <a:ext uri="{FF2B5EF4-FFF2-40B4-BE49-F238E27FC236}">
                <a16:creationId xmlns:a16="http://schemas.microsoft.com/office/drawing/2014/main" id="{20B4C7A0-3E60-474A-83FD-270749F0312F}"/>
              </a:ext>
            </a:extLst>
          </p:cNvPr>
          <p:cNvSpPr/>
          <p:nvPr/>
        </p:nvSpPr>
        <p:spPr>
          <a:xfrm>
            <a:off x="99057" y="6617763"/>
            <a:ext cx="8843968" cy="184666"/>
          </a:xfrm>
          <a:prstGeom prst="rect">
            <a:avLst/>
          </a:prstGeom>
        </p:spPr>
        <p:txBody>
          <a:bodyPr wrap="square">
            <a:spAutoFit/>
          </a:bodyPr>
          <a:lstStyle/>
          <a:p>
            <a:r>
              <a:rPr lang="en-US" altLang="ko-KR" sz="600" dirty="0" err="1">
                <a:latin typeface="+mn-ea"/>
                <a:cs typeface="Arial" panose="020B0604020202020204" pitchFamily="34" charset="0"/>
              </a:rPr>
              <a:t>Giani</a:t>
            </a:r>
            <a:r>
              <a:rPr lang="en-US" altLang="ko-KR" sz="600" dirty="0">
                <a:latin typeface="+mn-ea"/>
                <a:cs typeface="Arial" panose="020B0604020202020204" pitchFamily="34" charset="0"/>
              </a:rPr>
              <a:t>, A. M., Gallo, G. R., </a:t>
            </a:r>
            <a:r>
              <a:rPr lang="en-US" altLang="ko-KR" sz="600" dirty="0" err="1">
                <a:latin typeface="+mn-ea"/>
                <a:cs typeface="Arial" panose="020B0604020202020204" pitchFamily="34" charset="0"/>
              </a:rPr>
              <a:t>Gianfranceschi</a:t>
            </a:r>
            <a:r>
              <a:rPr lang="en-US" altLang="ko-KR" sz="600" dirty="0">
                <a:latin typeface="+mn-ea"/>
                <a:cs typeface="Arial" panose="020B0604020202020204" pitchFamily="34" charset="0"/>
              </a:rPr>
              <a:t>, L., &amp; </a:t>
            </a:r>
            <a:r>
              <a:rPr lang="en-US" altLang="ko-KR" sz="600" dirty="0" err="1">
                <a:latin typeface="+mn-ea"/>
                <a:cs typeface="Arial" panose="020B0604020202020204" pitchFamily="34" charset="0"/>
              </a:rPr>
              <a:t>Formenti</a:t>
            </a:r>
            <a:r>
              <a:rPr lang="en-US" altLang="ko-KR" sz="600" dirty="0">
                <a:latin typeface="+mn-ea"/>
                <a:cs typeface="Arial" panose="020B0604020202020204" pitchFamily="34" charset="0"/>
              </a:rPr>
              <a:t>, G. (2020).  Long walk to genomics: History and current approaches to genome sequencing and assembly. Computational and structural biotechnology journal, 18, 9-19.</a:t>
            </a:r>
            <a:endParaRPr lang="ko-KR" altLang="en-US" sz="600" dirty="0">
              <a:latin typeface="+mn-ea"/>
              <a:cs typeface="Arial" panose="020B0604020202020204" pitchFamily="34" charset="0"/>
            </a:endParaRPr>
          </a:p>
        </p:txBody>
      </p:sp>
      <p:sp>
        <p:nvSpPr>
          <p:cNvPr id="6" name="슬라이드 번호 개체 틀 5">
            <a:extLst>
              <a:ext uri="{FF2B5EF4-FFF2-40B4-BE49-F238E27FC236}">
                <a16:creationId xmlns:a16="http://schemas.microsoft.com/office/drawing/2014/main" id="{01589787-7E54-4538-B223-D495FA277376}"/>
              </a:ext>
            </a:extLst>
          </p:cNvPr>
          <p:cNvSpPr>
            <a:spLocks noGrp="1"/>
          </p:cNvSpPr>
          <p:nvPr>
            <p:ph type="sldNum" sz="quarter" idx="12"/>
          </p:nvPr>
        </p:nvSpPr>
        <p:spPr/>
        <p:txBody>
          <a:bodyPr/>
          <a:lstStyle/>
          <a:p>
            <a:fld id="{CF44F4BD-9264-458E-B7DB-27B4DAB2BFAE}" type="slidenum">
              <a:rPr lang="ko-KR" altLang="en-US" smtClean="0"/>
              <a:t>6</a:t>
            </a:fld>
            <a:endParaRPr lang="ko-KR" altLang="en-US"/>
          </a:p>
        </p:txBody>
      </p:sp>
      <p:grpSp>
        <p:nvGrpSpPr>
          <p:cNvPr id="26" name="그룹 25"/>
          <p:cNvGrpSpPr/>
          <p:nvPr/>
        </p:nvGrpSpPr>
        <p:grpSpPr>
          <a:xfrm>
            <a:off x="4074354" y="4249433"/>
            <a:ext cx="4947213" cy="1916292"/>
            <a:chOff x="4074354" y="4196840"/>
            <a:chExt cx="4947213" cy="1916292"/>
          </a:xfrm>
        </p:grpSpPr>
        <p:sp>
          <p:nvSpPr>
            <p:cNvPr id="22" name="직사각형 21"/>
            <p:cNvSpPr/>
            <p:nvPr/>
          </p:nvSpPr>
          <p:spPr>
            <a:xfrm>
              <a:off x="4108230" y="5859088"/>
              <a:ext cx="4330327" cy="254044"/>
            </a:xfrm>
            <a:prstGeom prst="rect">
              <a:avLst/>
            </a:prstGeom>
          </p:spPr>
          <p:txBody>
            <a:bodyPr wrap="square">
              <a:spAutoFit/>
            </a:bodyPr>
            <a:lstStyle/>
            <a:p>
              <a:r>
                <a:rPr lang="en-US" altLang="ko-KR" sz="1051" b="1" dirty="0">
                  <a:latin typeface="+mn-ea"/>
                  <a:cs typeface="Arial" panose="020B0604020202020204" pitchFamily="34" charset="0"/>
                </a:rPr>
                <a:t>NCBI Assembly DB</a:t>
              </a:r>
              <a:r>
                <a:rPr lang="ko-KR" altLang="en-US" sz="1051" b="1" dirty="0">
                  <a:latin typeface="+mn-ea"/>
                  <a:cs typeface="Arial" panose="020B0604020202020204" pitchFamily="34" charset="0"/>
                </a:rPr>
                <a:t> 내 유전체 최근 구축 동향 분석 </a:t>
              </a:r>
              <a:r>
                <a:rPr lang="en-US" altLang="ko-KR" sz="1051" b="1" dirty="0">
                  <a:latin typeface="+mn-ea"/>
                  <a:cs typeface="Arial" panose="020B0604020202020204" pitchFamily="34" charset="0"/>
                </a:rPr>
                <a:t>(</a:t>
              </a:r>
              <a:r>
                <a:rPr lang="en-US" altLang="ko-KR" sz="1051" b="1" dirty="0" smtClean="0">
                  <a:latin typeface="+mn-ea"/>
                  <a:cs typeface="Arial" panose="020B0604020202020204" pitchFamily="34" charset="0"/>
                </a:rPr>
                <a:t>2009~2020</a:t>
              </a:r>
              <a:r>
                <a:rPr lang="en-US" altLang="ko-KR" sz="1051" b="1" dirty="0">
                  <a:latin typeface="+mn-ea"/>
                  <a:cs typeface="Arial" panose="020B0604020202020204" pitchFamily="34" charset="0"/>
                </a:rPr>
                <a:t>)</a:t>
              </a:r>
              <a:endParaRPr lang="ko-KR" altLang="en-US" sz="1051" dirty="0">
                <a:latin typeface="+mn-ea"/>
                <a:cs typeface="Arial" panose="020B0604020202020204" pitchFamily="34" charset="0"/>
              </a:endParaRPr>
            </a:p>
          </p:txBody>
        </p:sp>
        <p:grpSp>
          <p:nvGrpSpPr>
            <p:cNvPr id="14" name="그룹 13"/>
            <p:cNvGrpSpPr/>
            <p:nvPr/>
          </p:nvGrpSpPr>
          <p:grpSpPr>
            <a:xfrm>
              <a:off x="4150518" y="4385184"/>
              <a:ext cx="1440176" cy="1451054"/>
              <a:chOff x="4442724" y="4009271"/>
              <a:chExt cx="2071812" cy="2087461"/>
            </a:xfrm>
          </p:grpSpPr>
          <p:pic>
            <p:nvPicPr>
              <p:cNvPr id="11" name="그림 10"/>
              <p:cNvPicPr>
                <a:picLocks noChangeAspect="1"/>
              </p:cNvPicPr>
              <p:nvPr/>
            </p:nvPicPr>
            <p:blipFill rotWithShape="1">
              <a:blip r:embed="rId10"/>
              <a:srcRect l="2527" t="3168" b="626"/>
              <a:stretch/>
            </p:blipFill>
            <p:spPr>
              <a:xfrm>
                <a:off x="4442724" y="4009271"/>
                <a:ext cx="2071812" cy="2087461"/>
              </a:xfrm>
              <a:prstGeom prst="rect">
                <a:avLst/>
              </a:prstGeom>
            </p:spPr>
          </p:pic>
          <p:pic>
            <p:nvPicPr>
              <p:cNvPr id="61" name="그림 60"/>
              <p:cNvPicPr>
                <a:picLocks noChangeAspect="1"/>
              </p:cNvPicPr>
              <p:nvPr/>
            </p:nvPicPr>
            <p:blipFill>
              <a:blip r:embed="rId11"/>
              <a:stretch>
                <a:fillRect/>
              </a:stretch>
            </p:blipFill>
            <p:spPr>
              <a:xfrm>
                <a:off x="4638927" y="4105337"/>
                <a:ext cx="1021850" cy="629259"/>
              </a:xfrm>
              <a:prstGeom prst="rect">
                <a:avLst/>
              </a:prstGeom>
              <a:ln>
                <a:noFill/>
              </a:ln>
            </p:spPr>
          </p:pic>
        </p:grpSp>
        <p:pic>
          <p:nvPicPr>
            <p:cNvPr id="13" name="그림 12"/>
            <p:cNvPicPr>
              <a:picLocks noChangeAspect="1"/>
            </p:cNvPicPr>
            <p:nvPr/>
          </p:nvPicPr>
          <p:blipFill rotWithShape="1">
            <a:blip r:embed="rId12"/>
            <a:srcRect l="2190" t="4761" r="15771" b="1"/>
            <a:stretch/>
          </p:blipFill>
          <p:spPr>
            <a:xfrm>
              <a:off x="7107077" y="4411912"/>
              <a:ext cx="1534468" cy="1427820"/>
            </a:xfrm>
            <a:prstGeom prst="rect">
              <a:avLst/>
            </a:prstGeom>
          </p:spPr>
        </p:pic>
        <p:pic>
          <p:nvPicPr>
            <p:cNvPr id="62" name="그림 61"/>
            <p:cNvPicPr>
              <a:picLocks noChangeAspect="1"/>
            </p:cNvPicPr>
            <p:nvPr/>
          </p:nvPicPr>
          <p:blipFill rotWithShape="1">
            <a:blip r:embed="rId12"/>
            <a:srcRect l="88523" t="32834" b="34399"/>
            <a:stretch/>
          </p:blipFill>
          <p:spPr>
            <a:xfrm>
              <a:off x="8641545" y="4452098"/>
              <a:ext cx="380022" cy="869623"/>
            </a:xfrm>
            <a:prstGeom prst="rect">
              <a:avLst/>
            </a:prstGeom>
            <a:ln>
              <a:noFill/>
            </a:ln>
          </p:spPr>
        </p:pic>
        <p:pic>
          <p:nvPicPr>
            <p:cNvPr id="63" name="그림 62"/>
            <p:cNvPicPr>
              <a:picLocks noChangeAspect="1"/>
            </p:cNvPicPr>
            <p:nvPr/>
          </p:nvPicPr>
          <p:blipFill rotWithShape="1">
            <a:blip r:embed="rId13"/>
            <a:srcRect l="2352" t="3138" r="16912" b="-1"/>
            <a:stretch/>
          </p:blipFill>
          <p:spPr>
            <a:xfrm>
              <a:off x="5565897" y="4416133"/>
              <a:ext cx="1481214" cy="1429551"/>
            </a:xfrm>
            <a:prstGeom prst="rect">
              <a:avLst/>
            </a:prstGeom>
          </p:spPr>
        </p:pic>
        <p:sp>
          <p:nvSpPr>
            <p:cNvPr id="64" name="직사각형 63">
              <a:extLst>
                <a:ext uri="{FF2B5EF4-FFF2-40B4-BE49-F238E27FC236}">
                  <a16:creationId xmlns:a16="http://schemas.microsoft.com/office/drawing/2014/main" id="{6F8B3ABD-F34D-4B9D-9BCD-25D4DAAA15AA}"/>
                </a:ext>
              </a:extLst>
            </p:cNvPr>
            <p:cNvSpPr/>
            <p:nvPr/>
          </p:nvSpPr>
          <p:spPr>
            <a:xfrm>
              <a:off x="4074354" y="4196840"/>
              <a:ext cx="3006557" cy="215444"/>
            </a:xfrm>
            <a:prstGeom prst="rect">
              <a:avLst/>
            </a:prstGeom>
          </p:spPr>
          <p:txBody>
            <a:bodyPr wrap="square">
              <a:spAutoFit/>
            </a:bodyPr>
            <a:lstStyle/>
            <a:p>
              <a:r>
                <a:rPr lang="ko-KR" altLang="en-US" sz="800" dirty="0" smtClean="0">
                  <a:latin typeface="+mn-ea"/>
                  <a:cs typeface="Arial" panose="020B0604020202020204" pitchFamily="34" charset="0"/>
                </a:rPr>
                <a:t>연도별 구축 유전체 수 및 유전체 구축 대상 분류군 </a:t>
              </a:r>
              <a:endParaRPr lang="ko-KR" altLang="en-US" sz="800" dirty="0">
                <a:latin typeface="+mn-ea"/>
                <a:cs typeface="Arial" panose="020B0604020202020204" pitchFamily="34" charset="0"/>
              </a:endParaRPr>
            </a:p>
          </p:txBody>
        </p:sp>
        <p:pic>
          <p:nvPicPr>
            <p:cNvPr id="65" name="그림 64"/>
            <p:cNvPicPr>
              <a:picLocks noChangeAspect="1"/>
            </p:cNvPicPr>
            <p:nvPr/>
          </p:nvPicPr>
          <p:blipFill rotWithShape="1">
            <a:blip r:embed="rId13"/>
            <a:srcRect l="85564" t="37277" b="40048"/>
            <a:stretch/>
          </p:blipFill>
          <p:spPr>
            <a:xfrm>
              <a:off x="5706410" y="4451962"/>
              <a:ext cx="600094" cy="758213"/>
            </a:xfrm>
            <a:prstGeom prst="rect">
              <a:avLst/>
            </a:prstGeom>
            <a:ln>
              <a:noFill/>
            </a:ln>
          </p:spPr>
        </p:pic>
        <p:sp>
          <p:nvSpPr>
            <p:cNvPr id="66" name="직사각형 65">
              <a:extLst>
                <a:ext uri="{FF2B5EF4-FFF2-40B4-BE49-F238E27FC236}">
                  <a16:creationId xmlns:a16="http://schemas.microsoft.com/office/drawing/2014/main" id="{6F8B3ABD-F34D-4B9D-9BCD-25D4DAAA15AA}"/>
                </a:ext>
              </a:extLst>
            </p:cNvPr>
            <p:cNvSpPr/>
            <p:nvPr/>
          </p:nvSpPr>
          <p:spPr>
            <a:xfrm>
              <a:off x="6955438" y="4200689"/>
              <a:ext cx="1545615" cy="215444"/>
            </a:xfrm>
            <a:prstGeom prst="rect">
              <a:avLst/>
            </a:prstGeom>
          </p:spPr>
          <p:txBody>
            <a:bodyPr wrap="square">
              <a:spAutoFit/>
            </a:bodyPr>
            <a:lstStyle/>
            <a:p>
              <a:r>
                <a:rPr lang="ko-KR" altLang="en-US" sz="800" dirty="0" smtClean="0">
                  <a:latin typeface="+mn-ea"/>
                  <a:cs typeface="Arial" panose="020B0604020202020204" pitchFamily="34" charset="0"/>
                </a:rPr>
                <a:t>유전체 구축 </a:t>
              </a:r>
              <a:r>
                <a:rPr lang="ko-KR" altLang="en-US" sz="800" dirty="0" err="1" smtClean="0">
                  <a:latin typeface="+mn-ea"/>
                  <a:cs typeface="Arial" panose="020B0604020202020204" pitchFamily="34" charset="0"/>
                </a:rPr>
                <a:t>시퀀싱</a:t>
              </a:r>
              <a:r>
                <a:rPr lang="ko-KR" altLang="en-US" sz="800" dirty="0" smtClean="0">
                  <a:latin typeface="+mn-ea"/>
                  <a:cs typeface="Arial" panose="020B0604020202020204" pitchFamily="34" charset="0"/>
                </a:rPr>
                <a:t> 플랫폼</a:t>
              </a:r>
              <a:endParaRPr lang="ko-KR" altLang="en-US" sz="800" dirty="0">
                <a:latin typeface="+mn-ea"/>
                <a:cs typeface="Arial" panose="020B0604020202020204" pitchFamily="34" charset="0"/>
              </a:endParaRPr>
            </a:p>
          </p:txBody>
        </p:sp>
      </p:grpSp>
      <p:pic>
        <p:nvPicPr>
          <p:cNvPr id="30" name="그림 29"/>
          <p:cNvPicPr>
            <a:picLocks noChangeAspect="1"/>
          </p:cNvPicPr>
          <p:nvPr/>
        </p:nvPicPr>
        <p:blipFill>
          <a:blip r:embed="rId14"/>
          <a:stretch>
            <a:fillRect/>
          </a:stretch>
        </p:blipFill>
        <p:spPr>
          <a:xfrm>
            <a:off x="4044750" y="4945816"/>
            <a:ext cx="126961" cy="316952"/>
          </a:xfrm>
          <a:prstGeom prst="rect">
            <a:avLst/>
          </a:prstGeom>
        </p:spPr>
      </p:pic>
      <p:pic>
        <p:nvPicPr>
          <p:cNvPr id="32" name="그림 31"/>
          <p:cNvPicPr>
            <a:picLocks noChangeAspect="1"/>
          </p:cNvPicPr>
          <p:nvPr/>
        </p:nvPicPr>
        <p:blipFill>
          <a:blip r:embed="rId15"/>
          <a:stretch>
            <a:fillRect/>
          </a:stretch>
        </p:blipFill>
        <p:spPr>
          <a:xfrm rot="16200000">
            <a:off x="6735510" y="5060746"/>
            <a:ext cx="657754" cy="121551"/>
          </a:xfrm>
          <a:prstGeom prst="rect">
            <a:avLst/>
          </a:prstGeom>
        </p:spPr>
      </p:pic>
    </p:spTree>
    <p:extLst>
      <p:ext uri="{BB962C8B-B14F-4D97-AF65-F5344CB8AC3E}">
        <p14:creationId xmlns:p14="http://schemas.microsoft.com/office/powerpoint/2010/main" val="1727042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102EEB73-EDF8-40C5-9AD6-92772620A9F6}"/>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18" name="모서리가 둥근 직사각형 42">
            <a:extLst>
              <a:ext uri="{FF2B5EF4-FFF2-40B4-BE49-F238E27FC236}">
                <a16:creationId xmlns:a16="http://schemas.microsoft.com/office/drawing/2014/main" id="{3DB13410-DE12-4BFC-838A-5D025856F02F}"/>
              </a:ext>
            </a:extLst>
          </p:cNvPr>
          <p:cNvSpPr/>
          <p:nvPr/>
        </p:nvSpPr>
        <p:spPr>
          <a:xfrm>
            <a:off x="71662" y="1821902"/>
            <a:ext cx="3380994" cy="4593837"/>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19" name="사각형: 둥근 모서리 148">
            <a:extLst>
              <a:ext uri="{FF2B5EF4-FFF2-40B4-BE49-F238E27FC236}">
                <a16:creationId xmlns:a16="http://schemas.microsoft.com/office/drawing/2014/main" id="{87C12FBB-BC14-4F07-A199-50A65A9FED49}"/>
              </a:ext>
            </a:extLst>
          </p:cNvPr>
          <p:cNvSpPr/>
          <p:nvPr/>
        </p:nvSpPr>
        <p:spPr>
          <a:xfrm>
            <a:off x="161485" y="1655651"/>
            <a:ext cx="2651700"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mn-ea"/>
                <a:cs typeface="Arial" panose="020B0604020202020204" pitchFamily="34" charset="0"/>
              </a:rPr>
              <a:t>Short read-length platforms</a:t>
            </a:r>
          </a:p>
        </p:txBody>
      </p:sp>
      <p:sp>
        <p:nvSpPr>
          <p:cNvPr id="35" name="모서리가 둥근 직사각형 42">
            <a:extLst>
              <a:ext uri="{FF2B5EF4-FFF2-40B4-BE49-F238E27FC236}">
                <a16:creationId xmlns:a16="http://schemas.microsoft.com/office/drawing/2014/main" id="{3DB13410-DE12-4BFC-838A-5D025856F02F}"/>
              </a:ext>
            </a:extLst>
          </p:cNvPr>
          <p:cNvSpPr/>
          <p:nvPr/>
        </p:nvSpPr>
        <p:spPr>
          <a:xfrm>
            <a:off x="4209369" y="1821902"/>
            <a:ext cx="4835573" cy="2181825"/>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36" name="모서리가 둥근 직사각형 42">
            <a:extLst>
              <a:ext uri="{FF2B5EF4-FFF2-40B4-BE49-F238E27FC236}">
                <a16:creationId xmlns:a16="http://schemas.microsoft.com/office/drawing/2014/main" id="{3DB13410-DE12-4BFC-838A-5D025856F02F}"/>
              </a:ext>
            </a:extLst>
          </p:cNvPr>
          <p:cNvSpPr/>
          <p:nvPr/>
        </p:nvSpPr>
        <p:spPr>
          <a:xfrm>
            <a:off x="4209370" y="4258918"/>
            <a:ext cx="4835572" cy="2153997"/>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2" name="오른쪽 화살표 1"/>
          <p:cNvSpPr/>
          <p:nvPr/>
        </p:nvSpPr>
        <p:spPr>
          <a:xfrm>
            <a:off x="3668991" y="3653297"/>
            <a:ext cx="486819" cy="82340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8" name="사각형: 둥근 모서리 148">
            <a:extLst>
              <a:ext uri="{FF2B5EF4-FFF2-40B4-BE49-F238E27FC236}">
                <a16:creationId xmlns:a16="http://schemas.microsoft.com/office/drawing/2014/main" id="{87C12FBB-BC14-4F07-A199-50A65A9FED49}"/>
              </a:ext>
            </a:extLst>
          </p:cNvPr>
          <p:cNvSpPr/>
          <p:nvPr/>
        </p:nvSpPr>
        <p:spPr>
          <a:xfrm>
            <a:off x="4296015" y="1652629"/>
            <a:ext cx="2231045"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mn-ea"/>
                <a:cs typeface="Arial" panose="020B0604020202020204" pitchFamily="34" charset="0"/>
              </a:rPr>
              <a:t>Long-read sequencing</a:t>
            </a:r>
          </a:p>
        </p:txBody>
      </p:sp>
      <p:sp>
        <p:nvSpPr>
          <p:cNvPr id="39" name="사각형: 둥근 모서리 148">
            <a:extLst>
              <a:ext uri="{FF2B5EF4-FFF2-40B4-BE49-F238E27FC236}">
                <a16:creationId xmlns:a16="http://schemas.microsoft.com/office/drawing/2014/main" id="{87C12FBB-BC14-4F07-A199-50A65A9FED49}"/>
              </a:ext>
            </a:extLst>
          </p:cNvPr>
          <p:cNvSpPr/>
          <p:nvPr/>
        </p:nvSpPr>
        <p:spPr>
          <a:xfrm>
            <a:off x="4296015" y="4124899"/>
            <a:ext cx="2231045"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mn-ea"/>
                <a:cs typeface="Arial" panose="020B0604020202020204" pitchFamily="34" charset="0"/>
              </a:rPr>
              <a:t>Long-range sequencing</a:t>
            </a:r>
          </a:p>
        </p:txBody>
      </p:sp>
      <p:pic>
        <p:nvPicPr>
          <p:cNvPr id="40" name="Picture 8" descr="PacBio Sequel Systems - PacBio"/>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793879" y="1941678"/>
            <a:ext cx="1219675" cy="47668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10x Genomics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703848" y="4480808"/>
            <a:ext cx="629424" cy="40650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Arima Genomics Completes Early Access Program and Launches the Arima-HiC  Platform | Business Wire"/>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t="26397" b="22394"/>
          <a:stretch/>
        </p:blipFill>
        <p:spPr bwMode="auto">
          <a:xfrm>
            <a:off x="7561136" y="4534701"/>
            <a:ext cx="1134183" cy="30347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Bionano Genomics Announces the Kick-Off of its Next-Generation Cytogenomics  Symposium, The Largest Event Yet to Showcase Saphyr's Utility in Genome  Analysis for Genetic Disease and Cance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030118" y="4534701"/>
            <a:ext cx="1045656" cy="3095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llumina-logo - QTC Recruitment"/>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8539" t="23097" r="6522" b="29551"/>
          <a:stretch/>
        </p:blipFill>
        <p:spPr bwMode="auto">
          <a:xfrm>
            <a:off x="1932924" y="2018694"/>
            <a:ext cx="1222232" cy="322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rnational Business Development Consultancy | Asia | China | Japan |  Korea - Intralink"/>
          <p:cNvPicPr>
            <a:picLocks noChangeAspect="1" noChangeArrowheads="1"/>
          </p:cNvPicPr>
          <p:nvPr/>
        </p:nvPicPr>
        <p:blipFill rotWithShape="1">
          <a:blip r:embed="rId7">
            <a:extLst>
              <a:ext uri="{28A0092B-C50C-407E-A947-70E740481C1C}">
                <a14:useLocalDpi xmlns:a14="http://schemas.microsoft.com/office/drawing/2010/main" val="0"/>
              </a:ext>
            </a:extLst>
          </a:blip>
          <a:srcRect t="39714" b="39397"/>
          <a:stretch/>
        </p:blipFill>
        <p:spPr bwMode="auto">
          <a:xfrm>
            <a:off x="6884988" y="2043188"/>
            <a:ext cx="1729655" cy="3613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on Torrent - Crunchbase Company Profile &amp; Funding"/>
          <p:cNvPicPr>
            <a:picLocks noChangeAspect="1" noChangeArrowheads="1"/>
          </p:cNvPicPr>
          <p:nvPr/>
        </p:nvPicPr>
        <p:blipFill rotWithShape="1">
          <a:blip r:embed="rId8">
            <a:extLst>
              <a:ext uri="{28A0092B-C50C-407E-A947-70E740481C1C}">
                <a14:useLocalDpi xmlns:a14="http://schemas.microsoft.com/office/drawing/2010/main" val="0"/>
              </a:ext>
            </a:extLst>
          </a:blip>
          <a:srcRect l="17704" t="39380" r="17192" b="38484"/>
          <a:stretch/>
        </p:blipFill>
        <p:spPr bwMode="auto">
          <a:xfrm>
            <a:off x="312398" y="4362335"/>
            <a:ext cx="1251214" cy="425412"/>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9"/>
          <a:stretch>
            <a:fillRect/>
          </a:stretch>
        </p:blipFill>
        <p:spPr>
          <a:xfrm>
            <a:off x="223821" y="2566564"/>
            <a:ext cx="1488740" cy="1234717"/>
          </a:xfrm>
          <a:prstGeom prst="rect">
            <a:avLst/>
          </a:prstGeom>
        </p:spPr>
      </p:pic>
      <p:pic>
        <p:nvPicPr>
          <p:cNvPr id="5" name="그림 4"/>
          <p:cNvPicPr>
            <a:picLocks noChangeAspect="1"/>
          </p:cNvPicPr>
          <p:nvPr/>
        </p:nvPicPr>
        <p:blipFill>
          <a:blip r:embed="rId10"/>
          <a:stretch>
            <a:fillRect/>
          </a:stretch>
        </p:blipFill>
        <p:spPr>
          <a:xfrm>
            <a:off x="291274" y="4947851"/>
            <a:ext cx="1338021" cy="1230501"/>
          </a:xfrm>
          <a:prstGeom prst="rect">
            <a:avLst/>
          </a:prstGeom>
        </p:spPr>
      </p:pic>
      <p:pic>
        <p:nvPicPr>
          <p:cNvPr id="6" name="그림 5"/>
          <p:cNvPicPr>
            <a:picLocks noChangeAspect="1"/>
          </p:cNvPicPr>
          <p:nvPr/>
        </p:nvPicPr>
        <p:blipFill>
          <a:blip r:embed="rId11"/>
          <a:stretch>
            <a:fillRect/>
          </a:stretch>
        </p:blipFill>
        <p:spPr>
          <a:xfrm>
            <a:off x="1868788" y="2430308"/>
            <a:ext cx="1430034" cy="1411752"/>
          </a:xfrm>
          <a:prstGeom prst="rect">
            <a:avLst/>
          </a:prstGeom>
        </p:spPr>
      </p:pic>
      <p:pic>
        <p:nvPicPr>
          <p:cNvPr id="1042" name="Picture 18" descr="PacBio Sequencing for Human Applications to be Featured at ASHG Annual  Meeting Next Week | RNA-Seq Blo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0375" y="2561641"/>
            <a:ext cx="2246685" cy="1230061"/>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13"/>
          <a:stretch>
            <a:fillRect/>
          </a:stretch>
        </p:blipFill>
        <p:spPr>
          <a:xfrm>
            <a:off x="2111649" y="4155347"/>
            <a:ext cx="953395" cy="714126"/>
          </a:xfrm>
          <a:prstGeom prst="rect">
            <a:avLst/>
          </a:prstGeom>
        </p:spPr>
      </p:pic>
      <p:pic>
        <p:nvPicPr>
          <p:cNvPr id="1046" name="Picture 22" descr="The study of biodiversity in the era of massive sequencing | Revista  Mexicana de Biodiversidad"/>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811080" y="5075578"/>
            <a:ext cx="1450174" cy="118935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upload.wikimedia.org/wikipedia/commons/thumb/6/6b/202001_nanopore_sequencing.svg/1280px-202001_nanopore_sequencing.svg.png"/>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6457950" y="2434819"/>
            <a:ext cx="2539897" cy="142869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10X Genomics"/>
          <p:cNvPicPr>
            <a:picLocks noChangeAspect="1" noChangeArrowheads="1"/>
          </p:cNvPicPr>
          <p:nvPr/>
        </p:nvPicPr>
        <p:blipFill rotWithShape="1">
          <a:blip r:embed="rId16" cstate="hqprint">
            <a:extLst>
              <a:ext uri="{28A0092B-C50C-407E-A947-70E740481C1C}">
                <a14:useLocalDpi xmlns:a14="http://schemas.microsoft.com/office/drawing/2010/main" val="0"/>
              </a:ext>
            </a:extLst>
          </a:blip>
          <a:srcRect l="21981"/>
          <a:stretch/>
        </p:blipFill>
        <p:spPr bwMode="auto">
          <a:xfrm rot="10800000" flipH="1" flipV="1">
            <a:off x="4270417" y="5054881"/>
            <a:ext cx="1448836" cy="114548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Structural Variation Detection and Analysis Using Bionano Optical Mapping |  SpringerLink"/>
          <p:cNvPicPr>
            <a:picLocks noChangeAspect="1" noChangeArrowheads="1"/>
          </p:cNvPicPr>
          <p:nvPr/>
        </p:nvPicPr>
        <p:blipFill rotWithShape="1">
          <a:blip r:embed="rId17" cstate="hqprint">
            <a:extLst>
              <a:ext uri="{28A0092B-C50C-407E-A947-70E740481C1C}">
                <a14:useLocalDpi xmlns:a14="http://schemas.microsoft.com/office/drawing/2010/main" val="0"/>
              </a:ext>
            </a:extLst>
          </a:blip>
          <a:srcRect l="38726"/>
          <a:stretch/>
        </p:blipFill>
        <p:spPr bwMode="auto">
          <a:xfrm>
            <a:off x="5930260" y="4962125"/>
            <a:ext cx="1245373" cy="132226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8" descr="qPCR participating companies"/>
          <p:cNvPicPr>
            <a:picLocks noChangeAspect="1" noChangeArrowheads="1"/>
          </p:cNvPicPr>
          <p:nvPr/>
        </p:nvPicPr>
        <p:blipFill>
          <a:blip r:embed="rId18" cstate="hqprint">
            <a:extLst>
              <a:ext uri="{28A0092B-C50C-407E-A947-70E740481C1C}">
                <a14:useLocalDpi xmlns:a14="http://schemas.microsoft.com/office/drawing/2010/main" val="0"/>
              </a:ext>
            </a:extLst>
          </a:blip>
          <a:srcRect/>
          <a:stretch>
            <a:fillRect/>
          </a:stretch>
        </p:blipFill>
        <p:spPr bwMode="auto">
          <a:xfrm>
            <a:off x="324924" y="2056235"/>
            <a:ext cx="1306960" cy="293551"/>
          </a:xfrm>
          <a:prstGeom prst="rect">
            <a:avLst/>
          </a:prstGeom>
          <a:noFill/>
          <a:extLst>
            <a:ext uri="{909E8E84-426E-40DD-AFC4-6F175D3DCCD1}">
              <a14:hiddenFill xmlns:a14="http://schemas.microsoft.com/office/drawing/2010/main">
                <a:solidFill>
                  <a:srgbClr val="FFFFFF"/>
                </a:solidFill>
              </a14:hiddenFill>
            </a:ext>
          </a:extLst>
        </p:spPr>
      </p:pic>
      <p:sp>
        <p:nvSpPr>
          <p:cNvPr id="76" name="모서리가 둥근 직사각형 75"/>
          <p:cNvSpPr/>
          <p:nvPr/>
        </p:nvSpPr>
        <p:spPr>
          <a:xfrm>
            <a:off x="160096" y="2424960"/>
            <a:ext cx="158852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77" name="모서리가 둥근 직사각형 76"/>
          <p:cNvSpPr/>
          <p:nvPr/>
        </p:nvSpPr>
        <p:spPr>
          <a:xfrm>
            <a:off x="1800971" y="2432711"/>
            <a:ext cx="158852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78" name="모서리가 둥근 직사각형 77"/>
          <p:cNvSpPr/>
          <p:nvPr/>
        </p:nvSpPr>
        <p:spPr>
          <a:xfrm>
            <a:off x="155089" y="4859350"/>
            <a:ext cx="158852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79" name="모서리가 둥근 직사각형 78"/>
          <p:cNvSpPr/>
          <p:nvPr/>
        </p:nvSpPr>
        <p:spPr>
          <a:xfrm>
            <a:off x="1795964" y="4867101"/>
            <a:ext cx="158852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80" name="모서리가 둥근 직사각형 79"/>
          <p:cNvSpPr/>
          <p:nvPr/>
        </p:nvSpPr>
        <p:spPr>
          <a:xfrm>
            <a:off x="4270417" y="2406369"/>
            <a:ext cx="231247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81" name="모서리가 둥근 직사각형 80"/>
          <p:cNvSpPr/>
          <p:nvPr/>
        </p:nvSpPr>
        <p:spPr>
          <a:xfrm>
            <a:off x="6640773" y="2411245"/>
            <a:ext cx="231247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82" name="모서리가 둥근 직사각형 81"/>
          <p:cNvSpPr/>
          <p:nvPr/>
        </p:nvSpPr>
        <p:spPr>
          <a:xfrm>
            <a:off x="4270417" y="4949109"/>
            <a:ext cx="1464240" cy="1335283"/>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83" name="모서리가 둥근 직사각형 82"/>
          <p:cNvSpPr/>
          <p:nvPr/>
        </p:nvSpPr>
        <p:spPr>
          <a:xfrm>
            <a:off x="5851350" y="4949109"/>
            <a:ext cx="1464240" cy="1335283"/>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84" name="모서리가 둥근 직사각형 83"/>
          <p:cNvSpPr/>
          <p:nvPr/>
        </p:nvSpPr>
        <p:spPr>
          <a:xfrm>
            <a:off x="7426448" y="4949108"/>
            <a:ext cx="1464240" cy="1335283"/>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1060" name="Picture 36" descr="Arima-HiChIP Kit"/>
          <p:cNvPicPr>
            <a:picLocks noChangeAspect="1" noChangeArrowheads="1"/>
          </p:cNvPicPr>
          <p:nvPr/>
        </p:nvPicPr>
        <p:blipFill>
          <a:blip r:embed="rId19" cstate="hqprint">
            <a:extLst>
              <a:ext uri="{28A0092B-C50C-407E-A947-70E740481C1C}">
                <a14:useLocalDpi xmlns:a14="http://schemas.microsoft.com/office/drawing/2010/main" val="0"/>
              </a:ext>
            </a:extLst>
          </a:blip>
          <a:srcRect/>
          <a:stretch>
            <a:fillRect/>
          </a:stretch>
        </p:blipFill>
        <p:spPr bwMode="auto">
          <a:xfrm>
            <a:off x="7453207" y="5081075"/>
            <a:ext cx="1414217" cy="1096019"/>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그룹 48">
            <a:extLst>
              <a:ext uri="{FF2B5EF4-FFF2-40B4-BE49-F238E27FC236}">
                <a16:creationId xmlns:a16="http://schemas.microsoft.com/office/drawing/2014/main" id="{83E15E19-2293-42EA-97CB-47FB6B0FF004}"/>
              </a:ext>
            </a:extLst>
          </p:cNvPr>
          <p:cNvGrpSpPr/>
          <p:nvPr/>
        </p:nvGrpSpPr>
        <p:grpSpPr>
          <a:xfrm>
            <a:off x="0" y="0"/>
            <a:ext cx="9144000" cy="521065"/>
            <a:chOff x="0" y="0"/>
            <a:chExt cx="9144000" cy="499930"/>
          </a:xfrm>
        </p:grpSpPr>
        <p:sp>
          <p:nvSpPr>
            <p:cNvPr id="50" name="직사각형 49">
              <a:extLst>
                <a:ext uri="{FF2B5EF4-FFF2-40B4-BE49-F238E27FC236}">
                  <a16:creationId xmlns:a16="http://schemas.microsoft.com/office/drawing/2014/main" id="{211D1FFA-2965-4C2C-A5DF-339E9F83F8D8}"/>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51" name="한쪽 모서리가 둥근 사각형 32">
              <a:extLst>
                <a:ext uri="{FF2B5EF4-FFF2-40B4-BE49-F238E27FC236}">
                  <a16:creationId xmlns:a16="http://schemas.microsoft.com/office/drawing/2014/main" id="{3F1635BC-25EC-4267-823D-96BD8DD2C17A}"/>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52" name="한쪽 모서리가 둥근 사각형 33">
              <a:extLst>
                <a:ext uri="{FF2B5EF4-FFF2-40B4-BE49-F238E27FC236}">
                  <a16:creationId xmlns:a16="http://schemas.microsoft.com/office/drawing/2014/main" id="{8537FFFF-B06E-4650-A9B4-886CBEF006D7}"/>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53" name="직사각형 52">
            <a:extLst>
              <a:ext uri="{FF2B5EF4-FFF2-40B4-BE49-F238E27FC236}">
                <a16:creationId xmlns:a16="http://schemas.microsoft.com/office/drawing/2014/main" id="{6384D220-CF31-4C33-889D-1285719097EF}"/>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54" name="TextBox 53">
            <a:extLst>
              <a:ext uri="{FF2B5EF4-FFF2-40B4-BE49-F238E27FC236}">
                <a16:creationId xmlns:a16="http://schemas.microsoft.com/office/drawing/2014/main" id="{8C1F964D-2078-47C9-99A8-F96CC8C31643}"/>
              </a:ext>
            </a:extLst>
          </p:cNvPr>
          <p:cNvSpPr txBox="1"/>
          <p:nvPr/>
        </p:nvSpPr>
        <p:spPr>
          <a:xfrm>
            <a:off x="188715" y="521067"/>
            <a:ext cx="8905283"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연구의 배경 </a:t>
            </a:r>
            <a:r>
              <a:rPr lang="en-US" altLang="ko-KR" sz="1600" b="1" dirty="0">
                <a:solidFill>
                  <a:srgbClr val="0079BC"/>
                </a:solidFill>
                <a:latin typeface="+mn-ea"/>
                <a:cs typeface="Arial" panose="020B0604020202020204" pitchFamily="34" charset="0"/>
              </a:rPr>
              <a:t>(2/3) | </a:t>
            </a:r>
            <a:r>
              <a:rPr lang="en-US" altLang="ko-KR" sz="1600" b="1" dirty="0">
                <a:latin typeface="+mn-ea"/>
                <a:cs typeface="Arial" panose="020B0604020202020204" pitchFamily="34" charset="0"/>
              </a:rPr>
              <a:t>Long-read, long-range sequencing</a:t>
            </a:r>
          </a:p>
        </p:txBody>
      </p:sp>
      <p:sp>
        <p:nvSpPr>
          <p:cNvPr id="55" name="모서리가 둥근 직사각형 80">
            <a:extLst>
              <a:ext uri="{FF2B5EF4-FFF2-40B4-BE49-F238E27FC236}">
                <a16:creationId xmlns:a16="http://schemas.microsoft.com/office/drawing/2014/main" id="{3B5DD87E-5460-4473-9FF4-2822556263AE}"/>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57" name="직사각형 56">
            <a:extLst>
              <a:ext uri="{FF2B5EF4-FFF2-40B4-BE49-F238E27FC236}">
                <a16:creationId xmlns:a16="http://schemas.microsoft.com/office/drawing/2014/main" id="{E21BF6D3-4611-480F-AF21-588FA0E5415B}"/>
              </a:ext>
            </a:extLst>
          </p:cNvPr>
          <p:cNvSpPr/>
          <p:nvPr/>
        </p:nvSpPr>
        <p:spPr>
          <a:xfrm>
            <a:off x="99057" y="940484"/>
            <a:ext cx="8945886" cy="523220"/>
          </a:xfrm>
          <a:prstGeom prst="rect">
            <a:avLst/>
          </a:prstGeom>
        </p:spPr>
        <p:txBody>
          <a:bodyPr wrap="square">
            <a:spAutoFit/>
          </a:bodyPr>
          <a:lstStyle/>
          <a:p>
            <a:pPr marL="171450" indent="-171450">
              <a:buFont typeface="Wingdings" panose="05000000000000000000" pitchFamily="2" charset="2"/>
              <a:buChar char="§"/>
            </a:pPr>
            <a:r>
              <a:rPr lang="ko-KR" altLang="en-US" sz="1400" b="1" dirty="0">
                <a:latin typeface="+mn-ea"/>
                <a:cs typeface="Arial" panose="020B0604020202020204" pitchFamily="34" charset="0"/>
              </a:rPr>
              <a:t>기존 구축 유전체</a:t>
            </a:r>
            <a:r>
              <a:rPr lang="en-US" altLang="ko-KR" sz="1400" b="1" dirty="0">
                <a:latin typeface="+mn-ea"/>
                <a:cs typeface="Arial" panose="020B0604020202020204" pitchFamily="34" charset="0"/>
              </a:rPr>
              <a:t>: </a:t>
            </a:r>
            <a:r>
              <a:rPr lang="en-US" altLang="ko-KR" sz="1400" dirty="0" err="1">
                <a:latin typeface="+mn-ea"/>
                <a:cs typeface="Arial" panose="020B0604020202020204" pitchFamily="34" charset="0"/>
              </a:rPr>
              <a:t>illumina</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등 짧은 </a:t>
            </a:r>
            <a:r>
              <a:rPr lang="en-US" altLang="ko-KR" sz="1400" dirty="0">
                <a:latin typeface="+mn-ea"/>
                <a:cs typeface="Arial" panose="020B0604020202020204" pitchFamily="34" charset="0"/>
              </a:rPr>
              <a:t>read-length</a:t>
            </a:r>
            <a:r>
              <a:rPr lang="ko-KR" altLang="en-US" sz="1400" dirty="0">
                <a:latin typeface="+mn-ea"/>
                <a:cs typeface="Arial" panose="020B0604020202020204" pitchFamily="34" charset="0"/>
              </a:rPr>
              <a:t>를 갖는 </a:t>
            </a:r>
            <a:r>
              <a:rPr lang="en-US" altLang="ko-KR" sz="1400" dirty="0">
                <a:latin typeface="+mn-ea"/>
                <a:cs typeface="Arial" panose="020B0604020202020204" pitchFamily="34" charset="0"/>
              </a:rPr>
              <a:t>NGS </a:t>
            </a:r>
            <a:r>
              <a:rPr lang="ko-KR" altLang="en-US" sz="1400" dirty="0">
                <a:latin typeface="+mn-ea"/>
                <a:cs typeface="Arial" panose="020B0604020202020204" pitchFamily="34" charset="0"/>
              </a:rPr>
              <a:t>데이터 기반</a:t>
            </a:r>
            <a:endParaRPr lang="en-US" altLang="ko-KR" sz="1400" dirty="0">
              <a:latin typeface="+mn-ea"/>
              <a:cs typeface="Arial" panose="020B0604020202020204" pitchFamily="34" charset="0"/>
            </a:endParaRPr>
          </a:p>
          <a:p>
            <a:pPr marL="171450" indent="-171450">
              <a:buFont typeface="Wingdings" panose="05000000000000000000" pitchFamily="2" charset="2"/>
              <a:buChar char="§"/>
            </a:pPr>
            <a:r>
              <a:rPr lang="ko-KR" altLang="en-US" sz="1400" b="1" dirty="0">
                <a:latin typeface="+mn-ea"/>
                <a:cs typeface="Arial" panose="020B0604020202020204" pitchFamily="34" charset="0"/>
              </a:rPr>
              <a:t>최근</a:t>
            </a:r>
            <a:r>
              <a:rPr lang="en-US" altLang="ko-KR" sz="1400" dirty="0">
                <a:latin typeface="+mn-ea"/>
                <a:cs typeface="Arial" panose="020B0604020202020204" pitchFamily="34" charset="0"/>
              </a:rPr>
              <a:t>: Long-read sequencing</a:t>
            </a:r>
            <a:r>
              <a:rPr lang="ko-KR" altLang="en-US" sz="1400" dirty="0">
                <a:latin typeface="+mn-ea"/>
                <a:cs typeface="Arial" panose="020B0604020202020204" pitchFamily="34" charset="0"/>
              </a:rPr>
              <a:t>의 </a:t>
            </a:r>
            <a:r>
              <a:rPr lang="ko-KR" altLang="en-US" sz="1400" dirty="0" err="1">
                <a:latin typeface="+mn-ea"/>
                <a:cs typeface="Arial" panose="020B0604020202020204" pitchFamily="34" charset="0"/>
              </a:rPr>
              <a:t>수율</a:t>
            </a:r>
            <a:r>
              <a:rPr lang="ko-KR" altLang="en-US" sz="1400" dirty="0">
                <a:latin typeface="+mn-ea"/>
                <a:cs typeface="Arial" panose="020B0604020202020204" pitchFamily="34" charset="0"/>
              </a:rPr>
              <a:t> 및 정확도 증가</a:t>
            </a:r>
            <a:r>
              <a:rPr lang="en-US" altLang="ko-KR" sz="1400" dirty="0">
                <a:latin typeface="+mn-ea"/>
                <a:cs typeface="Arial" panose="020B0604020202020204" pitchFamily="34" charset="0"/>
              </a:rPr>
              <a:t>, long-range sequencing </a:t>
            </a:r>
            <a:r>
              <a:rPr lang="ko-KR" altLang="en-US" sz="1400" dirty="0">
                <a:latin typeface="+mn-ea"/>
                <a:cs typeface="Arial" panose="020B0604020202020204" pitchFamily="34" charset="0"/>
              </a:rPr>
              <a:t>기술의 등장</a:t>
            </a:r>
            <a:endParaRPr lang="en-US" altLang="ko-KR" sz="1400" dirty="0">
              <a:latin typeface="+mn-ea"/>
              <a:cs typeface="Arial" panose="020B0604020202020204" pitchFamily="34" charset="0"/>
              <a:sym typeface="Wingdings" panose="05000000000000000000" pitchFamily="2" charset="2"/>
            </a:endParaRPr>
          </a:p>
        </p:txBody>
      </p:sp>
      <p:sp>
        <p:nvSpPr>
          <p:cNvPr id="58" name="직사각형 57">
            <a:extLst>
              <a:ext uri="{FF2B5EF4-FFF2-40B4-BE49-F238E27FC236}">
                <a16:creationId xmlns:a16="http://schemas.microsoft.com/office/drawing/2014/main" id="{244FE826-6E77-4B9C-A56F-4C22EE86723C}"/>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4" name="슬라이드 번호 개체 틀 3">
            <a:extLst>
              <a:ext uri="{FF2B5EF4-FFF2-40B4-BE49-F238E27FC236}">
                <a16:creationId xmlns:a16="http://schemas.microsoft.com/office/drawing/2014/main" id="{9BC72E9F-4C4D-4F55-84E6-F474D39A8CAC}"/>
              </a:ext>
            </a:extLst>
          </p:cNvPr>
          <p:cNvSpPr>
            <a:spLocks noGrp="1"/>
          </p:cNvSpPr>
          <p:nvPr>
            <p:ph type="sldNum" sz="quarter" idx="12"/>
          </p:nvPr>
        </p:nvSpPr>
        <p:spPr/>
        <p:txBody>
          <a:bodyPr/>
          <a:lstStyle/>
          <a:p>
            <a:fld id="{CF44F4BD-9264-458E-B7DB-27B4DAB2BFAE}" type="slidenum">
              <a:rPr lang="ko-KR" altLang="en-US" smtClean="0"/>
              <a:t>7</a:t>
            </a:fld>
            <a:endParaRPr lang="ko-KR" altLang="en-US"/>
          </a:p>
        </p:txBody>
      </p:sp>
      <p:sp>
        <p:nvSpPr>
          <p:cNvPr id="59" name="직사각형 58"/>
          <p:cNvSpPr/>
          <p:nvPr/>
        </p:nvSpPr>
        <p:spPr>
          <a:xfrm>
            <a:off x="71663" y="6614366"/>
            <a:ext cx="5205188" cy="184666"/>
          </a:xfrm>
          <a:prstGeom prst="rect">
            <a:avLst/>
          </a:prstGeom>
        </p:spPr>
        <p:txBody>
          <a:bodyPr wrap="square">
            <a:spAutoFit/>
          </a:bodyPr>
          <a:lstStyle/>
          <a:p>
            <a:r>
              <a:rPr lang="en-US" altLang="ko-KR" sz="600" dirty="0" err="1">
                <a:latin typeface="+mn-ea"/>
              </a:rPr>
              <a:t>Kchouk</a:t>
            </a:r>
            <a:r>
              <a:rPr lang="en-US" altLang="ko-KR" sz="600" dirty="0">
                <a:latin typeface="+mn-ea"/>
              </a:rPr>
              <a:t>, M., </a:t>
            </a:r>
            <a:r>
              <a:rPr lang="en-US" altLang="ko-KR" sz="600" dirty="0" err="1">
                <a:latin typeface="+mn-ea"/>
              </a:rPr>
              <a:t>Gibrat</a:t>
            </a:r>
            <a:r>
              <a:rPr lang="en-US" altLang="ko-KR" sz="600" dirty="0">
                <a:latin typeface="+mn-ea"/>
              </a:rPr>
              <a:t>, J. F., &amp; </a:t>
            </a:r>
            <a:r>
              <a:rPr lang="en-US" altLang="ko-KR" sz="600" dirty="0" err="1">
                <a:latin typeface="+mn-ea"/>
              </a:rPr>
              <a:t>Elloumi</a:t>
            </a:r>
            <a:r>
              <a:rPr lang="en-US" altLang="ko-KR" sz="600" dirty="0">
                <a:latin typeface="+mn-ea"/>
              </a:rPr>
              <a:t>, M. (2017). Generations of sequencing technologies: from first to next generation. Biology and Medicine, 9(3).</a:t>
            </a:r>
            <a:endParaRPr lang="ko-KR" altLang="en-US" sz="600" dirty="0">
              <a:latin typeface="+mn-ea"/>
            </a:endParaRPr>
          </a:p>
        </p:txBody>
      </p:sp>
    </p:spTree>
    <p:extLst>
      <p:ext uri="{BB962C8B-B14F-4D97-AF65-F5344CB8AC3E}">
        <p14:creationId xmlns:p14="http://schemas.microsoft.com/office/powerpoint/2010/main" val="7033700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직사각형 112">
            <a:extLst>
              <a:ext uri="{FF2B5EF4-FFF2-40B4-BE49-F238E27FC236}">
                <a16:creationId xmlns:a16="http://schemas.microsoft.com/office/drawing/2014/main" id="{01D4909E-F69C-4992-AAA8-6F0708FEBFE2}"/>
              </a:ext>
            </a:extLst>
          </p:cNvPr>
          <p:cNvSpPr/>
          <p:nvPr/>
        </p:nvSpPr>
        <p:spPr>
          <a:xfrm>
            <a:off x="-1" y="16657"/>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147" name="모서리가 둥근 직사각형 42">
            <a:extLst>
              <a:ext uri="{FF2B5EF4-FFF2-40B4-BE49-F238E27FC236}">
                <a16:creationId xmlns:a16="http://schemas.microsoft.com/office/drawing/2014/main" id="{3DB13410-DE12-4BFC-838A-5D025856F02F}"/>
              </a:ext>
            </a:extLst>
          </p:cNvPr>
          <p:cNvSpPr/>
          <p:nvPr/>
        </p:nvSpPr>
        <p:spPr>
          <a:xfrm>
            <a:off x="3652563" y="1787464"/>
            <a:ext cx="5392379" cy="4731309"/>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45" name="모서리가 둥근 직사각형 44"/>
          <p:cNvSpPr/>
          <p:nvPr/>
        </p:nvSpPr>
        <p:spPr>
          <a:xfrm>
            <a:off x="4953947" y="3446719"/>
            <a:ext cx="506028" cy="332836"/>
          </a:xfrm>
          <a:prstGeom prst="roundRect">
            <a:avLst>
              <a:gd name="adj" fmla="val 7621"/>
            </a:avLst>
          </a:prstGeom>
          <a:solidFill>
            <a:schemeClr val="accent4">
              <a:lumMod val="40000"/>
              <a:lumOff val="60000"/>
            </a:schemeClr>
          </a:solidFill>
          <a:ln>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cxnSp>
        <p:nvCxnSpPr>
          <p:cNvPr id="50" name="직선 연결선 49"/>
          <p:cNvCxnSpPr>
            <a:cxnSpLocks/>
          </p:cNvCxnSpPr>
          <p:nvPr/>
        </p:nvCxnSpPr>
        <p:spPr>
          <a:xfrm>
            <a:off x="5459975" y="3779555"/>
            <a:ext cx="2316774" cy="643302"/>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직선 연결선 50"/>
          <p:cNvCxnSpPr>
            <a:cxnSpLocks/>
          </p:cNvCxnSpPr>
          <p:nvPr/>
        </p:nvCxnSpPr>
        <p:spPr>
          <a:xfrm flipV="1">
            <a:off x="5429250" y="3426748"/>
            <a:ext cx="2371777" cy="27227"/>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860EA532-D003-4589-A598-9ABBDCE269CE}"/>
              </a:ext>
            </a:extLst>
          </p:cNvPr>
          <p:cNvGrpSpPr/>
          <p:nvPr/>
        </p:nvGrpSpPr>
        <p:grpSpPr>
          <a:xfrm>
            <a:off x="7713939" y="3436878"/>
            <a:ext cx="1078224" cy="996516"/>
            <a:chOff x="5874885" y="2092348"/>
            <a:chExt cx="1582999" cy="1463040"/>
          </a:xfrm>
        </p:grpSpPr>
        <p:sp>
          <p:nvSpPr>
            <p:cNvPr id="44" name="모서리가 둥근 직사각형 43"/>
            <p:cNvSpPr/>
            <p:nvPr/>
          </p:nvSpPr>
          <p:spPr>
            <a:xfrm>
              <a:off x="5874885" y="2092348"/>
              <a:ext cx="1582999" cy="1463040"/>
            </a:xfrm>
            <a:prstGeom prst="roundRect">
              <a:avLst>
                <a:gd name="adj" fmla="val 7621"/>
              </a:avLst>
            </a:prstGeom>
            <a:solidFill>
              <a:schemeClr val="accent4">
                <a:lumMod val="60000"/>
                <a:lumOff val="40000"/>
              </a:schemeClr>
            </a:solidFill>
            <a:ln w="127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grpSp>
          <p:nvGrpSpPr>
            <p:cNvPr id="46" name="그룹 45"/>
            <p:cNvGrpSpPr/>
            <p:nvPr/>
          </p:nvGrpSpPr>
          <p:grpSpPr>
            <a:xfrm>
              <a:off x="5888025" y="2662609"/>
              <a:ext cx="1569858" cy="316306"/>
              <a:chOff x="6881503" y="1693052"/>
              <a:chExt cx="1569858" cy="316306"/>
            </a:xfrm>
          </p:grpSpPr>
          <p:cxnSp>
            <p:nvCxnSpPr>
              <p:cNvPr id="47" name="직선 연결선 46"/>
              <p:cNvCxnSpPr/>
              <p:nvPr/>
            </p:nvCxnSpPr>
            <p:spPr>
              <a:xfrm>
                <a:off x="6881503" y="1848466"/>
                <a:ext cx="156985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7202721" y="1850815"/>
                <a:ext cx="913393" cy="0"/>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127284" y="1693052"/>
                <a:ext cx="1123683" cy="316306"/>
              </a:xfrm>
              <a:prstGeom prst="rect">
                <a:avLst/>
              </a:prstGeom>
              <a:noFill/>
            </p:spPr>
            <p:txBody>
              <a:bodyPr wrap="square" rtlCol="0">
                <a:spAutoFit/>
              </a:bodyPr>
              <a:lstStyle/>
              <a:p>
                <a:r>
                  <a:rPr lang="en-US" altLang="ko-KR" sz="800" dirty="0">
                    <a:latin typeface="+mn-ea"/>
                    <a:cs typeface="Arial" panose="020B0604020202020204" pitchFamily="34" charset="0"/>
                  </a:rPr>
                  <a:t>NNN…NNN</a:t>
                </a:r>
                <a:endParaRPr lang="ko-KR" altLang="en-US" sz="800" dirty="0">
                  <a:latin typeface="+mn-ea"/>
                  <a:cs typeface="Arial" panose="020B0604020202020204" pitchFamily="34" charset="0"/>
                </a:endParaRPr>
              </a:p>
            </p:txBody>
          </p:sp>
        </p:grpSp>
        <p:sp>
          <p:nvSpPr>
            <p:cNvPr id="54" name="직사각형 53"/>
            <p:cNvSpPr/>
            <p:nvPr/>
          </p:nvSpPr>
          <p:spPr>
            <a:xfrm>
              <a:off x="6296514" y="2450073"/>
              <a:ext cx="770991" cy="372976"/>
            </a:xfrm>
            <a:prstGeom prst="rect">
              <a:avLst/>
            </a:prstGeom>
          </p:spPr>
          <p:txBody>
            <a:bodyPr wrap="square">
              <a:spAutoFit/>
            </a:bodyPr>
            <a:lstStyle/>
            <a:p>
              <a:pPr algn="ctr"/>
              <a:r>
                <a:rPr lang="en-US" altLang="ko-KR" sz="1051" dirty="0">
                  <a:solidFill>
                    <a:srgbClr val="FF0000"/>
                  </a:solidFill>
                  <a:latin typeface="+mn-ea"/>
                  <a:cs typeface="Arial" panose="020B0604020202020204" pitchFamily="34" charset="0"/>
                </a:rPr>
                <a:t>Gap</a:t>
              </a:r>
              <a:endParaRPr lang="ko-KR" altLang="en-US" sz="1051" dirty="0">
                <a:solidFill>
                  <a:srgbClr val="FF0000"/>
                </a:solidFill>
                <a:latin typeface="+mn-ea"/>
                <a:cs typeface="Arial" panose="020B0604020202020204" pitchFamily="34" charset="0"/>
              </a:endParaRPr>
            </a:p>
          </p:txBody>
        </p:sp>
      </p:grpSp>
      <p:pic>
        <p:nvPicPr>
          <p:cNvPr id="100" name="그림 99"/>
          <p:cNvPicPr>
            <a:picLocks noChangeAspect="1"/>
          </p:cNvPicPr>
          <p:nvPr/>
        </p:nvPicPr>
        <p:blipFill rotWithShape="1">
          <a:blip r:embed="rId3"/>
          <a:srcRect t="26597" b="53312"/>
          <a:stretch/>
        </p:blipFill>
        <p:spPr>
          <a:xfrm>
            <a:off x="4124185" y="3299211"/>
            <a:ext cx="3469521" cy="449093"/>
          </a:xfrm>
          <a:prstGeom prst="rect">
            <a:avLst/>
          </a:prstGeom>
        </p:spPr>
      </p:pic>
      <p:sp>
        <p:nvSpPr>
          <p:cNvPr id="101" name="직사각형 100"/>
          <p:cNvSpPr/>
          <p:nvPr/>
        </p:nvSpPr>
        <p:spPr>
          <a:xfrm>
            <a:off x="4408880" y="3765474"/>
            <a:ext cx="404019" cy="131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02" name="직사각형 101"/>
          <p:cNvSpPr/>
          <p:nvPr/>
        </p:nvSpPr>
        <p:spPr>
          <a:xfrm>
            <a:off x="4436367" y="4483113"/>
            <a:ext cx="404019" cy="131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03" name="직사각형 102"/>
          <p:cNvSpPr/>
          <p:nvPr/>
        </p:nvSpPr>
        <p:spPr>
          <a:xfrm>
            <a:off x="7423200" y="4458422"/>
            <a:ext cx="404019" cy="131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17" name="모서리가 둥근 직사각형 116"/>
          <p:cNvSpPr/>
          <p:nvPr/>
        </p:nvSpPr>
        <p:spPr>
          <a:xfrm>
            <a:off x="5596458" y="4921232"/>
            <a:ext cx="1261489" cy="345100"/>
          </a:xfrm>
          <a:prstGeom prst="roundRect">
            <a:avLst>
              <a:gd name="adj" fmla="val 7621"/>
            </a:avLst>
          </a:prstGeom>
          <a:solidFill>
            <a:schemeClr val="accent4">
              <a:lumMod val="40000"/>
              <a:lumOff val="60000"/>
            </a:schemeClr>
          </a:solidFill>
          <a:ln>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grpSp>
        <p:nvGrpSpPr>
          <p:cNvPr id="14" name="그룹 13">
            <a:extLst>
              <a:ext uri="{FF2B5EF4-FFF2-40B4-BE49-F238E27FC236}">
                <a16:creationId xmlns:a16="http://schemas.microsoft.com/office/drawing/2014/main" id="{179DC07B-C457-4B5B-887E-1B0975ACE192}"/>
              </a:ext>
            </a:extLst>
          </p:cNvPr>
          <p:cNvGrpSpPr/>
          <p:nvPr/>
        </p:nvGrpSpPr>
        <p:grpSpPr>
          <a:xfrm>
            <a:off x="7697537" y="4948723"/>
            <a:ext cx="1102488" cy="983876"/>
            <a:chOff x="5859447" y="4462224"/>
            <a:chExt cx="1639417" cy="1463040"/>
          </a:xfrm>
        </p:grpSpPr>
        <p:sp>
          <p:nvSpPr>
            <p:cNvPr id="116" name="모서리가 둥근 직사각형 115"/>
            <p:cNvSpPr/>
            <p:nvPr/>
          </p:nvSpPr>
          <p:spPr>
            <a:xfrm>
              <a:off x="5926714" y="4462224"/>
              <a:ext cx="1569487" cy="1463040"/>
            </a:xfrm>
            <a:prstGeom prst="roundRect">
              <a:avLst>
                <a:gd name="adj" fmla="val 7621"/>
              </a:avLst>
            </a:prstGeom>
            <a:solidFill>
              <a:srgbClr val="FFD966"/>
            </a:solidFill>
            <a:ln w="127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grpSp>
          <p:nvGrpSpPr>
            <p:cNvPr id="120" name="그룹 119">
              <a:extLst>
                <a:ext uri="{FF2B5EF4-FFF2-40B4-BE49-F238E27FC236}">
                  <a16:creationId xmlns:a16="http://schemas.microsoft.com/office/drawing/2014/main" id="{E97054C6-752E-4DB7-8D4A-D2B96D2C6F5D}"/>
                </a:ext>
              </a:extLst>
            </p:cNvPr>
            <p:cNvGrpSpPr/>
            <p:nvPr/>
          </p:nvGrpSpPr>
          <p:grpSpPr>
            <a:xfrm>
              <a:off x="5931212" y="4990382"/>
              <a:ext cx="526981" cy="430530"/>
              <a:chOff x="6920186" y="1854311"/>
              <a:chExt cx="1370904" cy="430530"/>
            </a:xfrm>
          </p:grpSpPr>
          <p:cxnSp>
            <p:nvCxnSpPr>
              <p:cNvPr id="133" name="직선 연결선 132">
                <a:extLst>
                  <a:ext uri="{FF2B5EF4-FFF2-40B4-BE49-F238E27FC236}">
                    <a16:creationId xmlns:a16="http://schemas.microsoft.com/office/drawing/2014/main" id="{F9C8CEF1-8634-4ED6-82DE-874304CC994A}"/>
                  </a:ext>
                </a:extLst>
              </p:cNvPr>
              <p:cNvCxnSpPr/>
              <p:nvPr/>
            </p:nvCxnSpPr>
            <p:spPr>
              <a:xfrm>
                <a:off x="6920190" y="2284841"/>
                <a:ext cx="1370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D3C319FC-F0CF-4A3D-9235-43D545106E07}"/>
                  </a:ext>
                </a:extLst>
              </p:cNvPr>
              <p:cNvCxnSpPr>
                <a:cxnSpLocks/>
              </p:cNvCxnSpPr>
              <p:nvPr/>
            </p:nvCxnSpPr>
            <p:spPr>
              <a:xfrm>
                <a:off x="6920186" y="1854311"/>
                <a:ext cx="13709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그룹 120">
              <a:extLst>
                <a:ext uri="{FF2B5EF4-FFF2-40B4-BE49-F238E27FC236}">
                  <a16:creationId xmlns:a16="http://schemas.microsoft.com/office/drawing/2014/main" id="{991E992C-705A-450F-8659-35E9E2E90C38}"/>
                </a:ext>
              </a:extLst>
            </p:cNvPr>
            <p:cNvGrpSpPr/>
            <p:nvPr/>
          </p:nvGrpSpPr>
          <p:grpSpPr>
            <a:xfrm>
              <a:off x="6065600" y="4990382"/>
              <a:ext cx="241870" cy="430530"/>
              <a:chOff x="6409884" y="1854311"/>
              <a:chExt cx="1479227" cy="430530"/>
            </a:xfrm>
          </p:grpSpPr>
          <p:cxnSp>
            <p:nvCxnSpPr>
              <p:cNvPr id="131" name="직선 연결선 130">
                <a:extLst>
                  <a:ext uri="{FF2B5EF4-FFF2-40B4-BE49-F238E27FC236}">
                    <a16:creationId xmlns:a16="http://schemas.microsoft.com/office/drawing/2014/main" id="{29303F15-B0A8-4562-8584-3206C58FB217}"/>
                  </a:ext>
                </a:extLst>
              </p:cNvPr>
              <p:cNvCxnSpPr/>
              <p:nvPr/>
            </p:nvCxnSpPr>
            <p:spPr>
              <a:xfrm>
                <a:off x="6409884" y="2284841"/>
                <a:ext cx="147922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8F5ED4EC-72ED-4935-BB7D-76CE650D6BF0}"/>
                  </a:ext>
                </a:extLst>
              </p:cNvPr>
              <p:cNvCxnSpPr>
                <a:cxnSpLocks/>
              </p:cNvCxnSpPr>
              <p:nvPr/>
            </p:nvCxnSpPr>
            <p:spPr>
              <a:xfrm>
                <a:off x="6409884" y="1854311"/>
                <a:ext cx="1479227" cy="0"/>
              </a:xfrm>
              <a:prstGeom prst="line">
                <a:avLst/>
              </a:prstGeom>
              <a:ln w="76200">
                <a:solidFill>
                  <a:srgbClr val="F85E5E"/>
                </a:solidFill>
              </a:ln>
            </p:spPr>
            <p:style>
              <a:lnRef idx="1">
                <a:schemeClr val="accent1"/>
              </a:lnRef>
              <a:fillRef idx="0">
                <a:schemeClr val="accent1"/>
              </a:fillRef>
              <a:effectRef idx="0">
                <a:schemeClr val="accent1"/>
              </a:effectRef>
              <a:fontRef idx="minor">
                <a:schemeClr val="tx1"/>
              </a:fontRef>
            </p:style>
          </p:cxnSp>
        </p:grpSp>
        <p:cxnSp>
          <p:nvCxnSpPr>
            <p:cNvPr id="122" name="직선 연결선 121">
              <a:extLst>
                <a:ext uri="{FF2B5EF4-FFF2-40B4-BE49-F238E27FC236}">
                  <a16:creationId xmlns:a16="http://schemas.microsoft.com/office/drawing/2014/main" id="{62F0ABA4-56AC-4A1A-BEBC-534E2419779F}"/>
                </a:ext>
              </a:extLst>
            </p:cNvPr>
            <p:cNvCxnSpPr>
              <a:cxnSpLocks/>
            </p:cNvCxnSpPr>
            <p:nvPr/>
          </p:nvCxnSpPr>
          <p:spPr>
            <a:xfrm>
              <a:off x="6653309" y="5227375"/>
              <a:ext cx="77134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528BE4D0-D86E-4CFC-8714-7386ED43AD3D}"/>
                </a:ext>
              </a:extLst>
            </p:cNvPr>
            <p:cNvGrpSpPr/>
            <p:nvPr/>
          </p:nvGrpSpPr>
          <p:grpSpPr>
            <a:xfrm>
              <a:off x="6754649" y="5228206"/>
              <a:ext cx="532124" cy="0"/>
              <a:chOff x="5022927" y="2284841"/>
              <a:chExt cx="3254354" cy="0"/>
            </a:xfrm>
          </p:grpSpPr>
          <p:cxnSp>
            <p:nvCxnSpPr>
              <p:cNvPr id="129" name="직선 연결선 128">
                <a:extLst>
                  <a:ext uri="{FF2B5EF4-FFF2-40B4-BE49-F238E27FC236}">
                    <a16:creationId xmlns:a16="http://schemas.microsoft.com/office/drawing/2014/main" id="{B30AF569-8BD6-4856-9999-323DEFF26EC8}"/>
                  </a:ext>
                </a:extLst>
              </p:cNvPr>
              <p:cNvCxnSpPr/>
              <p:nvPr/>
            </p:nvCxnSpPr>
            <p:spPr>
              <a:xfrm>
                <a:off x="5022927" y="2284841"/>
                <a:ext cx="139197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125CCD29-7648-439F-83E2-248BC12021FF}"/>
                  </a:ext>
                </a:extLst>
              </p:cNvPr>
              <p:cNvCxnSpPr>
                <a:cxnSpLocks/>
              </p:cNvCxnSpPr>
              <p:nvPr/>
            </p:nvCxnSpPr>
            <p:spPr>
              <a:xfrm>
                <a:off x="6945999" y="2284841"/>
                <a:ext cx="1331282" cy="0"/>
              </a:xfrm>
              <a:prstGeom prst="line">
                <a:avLst/>
              </a:prstGeom>
              <a:ln w="76200">
                <a:solidFill>
                  <a:srgbClr val="F85E5E"/>
                </a:solidFill>
              </a:ln>
            </p:spPr>
            <p:style>
              <a:lnRef idx="1">
                <a:schemeClr val="accent1"/>
              </a:lnRef>
              <a:fillRef idx="0">
                <a:schemeClr val="accent1"/>
              </a:fillRef>
              <a:effectRef idx="0">
                <a:schemeClr val="accent1"/>
              </a:effectRef>
              <a:fontRef idx="minor">
                <a:schemeClr val="tx1"/>
              </a:fontRef>
            </p:style>
          </p:cxnSp>
        </p:grpSp>
        <p:sp>
          <p:nvSpPr>
            <p:cNvPr id="124" name="직사각형 123">
              <a:extLst>
                <a:ext uri="{FF2B5EF4-FFF2-40B4-BE49-F238E27FC236}">
                  <a16:creationId xmlns:a16="http://schemas.microsoft.com/office/drawing/2014/main" id="{3572A7A5-C701-489F-9B5B-430D696A6DD3}"/>
                </a:ext>
              </a:extLst>
            </p:cNvPr>
            <p:cNvSpPr/>
            <p:nvPr/>
          </p:nvSpPr>
          <p:spPr>
            <a:xfrm>
              <a:off x="5866437" y="4622886"/>
              <a:ext cx="1123195" cy="320369"/>
            </a:xfrm>
            <a:prstGeom prst="rect">
              <a:avLst/>
            </a:prstGeom>
          </p:spPr>
          <p:txBody>
            <a:bodyPr wrap="none">
              <a:spAutoFit/>
            </a:bodyPr>
            <a:lstStyle/>
            <a:p>
              <a:r>
                <a:rPr lang="en-US" altLang="ko-KR" sz="800" dirty="0">
                  <a:latin typeface="+mn-ea"/>
                  <a:cs typeface="Arial" panose="020B0604020202020204" pitchFamily="34" charset="0"/>
                </a:rPr>
                <a:t>Haplotype 1</a:t>
              </a:r>
              <a:endParaRPr lang="ko-KR" altLang="en-US" sz="800" dirty="0">
                <a:latin typeface="+mn-ea"/>
                <a:cs typeface="Arial" panose="020B0604020202020204" pitchFamily="34" charset="0"/>
              </a:endParaRPr>
            </a:p>
          </p:txBody>
        </p:sp>
        <p:sp>
          <p:nvSpPr>
            <p:cNvPr id="125" name="직사각형 124">
              <a:extLst>
                <a:ext uri="{FF2B5EF4-FFF2-40B4-BE49-F238E27FC236}">
                  <a16:creationId xmlns:a16="http://schemas.microsoft.com/office/drawing/2014/main" id="{C9BD845A-D54A-4C12-A0E0-6C541C0BBA2F}"/>
                </a:ext>
              </a:extLst>
            </p:cNvPr>
            <p:cNvSpPr/>
            <p:nvPr/>
          </p:nvSpPr>
          <p:spPr>
            <a:xfrm>
              <a:off x="5859447" y="5426340"/>
              <a:ext cx="1123195" cy="320369"/>
            </a:xfrm>
            <a:prstGeom prst="rect">
              <a:avLst/>
            </a:prstGeom>
          </p:spPr>
          <p:txBody>
            <a:bodyPr wrap="none">
              <a:spAutoFit/>
            </a:bodyPr>
            <a:lstStyle/>
            <a:p>
              <a:r>
                <a:rPr lang="en-US" altLang="ko-KR" sz="800" dirty="0">
                  <a:latin typeface="+mn-ea"/>
                  <a:cs typeface="Arial" panose="020B0604020202020204" pitchFamily="34" charset="0"/>
                </a:rPr>
                <a:t>Haplotype 2</a:t>
              </a:r>
              <a:endParaRPr lang="ko-KR" altLang="en-US" sz="800" dirty="0">
                <a:latin typeface="+mn-ea"/>
                <a:cs typeface="Arial" panose="020B0604020202020204" pitchFamily="34" charset="0"/>
              </a:endParaRPr>
            </a:p>
          </p:txBody>
        </p:sp>
        <p:sp>
          <p:nvSpPr>
            <p:cNvPr id="126" name="직사각형 125">
              <a:extLst>
                <a:ext uri="{FF2B5EF4-FFF2-40B4-BE49-F238E27FC236}">
                  <a16:creationId xmlns:a16="http://schemas.microsoft.com/office/drawing/2014/main" id="{8FB02AC3-776C-4A4E-ABB6-24661F4CA7FE}"/>
                </a:ext>
              </a:extLst>
            </p:cNvPr>
            <p:cNvSpPr/>
            <p:nvPr/>
          </p:nvSpPr>
          <p:spPr>
            <a:xfrm>
              <a:off x="6585258" y="5203056"/>
              <a:ext cx="913606" cy="457670"/>
            </a:xfrm>
            <a:prstGeom prst="rect">
              <a:avLst/>
            </a:prstGeom>
          </p:spPr>
          <p:txBody>
            <a:bodyPr wrap="square">
              <a:spAutoFit/>
            </a:bodyPr>
            <a:lstStyle/>
            <a:p>
              <a:pPr algn="ctr"/>
              <a:r>
                <a:rPr lang="en-US" altLang="ko-KR" sz="700" dirty="0">
                  <a:solidFill>
                    <a:srgbClr val="FF0000"/>
                  </a:solidFill>
                  <a:latin typeface="+mn-ea"/>
                  <a:cs typeface="Arial" panose="020B0604020202020204" pitchFamily="34" charset="0"/>
                </a:rPr>
                <a:t>Phasing</a:t>
              </a:r>
            </a:p>
            <a:p>
              <a:pPr algn="ctr"/>
              <a:r>
                <a:rPr lang="en-US" altLang="ko-KR" sz="700" dirty="0">
                  <a:solidFill>
                    <a:srgbClr val="FF0000"/>
                  </a:solidFill>
                  <a:latin typeface="+mn-ea"/>
                  <a:cs typeface="Arial" panose="020B0604020202020204" pitchFamily="34" charset="0"/>
                </a:rPr>
                <a:t>error</a:t>
              </a:r>
              <a:endParaRPr lang="ko-KR" altLang="en-US" sz="700" dirty="0">
                <a:solidFill>
                  <a:srgbClr val="FF0000"/>
                </a:solidFill>
                <a:latin typeface="+mn-ea"/>
                <a:cs typeface="Arial" panose="020B0604020202020204" pitchFamily="34" charset="0"/>
              </a:endParaRPr>
            </a:p>
          </p:txBody>
        </p:sp>
        <p:cxnSp>
          <p:nvCxnSpPr>
            <p:cNvPr id="127" name="직선 화살표 연결선 126">
              <a:extLst>
                <a:ext uri="{FF2B5EF4-FFF2-40B4-BE49-F238E27FC236}">
                  <a16:creationId xmlns:a16="http://schemas.microsoft.com/office/drawing/2014/main" id="{BA89B8B4-9E2A-4688-95AA-00564F46851E}"/>
                </a:ext>
              </a:extLst>
            </p:cNvPr>
            <p:cNvCxnSpPr>
              <a:cxnSpLocks/>
            </p:cNvCxnSpPr>
            <p:nvPr/>
          </p:nvCxnSpPr>
          <p:spPr>
            <a:xfrm>
              <a:off x="6479925" y="5006682"/>
              <a:ext cx="210665" cy="115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746238F1-2837-41D8-A29B-8A6C2F63F3AC}"/>
                </a:ext>
              </a:extLst>
            </p:cNvPr>
            <p:cNvCxnSpPr>
              <a:cxnSpLocks/>
            </p:cNvCxnSpPr>
            <p:nvPr/>
          </p:nvCxnSpPr>
          <p:spPr>
            <a:xfrm flipV="1">
              <a:off x="6493684" y="5314786"/>
              <a:ext cx="210665" cy="115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직사각형 106"/>
          <p:cNvSpPr/>
          <p:nvPr/>
        </p:nvSpPr>
        <p:spPr>
          <a:xfrm>
            <a:off x="4168274" y="3253069"/>
            <a:ext cx="527709" cy="261610"/>
          </a:xfrm>
          <a:prstGeom prst="rect">
            <a:avLst/>
          </a:prstGeom>
        </p:spPr>
        <p:txBody>
          <a:bodyPr wrap="none">
            <a:spAutoFit/>
          </a:bodyPr>
          <a:lstStyle/>
          <a:p>
            <a:r>
              <a:rPr lang="en-US" altLang="ko-KR" sz="1100" b="1" dirty="0">
                <a:latin typeface="+mn-ea"/>
                <a:cs typeface="Arial" panose="020B0604020202020204" pitchFamily="34" charset="0"/>
              </a:rPr>
              <a:t>Prior</a:t>
            </a:r>
            <a:endParaRPr lang="ko-KR" altLang="en-US" sz="1100" dirty="0">
              <a:latin typeface="+mn-ea"/>
              <a:cs typeface="Arial" panose="020B0604020202020204" pitchFamily="34" charset="0"/>
            </a:endParaRPr>
          </a:p>
        </p:txBody>
      </p:sp>
      <p:sp>
        <p:nvSpPr>
          <p:cNvPr id="161" name="직사각형 160"/>
          <p:cNvSpPr/>
          <p:nvPr/>
        </p:nvSpPr>
        <p:spPr>
          <a:xfrm>
            <a:off x="4493121" y="6027545"/>
            <a:ext cx="404019" cy="131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62" name="직사각형 161"/>
          <p:cNvSpPr/>
          <p:nvPr/>
        </p:nvSpPr>
        <p:spPr>
          <a:xfrm>
            <a:off x="7283809" y="6033008"/>
            <a:ext cx="474864" cy="131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65" name="직사각형 164"/>
          <p:cNvSpPr/>
          <p:nvPr/>
        </p:nvSpPr>
        <p:spPr>
          <a:xfrm>
            <a:off x="7265661" y="5243544"/>
            <a:ext cx="404019" cy="131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67" name="직사각형 166"/>
          <p:cNvSpPr/>
          <p:nvPr/>
        </p:nvSpPr>
        <p:spPr>
          <a:xfrm>
            <a:off x="4500493" y="5254170"/>
            <a:ext cx="404019" cy="131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grpSp>
        <p:nvGrpSpPr>
          <p:cNvPr id="168" name="그룹 167"/>
          <p:cNvGrpSpPr/>
          <p:nvPr/>
        </p:nvGrpSpPr>
        <p:grpSpPr>
          <a:xfrm>
            <a:off x="3913197" y="5226896"/>
            <a:ext cx="3625341" cy="994244"/>
            <a:chOff x="1793321" y="5743577"/>
            <a:chExt cx="3625341" cy="994243"/>
          </a:xfrm>
        </p:grpSpPr>
        <p:grpSp>
          <p:nvGrpSpPr>
            <p:cNvPr id="169" name="그룹 168"/>
            <p:cNvGrpSpPr/>
            <p:nvPr/>
          </p:nvGrpSpPr>
          <p:grpSpPr>
            <a:xfrm>
              <a:off x="1793321" y="5743577"/>
              <a:ext cx="3625341" cy="994243"/>
              <a:chOff x="1793321" y="5743577"/>
              <a:chExt cx="3625341" cy="994243"/>
            </a:xfrm>
          </p:grpSpPr>
          <p:grpSp>
            <p:nvGrpSpPr>
              <p:cNvPr id="171" name="그룹 170"/>
              <p:cNvGrpSpPr/>
              <p:nvPr/>
            </p:nvGrpSpPr>
            <p:grpSpPr>
              <a:xfrm>
                <a:off x="1793321" y="5743577"/>
                <a:ext cx="3625341" cy="994243"/>
                <a:chOff x="1640921" y="5743577"/>
                <a:chExt cx="3625341" cy="994243"/>
              </a:xfrm>
            </p:grpSpPr>
            <p:sp>
              <p:nvSpPr>
                <p:cNvPr id="173" name="화살표: 아래쪽 81">
                  <a:extLst>
                    <a:ext uri="{FF2B5EF4-FFF2-40B4-BE49-F238E27FC236}">
                      <a16:creationId xmlns:a16="http://schemas.microsoft.com/office/drawing/2014/main" id="{B3EF2655-4FCC-4A0D-A389-A6C4CDAE94CB}"/>
                    </a:ext>
                  </a:extLst>
                </p:cNvPr>
                <p:cNvSpPr/>
                <p:nvPr/>
              </p:nvSpPr>
              <p:spPr>
                <a:xfrm>
                  <a:off x="1640921" y="5760083"/>
                  <a:ext cx="199303" cy="30745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74" name="직사각형 173"/>
                <p:cNvSpPr/>
                <p:nvPr/>
              </p:nvSpPr>
              <p:spPr>
                <a:xfrm>
                  <a:off x="2611937" y="6133263"/>
                  <a:ext cx="1451033" cy="604557"/>
                </a:xfrm>
                <a:prstGeom prst="rect">
                  <a:avLst/>
                </a:prstGeom>
                <a:solidFill>
                  <a:srgbClr val="00B0F0">
                    <a:alpha val="2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pic>
              <p:nvPicPr>
                <p:cNvPr id="175" name="그림 174"/>
                <p:cNvPicPr>
                  <a:picLocks noChangeAspect="1"/>
                </p:cNvPicPr>
                <p:nvPr/>
              </p:nvPicPr>
              <p:blipFill rotWithShape="1">
                <a:blip r:embed="rId4"/>
                <a:srcRect t="54265" b="8343"/>
                <a:stretch/>
              </p:blipFill>
              <p:spPr>
                <a:xfrm>
                  <a:off x="1987083" y="5743577"/>
                  <a:ext cx="3279179" cy="802481"/>
                </a:xfrm>
                <a:prstGeom prst="rect">
                  <a:avLst/>
                </a:prstGeom>
              </p:spPr>
            </p:pic>
          </p:grpSp>
          <p:sp>
            <p:nvSpPr>
              <p:cNvPr id="172" name="TextBox 171"/>
              <p:cNvSpPr txBox="1"/>
              <p:nvPr/>
            </p:nvSpPr>
            <p:spPr>
              <a:xfrm>
                <a:off x="3502494" y="6476806"/>
                <a:ext cx="675799" cy="246221"/>
              </a:xfrm>
              <a:prstGeom prst="rect">
                <a:avLst/>
              </a:prstGeom>
              <a:noFill/>
            </p:spPr>
            <p:txBody>
              <a:bodyPr wrap="square" rtlCol="0">
                <a:spAutoFit/>
              </a:bodyPr>
              <a:lstStyle/>
              <a:p>
                <a:r>
                  <a:rPr lang="en-US" altLang="ko-KR" sz="1000" b="1" i="1" dirty="0">
                    <a:latin typeface="+mn-ea"/>
                    <a:cs typeface="Arial" panose="020B0604020202020204" pitchFamily="34" charset="0"/>
                  </a:rPr>
                  <a:t>CFAP69</a:t>
                </a:r>
                <a:endParaRPr lang="ko-KR" altLang="en-US" sz="1000" b="1" i="1" dirty="0">
                  <a:latin typeface="+mn-ea"/>
                  <a:cs typeface="Arial" panose="020B0604020202020204" pitchFamily="34" charset="0"/>
                </a:endParaRPr>
              </a:p>
            </p:txBody>
          </p:sp>
        </p:grpSp>
        <p:sp>
          <p:nvSpPr>
            <p:cNvPr id="170" name="직사각형 169"/>
            <p:cNvSpPr/>
            <p:nvPr/>
          </p:nvSpPr>
          <p:spPr>
            <a:xfrm>
              <a:off x="2039639" y="6078872"/>
              <a:ext cx="482824" cy="261610"/>
            </a:xfrm>
            <a:prstGeom prst="rect">
              <a:avLst/>
            </a:prstGeom>
          </p:spPr>
          <p:txBody>
            <a:bodyPr wrap="none">
              <a:spAutoFit/>
            </a:bodyPr>
            <a:lstStyle/>
            <a:p>
              <a:r>
                <a:rPr lang="en-US" altLang="ko-KR" sz="1100" b="1" dirty="0">
                  <a:latin typeface="+mn-ea"/>
                  <a:cs typeface="Arial" panose="020B0604020202020204" pitchFamily="34" charset="0"/>
                </a:rPr>
                <a:t>VGP</a:t>
              </a:r>
              <a:endParaRPr lang="ko-KR" altLang="en-US" sz="1100" dirty="0">
                <a:latin typeface="+mn-ea"/>
                <a:cs typeface="Arial" panose="020B0604020202020204" pitchFamily="34" charset="0"/>
              </a:endParaRPr>
            </a:p>
          </p:txBody>
        </p:sp>
      </p:grpSp>
      <p:grpSp>
        <p:nvGrpSpPr>
          <p:cNvPr id="13" name="그룹 12"/>
          <p:cNvGrpSpPr/>
          <p:nvPr/>
        </p:nvGrpSpPr>
        <p:grpSpPr>
          <a:xfrm>
            <a:off x="3924881" y="3749715"/>
            <a:ext cx="3722876" cy="923860"/>
            <a:chOff x="1805004" y="3347863"/>
            <a:chExt cx="3722876" cy="923859"/>
          </a:xfrm>
        </p:grpSpPr>
        <p:grpSp>
          <p:nvGrpSpPr>
            <p:cNvPr id="9" name="그룹 8"/>
            <p:cNvGrpSpPr/>
            <p:nvPr/>
          </p:nvGrpSpPr>
          <p:grpSpPr>
            <a:xfrm>
              <a:off x="1805004" y="3347863"/>
              <a:ext cx="3722876" cy="905306"/>
              <a:chOff x="1805004" y="3347863"/>
              <a:chExt cx="3722876" cy="905306"/>
            </a:xfrm>
          </p:grpSpPr>
          <p:grpSp>
            <p:nvGrpSpPr>
              <p:cNvPr id="6" name="그룹 5"/>
              <p:cNvGrpSpPr/>
              <p:nvPr/>
            </p:nvGrpSpPr>
            <p:grpSpPr>
              <a:xfrm>
                <a:off x="1805004" y="3347863"/>
                <a:ext cx="3722876" cy="905306"/>
                <a:chOff x="1652604" y="3347863"/>
                <a:chExt cx="3722876" cy="905306"/>
              </a:xfrm>
            </p:grpSpPr>
            <p:sp>
              <p:nvSpPr>
                <p:cNvPr id="11" name="화살표: 아래쪽 10">
                  <a:extLst>
                    <a:ext uri="{FF2B5EF4-FFF2-40B4-BE49-F238E27FC236}">
                      <a16:creationId xmlns:a16="http://schemas.microsoft.com/office/drawing/2014/main" id="{6B79C90D-D543-4321-9A35-5B72AC9B39DF}"/>
                    </a:ext>
                  </a:extLst>
                </p:cNvPr>
                <p:cNvSpPr/>
                <p:nvPr/>
              </p:nvSpPr>
              <p:spPr>
                <a:xfrm>
                  <a:off x="1652604" y="3347863"/>
                  <a:ext cx="199303" cy="30745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4" name="직사각형 3"/>
                <p:cNvSpPr/>
                <p:nvPr/>
              </p:nvSpPr>
              <p:spPr>
                <a:xfrm>
                  <a:off x="2611273" y="3627700"/>
                  <a:ext cx="1974397" cy="604557"/>
                </a:xfrm>
                <a:prstGeom prst="rect">
                  <a:avLst/>
                </a:prstGeom>
                <a:solidFill>
                  <a:srgbClr val="00B0F0">
                    <a:alpha val="2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pic>
              <p:nvPicPr>
                <p:cNvPr id="96" name="그림 95"/>
                <p:cNvPicPr>
                  <a:picLocks noChangeAspect="1"/>
                </p:cNvPicPr>
                <p:nvPr/>
              </p:nvPicPr>
              <p:blipFill rotWithShape="1">
                <a:blip r:embed="rId3"/>
                <a:srcRect t="75761"/>
                <a:stretch/>
              </p:blipFill>
              <p:spPr>
                <a:xfrm>
                  <a:off x="1885261" y="3711363"/>
                  <a:ext cx="3490219" cy="541806"/>
                </a:xfrm>
                <a:prstGeom prst="rect">
                  <a:avLst/>
                </a:prstGeom>
              </p:spPr>
            </p:pic>
          </p:grpSp>
          <p:sp>
            <p:nvSpPr>
              <p:cNvPr id="8" name="직사각형 7"/>
              <p:cNvSpPr/>
              <p:nvPr/>
            </p:nvSpPr>
            <p:spPr>
              <a:xfrm>
                <a:off x="2048399" y="3593884"/>
                <a:ext cx="482824" cy="261610"/>
              </a:xfrm>
              <a:prstGeom prst="rect">
                <a:avLst/>
              </a:prstGeom>
            </p:spPr>
            <p:txBody>
              <a:bodyPr wrap="none">
                <a:spAutoFit/>
              </a:bodyPr>
              <a:lstStyle/>
              <a:p>
                <a:r>
                  <a:rPr lang="en-US" altLang="ko-KR" sz="1100" b="1" dirty="0">
                    <a:latin typeface="+mn-ea"/>
                    <a:cs typeface="Arial" panose="020B0604020202020204" pitchFamily="34" charset="0"/>
                  </a:rPr>
                  <a:t>VGP</a:t>
                </a:r>
                <a:endParaRPr lang="ko-KR" altLang="en-US" sz="1100" dirty="0">
                  <a:latin typeface="+mn-ea"/>
                  <a:cs typeface="Arial" panose="020B0604020202020204" pitchFamily="34" charset="0"/>
                </a:endParaRPr>
              </a:p>
            </p:txBody>
          </p:sp>
        </p:grpSp>
        <p:sp>
          <p:nvSpPr>
            <p:cNvPr id="180" name="직사각형 179"/>
            <p:cNvSpPr/>
            <p:nvPr/>
          </p:nvSpPr>
          <p:spPr>
            <a:xfrm>
              <a:off x="2247489" y="4068083"/>
              <a:ext cx="355941" cy="131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81" name="직사각형 180"/>
            <p:cNvSpPr/>
            <p:nvPr/>
          </p:nvSpPr>
          <p:spPr>
            <a:xfrm>
              <a:off x="4977081" y="4047743"/>
              <a:ext cx="326241" cy="223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grpSp>
      <p:cxnSp>
        <p:nvCxnSpPr>
          <p:cNvPr id="182" name="직선 연결선 181"/>
          <p:cNvCxnSpPr>
            <a:cxnSpLocks/>
          </p:cNvCxnSpPr>
          <p:nvPr/>
        </p:nvCxnSpPr>
        <p:spPr>
          <a:xfrm>
            <a:off x="6857947" y="5270118"/>
            <a:ext cx="914401" cy="645913"/>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3" name="직선 연결선 182"/>
          <p:cNvCxnSpPr>
            <a:cxnSpLocks/>
          </p:cNvCxnSpPr>
          <p:nvPr/>
        </p:nvCxnSpPr>
        <p:spPr>
          <a:xfrm>
            <a:off x="6857947" y="4922453"/>
            <a:ext cx="1437945" cy="26270"/>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5" name="그룹 14"/>
          <p:cNvGrpSpPr/>
          <p:nvPr/>
        </p:nvGrpSpPr>
        <p:grpSpPr>
          <a:xfrm>
            <a:off x="4228240" y="4773409"/>
            <a:ext cx="3244702" cy="477283"/>
            <a:chOff x="2108366" y="5290102"/>
            <a:chExt cx="3244702" cy="477284"/>
          </a:xfrm>
        </p:grpSpPr>
        <p:pic>
          <p:nvPicPr>
            <p:cNvPr id="163" name="그림 162"/>
            <p:cNvPicPr>
              <a:picLocks noChangeAspect="1"/>
            </p:cNvPicPr>
            <p:nvPr/>
          </p:nvPicPr>
          <p:blipFill rotWithShape="1">
            <a:blip r:embed="rId4"/>
            <a:srcRect t="34380" b="54286"/>
            <a:stretch/>
          </p:blipFill>
          <p:spPr>
            <a:xfrm>
              <a:off x="2139484" y="5524158"/>
              <a:ext cx="3213584" cy="243228"/>
            </a:xfrm>
            <a:prstGeom prst="rect">
              <a:avLst/>
            </a:prstGeom>
          </p:spPr>
        </p:pic>
        <p:sp>
          <p:nvSpPr>
            <p:cNvPr id="177" name="직사각형 176"/>
            <p:cNvSpPr/>
            <p:nvPr/>
          </p:nvSpPr>
          <p:spPr>
            <a:xfrm>
              <a:off x="2108366" y="5290102"/>
              <a:ext cx="527709" cy="261611"/>
            </a:xfrm>
            <a:prstGeom prst="rect">
              <a:avLst/>
            </a:prstGeom>
          </p:spPr>
          <p:txBody>
            <a:bodyPr wrap="none">
              <a:spAutoFit/>
            </a:bodyPr>
            <a:lstStyle/>
            <a:p>
              <a:r>
                <a:rPr lang="en-US" altLang="ko-KR" sz="1100" b="1" dirty="0">
                  <a:latin typeface="+mn-ea"/>
                  <a:cs typeface="Arial" panose="020B0604020202020204" pitchFamily="34" charset="0"/>
                </a:rPr>
                <a:t>Prior</a:t>
              </a:r>
              <a:endParaRPr lang="ko-KR" altLang="en-US" sz="1100" dirty="0">
                <a:latin typeface="+mn-ea"/>
                <a:cs typeface="Arial" panose="020B0604020202020204" pitchFamily="34" charset="0"/>
              </a:endParaRPr>
            </a:p>
          </p:txBody>
        </p:sp>
      </p:grpSp>
      <p:sp>
        <p:nvSpPr>
          <p:cNvPr id="149" name="사각형: 둥근 모서리 148">
            <a:extLst>
              <a:ext uri="{FF2B5EF4-FFF2-40B4-BE49-F238E27FC236}">
                <a16:creationId xmlns:a16="http://schemas.microsoft.com/office/drawing/2014/main" id="{87C12FBB-BC14-4F07-A199-50A65A9FED49}"/>
              </a:ext>
            </a:extLst>
          </p:cNvPr>
          <p:cNvSpPr/>
          <p:nvPr/>
        </p:nvSpPr>
        <p:spPr>
          <a:xfrm>
            <a:off x="3769613" y="1628691"/>
            <a:ext cx="5078778"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atin typeface="+mn-ea"/>
                <a:cs typeface="Arial" panose="020B0604020202020204" pitchFamily="34" charset="0"/>
              </a:rPr>
              <a:t>기존 참조유전체의 유전자 구조 반영 오류 </a:t>
            </a:r>
            <a:endParaRPr lang="ko-KR" altLang="en-US" sz="1400" spc="-150" dirty="0">
              <a:latin typeface="+mn-ea"/>
              <a:cs typeface="Arial" panose="020B0604020202020204" pitchFamily="34" charset="0"/>
            </a:endParaRPr>
          </a:p>
        </p:txBody>
      </p:sp>
      <p:sp>
        <p:nvSpPr>
          <p:cNvPr id="17" name="직사각형 16"/>
          <p:cNvSpPr/>
          <p:nvPr/>
        </p:nvSpPr>
        <p:spPr>
          <a:xfrm>
            <a:off x="3725324" y="1908639"/>
            <a:ext cx="5123067" cy="1384995"/>
          </a:xfrm>
          <a:prstGeom prst="rect">
            <a:avLst/>
          </a:prstGeom>
        </p:spPr>
        <p:txBody>
          <a:bodyPr wrap="square">
            <a:spAutoFit/>
          </a:bodyPr>
          <a:lstStyle/>
          <a:p>
            <a:r>
              <a:rPr lang="ko-KR" altLang="en-US" sz="1400" b="1" dirty="0">
                <a:latin typeface="+mn-ea"/>
                <a:cs typeface="Arial" panose="020B0604020202020204" pitchFamily="34" charset="0"/>
              </a:rPr>
              <a:t>대부분의 참조유전체</a:t>
            </a:r>
            <a:r>
              <a:rPr lang="en-US" altLang="ko-KR" sz="1400" b="1" dirty="0">
                <a:latin typeface="+mn-ea"/>
                <a:cs typeface="Arial" panose="020B0604020202020204" pitchFamily="34" charset="0"/>
              </a:rPr>
              <a:t>: </a:t>
            </a:r>
          </a:p>
          <a:p>
            <a:pPr marL="171450" indent="-171450">
              <a:buFontTx/>
              <a:buChar char="-"/>
            </a:pPr>
            <a:r>
              <a:rPr lang="ko-KR" altLang="en-US" sz="1400" dirty="0">
                <a:latin typeface="+mn-ea"/>
                <a:cs typeface="Arial" panose="020B0604020202020204" pitchFamily="34" charset="0"/>
              </a:rPr>
              <a:t>짧은 </a:t>
            </a:r>
            <a:r>
              <a:rPr lang="en-US" altLang="ko-KR" sz="1400" dirty="0">
                <a:latin typeface="+mn-ea"/>
                <a:cs typeface="Arial" panose="020B0604020202020204" pitchFamily="34" charset="0"/>
              </a:rPr>
              <a:t>read-length</a:t>
            </a:r>
            <a:r>
              <a:rPr lang="ko-KR" altLang="en-US" sz="1400" dirty="0">
                <a:latin typeface="+mn-ea"/>
                <a:cs typeface="Arial" panose="020B0604020202020204" pitchFamily="34" charset="0"/>
              </a:rPr>
              <a:t>를 갖는 </a:t>
            </a:r>
            <a:r>
              <a:rPr lang="en-US" altLang="ko-KR" sz="1400" dirty="0">
                <a:latin typeface="+mn-ea"/>
                <a:cs typeface="Arial" panose="020B0604020202020204" pitchFamily="34" charset="0"/>
              </a:rPr>
              <a:t>NGS </a:t>
            </a:r>
            <a:r>
              <a:rPr lang="ko-KR" altLang="en-US" sz="1400" dirty="0">
                <a:latin typeface="+mn-ea"/>
                <a:cs typeface="Arial" panose="020B0604020202020204" pitchFamily="34" charset="0"/>
              </a:rPr>
              <a:t>플랫폼에 기반함</a:t>
            </a:r>
            <a:r>
              <a:rPr lang="en-US" altLang="ko-KR" sz="1400" dirty="0">
                <a:latin typeface="+mn-ea"/>
                <a:cs typeface="Arial" panose="020B0604020202020204" pitchFamily="34" charset="0"/>
              </a:rPr>
              <a:t>.</a:t>
            </a:r>
          </a:p>
          <a:p>
            <a:pPr marL="171450" indent="-171450">
              <a:buFontTx/>
              <a:buChar char="-"/>
            </a:pPr>
            <a:r>
              <a:rPr lang="en-US" altLang="ko-KR" sz="1400" dirty="0">
                <a:latin typeface="+mn-ea"/>
                <a:cs typeface="Arial" panose="020B0604020202020204" pitchFamily="34" charset="0"/>
              </a:rPr>
              <a:t>Sanger sequencing (~1 </a:t>
            </a:r>
            <a:r>
              <a:rPr lang="en-US" altLang="ko-KR" sz="1400" dirty="0" err="1">
                <a:latin typeface="+mn-ea"/>
                <a:cs typeface="Arial" panose="020B0604020202020204" pitchFamily="34" charset="0"/>
              </a:rPr>
              <a:t>kbp</a:t>
            </a:r>
            <a:r>
              <a:rPr lang="en-US" altLang="ko-KR" sz="1400" dirty="0">
                <a:latin typeface="+mn-ea"/>
                <a:cs typeface="Arial" panose="020B0604020202020204" pitchFamily="34" charset="0"/>
              </a:rPr>
              <a:t>), Illumina sequencing (~200 bp) </a:t>
            </a:r>
          </a:p>
          <a:p>
            <a:pPr marL="171450" indent="-171450">
              <a:buFontTx/>
              <a:buChar char="-"/>
            </a:pPr>
            <a:endParaRPr lang="en-US" altLang="ko-KR" sz="1400" dirty="0">
              <a:latin typeface="+mn-ea"/>
              <a:cs typeface="Arial" panose="020B0604020202020204" pitchFamily="34" charset="0"/>
            </a:endParaRPr>
          </a:p>
          <a:p>
            <a:r>
              <a:rPr lang="ko-KR" altLang="en-US" sz="1400" b="1" dirty="0">
                <a:latin typeface="+mn-ea"/>
                <a:cs typeface="Arial" panose="020B0604020202020204" pitchFamily="34" charset="0"/>
              </a:rPr>
              <a:t>유전체 내 오류</a:t>
            </a:r>
            <a:r>
              <a:rPr lang="en-US" altLang="ko-KR" sz="1400" b="1" dirty="0">
                <a:latin typeface="+mn-ea"/>
                <a:cs typeface="Arial" panose="020B0604020202020204" pitchFamily="34" charset="0"/>
              </a:rPr>
              <a:t>: </a:t>
            </a:r>
          </a:p>
          <a:p>
            <a:pPr marL="171450" indent="-171450">
              <a:buFontTx/>
              <a:buChar char="-"/>
            </a:pPr>
            <a:r>
              <a:rPr lang="ko-KR" altLang="en-US" sz="1400" dirty="0">
                <a:latin typeface="+mn-ea"/>
                <a:cs typeface="Arial" panose="020B0604020202020204" pitchFamily="34" charset="0"/>
              </a:rPr>
              <a:t>낮은 연속성</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서열 누락</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염기서열 정확도 문제</a:t>
            </a:r>
            <a:r>
              <a:rPr lang="en-US" altLang="ko-KR" sz="1400" dirty="0">
                <a:latin typeface="+mn-ea"/>
                <a:cs typeface="Arial" panose="020B0604020202020204" pitchFamily="34" charset="0"/>
              </a:rPr>
              <a:t>…</a:t>
            </a:r>
          </a:p>
        </p:txBody>
      </p:sp>
      <p:sp>
        <p:nvSpPr>
          <p:cNvPr id="108" name="모서리가 둥근 직사각형 42">
            <a:extLst>
              <a:ext uri="{FF2B5EF4-FFF2-40B4-BE49-F238E27FC236}">
                <a16:creationId xmlns:a16="http://schemas.microsoft.com/office/drawing/2014/main" id="{3DB13410-DE12-4BFC-838A-5D025856F02F}"/>
              </a:ext>
            </a:extLst>
          </p:cNvPr>
          <p:cNvSpPr/>
          <p:nvPr/>
        </p:nvSpPr>
        <p:spPr>
          <a:xfrm>
            <a:off x="71662" y="1784521"/>
            <a:ext cx="3495522" cy="4727538"/>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109" name="사각형: 둥근 모서리 148">
            <a:extLst>
              <a:ext uri="{FF2B5EF4-FFF2-40B4-BE49-F238E27FC236}">
                <a16:creationId xmlns:a16="http://schemas.microsoft.com/office/drawing/2014/main" id="{87C12FBB-BC14-4F07-A199-50A65A9FED49}"/>
              </a:ext>
            </a:extLst>
          </p:cNvPr>
          <p:cNvSpPr/>
          <p:nvPr/>
        </p:nvSpPr>
        <p:spPr>
          <a:xfrm>
            <a:off x="200975" y="1625747"/>
            <a:ext cx="3186564"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mn-ea"/>
                <a:cs typeface="Arial" panose="020B0604020202020204" pitchFamily="34" charset="0"/>
              </a:rPr>
              <a:t>Vertebrate Genomes Project (VGP)</a:t>
            </a:r>
          </a:p>
        </p:txBody>
      </p:sp>
      <p:graphicFrame>
        <p:nvGraphicFramePr>
          <p:cNvPr id="110" name="표 109"/>
          <p:cNvGraphicFramePr>
            <a:graphicFrameLocks noGrp="1"/>
          </p:cNvGraphicFramePr>
          <p:nvPr>
            <p:extLst>
              <p:ext uri="{D42A27DB-BD31-4B8C-83A1-F6EECF244321}">
                <p14:modId xmlns:p14="http://schemas.microsoft.com/office/powerpoint/2010/main" val="1591402462"/>
              </p:ext>
            </p:extLst>
          </p:nvPr>
        </p:nvGraphicFramePr>
        <p:xfrm>
          <a:off x="603722" y="4848967"/>
          <a:ext cx="2759434" cy="1617612"/>
        </p:xfrm>
        <a:graphic>
          <a:graphicData uri="http://schemas.openxmlformats.org/drawingml/2006/table">
            <a:tbl>
              <a:tblPr firstRow="1" bandRow="1">
                <a:tableStyleId>{7E9639D4-E3E2-4D34-9284-5A2195B3D0D7}</a:tableStyleId>
              </a:tblPr>
              <a:tblGrid>
                <a:gridCol w="1292310">
                  <a:extLst>
                    <a:ext uri="{9D8B030D-6E8A-4147-A177-3AD203B41FA5}">
                      <a16:colId xmlns:a16="http://schemas.microsoft.com/office/drawing/2014/main" val="3154589765"/>
                    </a:ext>
                  </a:extLst>
                </a:gridCol>
                <a:gridCol w="790660">
                  <a:extLst>
                    <a:ext uri="{9D8B030D-6E8A-4147-A177-3AD203B41FA5}">
                      <a16:colId xmlns:a16="http://schemas.microsoft.com/office/drawing/2014/main" val="4217861156"/>
                    </a:ext>
                  </a:extLst>
                </a:gridCol>
                <a:gridCol w="676464">
                  <a:extLst>
                    <a:ext uri="{9D8B030D-6E8A-4147-A177-3AD203B41FA5}">
                      <a16:colId xmlns:a16="http://schemas.microsoft.com/office/drawing/2014/main" val="544430064"/>
                    </a:ext>
                  </a:extLst>
                </a:gridCol>
              </a:tblGrid>
              <a:tr h="243645">
                <a:tc rowSpan="2">
                  <a:txBody>
                    <a:bodyPr/>
                    <a:lstStyle/>
                    <a:p>
                      <a:pPr algn="ctr" latinLnBrk="1"/>
                      <a:r>
                        <a:rPr lang="en-US" altLang="ko-KR" sz="900" b="1" dirty="0">
                          <a:solidFill>
                            <a:schemeClr val="tx1"/>
                          </a:solidFill>
                          <a:latin typeface="Arial" panose="020B0604020202020204" pitchFamily="34" charset="0"/>
                          <a:cs typeface="Arial" panose="020B0604020202020204" pitchFamily="34" charset="0"/>
                        </a:rPr>
                        <a:t>Species</a:t>
                      </a:r>
                      <a:endParaRPr lang="ko-KR" altLang="en-US" sz="900" b="1"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gridSpan="2">
                  <a:txBody>
                    <a:bodyPr/>
                    <a:lstStyle/>
                    <a:p>
                      <a:pPr algn="ctr" latinLnBrk="1"/>
                      <a:r>
                        <a:rPr lang="en-US" altLang="ko-KR" sz="900" b="1" dirty="0">
                          <a:solidFill>
                            <a:schemeClr val="tx1"/>
                          </a:solidFill>
                          <a:latin typeface="Arial" panose="020B0604020202020204" pitchFamily="34" charset="0"/>
                          <a:cs typeface="Arial" panose="020B0604020202020204" pitchFamily="34" charset="0"/>
                        </a:rPr>
                        <a:t>Assembly contiguity</a:t>
                      </a:r>
                      <a:endParaRPr lang="en-US" altLang="ko-KR" sz="900" b="1" baseline="0" dirty="0">
                        <a:solidFill>
                          <a:schemeClr val="tx1"/>
                        </a:solidFill>
                        <a:latin typeface="Arial" panose="020B0604020202020204" pitchFamily="34" charset="0"/>
                        <a:cs typeface="Arial" panose="020B0604020202020204" pitchFamily="34" charset="0"/>
                      </a:endParaRPr>
                    </a:p>
                    <a:p>
                      <a:pPr algn="ctr" latinLnBrk="1"/>
                      <a:r>
                        <a:rPr lang="en-US" altLang="ko-KR" sz="900" b="1" baseline="0" dirty="0">
                          <a:solidFill>
                            <a:schemeClr val="tx1"/>
                          </a:solidFill>
                          <a:latin typeface="Arial" panose="020B0604020202020204" pitchFamily="34" charset="0"/>
                          <a:cs typeface="Arial" panose="020B0604020202020204" pitchFamily="34" charset="0"/>
                        </a:rPr>
                        <a:t>(contig N50, </a:t>
                      </a:r>
                      <a:r>
                        <a:rPr lang="en-US" altLang="ko-KR" sz="900" b="1" baseline="0" dirty="0" err="1">
                          <a:solidFill>
                            <a:schemeClr val="tx1"/>
                          </a:solidFill>
                          <a:latin typeface="Arial" panose="020B0604020202020204" pitchFamily="34" charset="0"/>
                          <a:cs typeface="Arial" panose="020B0604020202020204" pitchFamily="34" charset="0"/>
                        </a:rPr>
                        <a:t>kbp</a:t>
                      </a:r>
                      <a:r>
                        <a:rPr lang="en-US" altLang="ko-KR" sz="900" b="1" baseline="0" dirty="0">
                          <a:solidFill>
                            <a:schemeClr val="tx1"/>
                          </a:solidFill>
                          <a:latin typeface="Arial" panose="020B0604020202020204" pitchFamily="34" charset="0"/>
                          <a:cs typeface="Arial" panose="020B0604020202020204" pitchFamily="34" charset="0"/>
                        </a:rPr>
                        <a:t>)</a:t>
                      </a:r>
                      <a:endParaRPr lang="ko-KR" altLang="en-US" sz="900" b="1"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pPr algn="ctr"/>
                      <a:endParaRPr lang="ko-KR" altLang="en-US" sz="700" b="1"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136668259"/>
                  </a:ext>
                </a:extLst>
              </a:tr>
              <a:tr h="156596">
                <a:tc vMerge="1">
                  <a:txBody>
                    <a:bodyPr/>
                    <a:lstStyle/>
                    <a:p>
                      <a:pPr latinLnBrk="1"/>
                      <a:endParaRPr lang="ko-KR" altLang="en-US"/>
                    </a:p>
                  </a:txBody>
                  <a:tcPr/>
                </a:tc>
                <a:tc>
                  <a:txBody>
                    <a:bodyPr/>
                    <a:lstStyle/>
                    <a:p>
                      <a:pPr algn="ctr" latinLnBrk="1"/>
                      <a:r>
                        <a:rPr lang="en-US" altLang="ko-KR" sz="900" b="1" dirty="0">
                          <a:solidFill>
                            <a:schemeClr val="tx1"/>
                          </a:solidFill>
                          <a:latin typeface="Arial" panose="020B0604020202020204" pitchFamily="34" charset="0"/>
                          <a:cs typeface="Arial" panose="020B0604020202020204" pitchFamily="34" charset="0"/>
                        </a:rPr>
                        <a:t>VGP</a:t>
                      </a:r>
                      <a:endParaRPr lang="ko-KR" altLang="en-US" sz="900" b="1"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ko-KR" sz="900" b="1" dirty="0">
                          <a:solidFill>
                            <a:schemeClr val="tx1"/>
                          </a:solidFill>
                          <a:latin typeface="Arial" panose="020B0604020202020204" pitchFamily="34" charset="0"/>
                          <a:cs typeface="Arial" panose="020B0604020202020204" pitchFamily="34" charset="0"/>
                        </a:rPr>
                        <a:t>Prior</a:t>
                      </a:r>
                      <a:endParaRPr lang="ko-KR" altLang="en-US" sz="900" b="1"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44181707"/>
                  </a:ext>
                </a:extLst>
              </a:tr>
              <a:tr h="156596">
                <a:tc>
                  <a:txBody>
                    <a:bodyPr/>
                    <a:lstStyle/>
                    <a:p>
                      <a:pPr algn="ctr" latinLnBrk="1"/>
                      <a:r>
                        <a:rPr lang="en-US" altLang="ko-KR" sz="900" b="0" dirty="0">
                          <a:solidFill>
                            <a:schemeClr val="tx1"/>
                          </a:solidFill>
                          <a:latin typeface="Arial" panose="020B0604020202020204" pitchFamily="34" charset="0"/>
                          <a:cs typeface="Arial" panose="020B0604020202020204" pitchFamily="34" charset="0"/>
                        </a:rPr>
                        <a:t>Zebra finch</a:t>
                      </a:r>
                      <a:endParaRPr lang="ko-KR" altLang="en-US" sz="900" b="0"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Arial" panose="020B0604020202020204" pitchFamily="34" charset="0"/>
                          <a:cs typeface="Arial" panose="020B0604020202020204" pitchFamily="34" charset="0"/>
                        </a:rPr>
                        <a:t>11,999</a:t>
                      </a:r>
                      <a:endParaRPr lang="ko-KR" altLang="en-US" sz="900" b="0"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0" dirty="0">
                          <a:solidFill>
                            <a:schemeClr val="tx1"/>
                          </a:solidFill>
                          <a:latin typeface="Arial" panose="020B0604020202020204" pitchFamily="34" charset="0"/>
                          <a:cs typeface="Arial" panose="020B0604020202020204" pitchFamily="34" charset="0"/>
                        </a:rPr>
                        <a:t>38.6</a:t>
                      </a:r>
                      <a:endParaRPr lang="ko-KR" altLang="en-US" sz="900" b="0"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905209"/>
                  </a:ext>
                </a:extLst>
              </a:tr>
              <a:tr h="156596">
                <a:tc>
                  <a:txBody>
                    <a:bodyPr/>
                    <a:lstStyle/>
                    <a:p>
                      <a:pPr algn="ctr" latinLnBrk="1"/>
                      <a:r>
                        <a:rPr lang="en-US" altLang="ko-KR" sz="900" b="0" dirty="0">
                          <a:solidFill>
                            <a:schemeClr val="tx1"/>
                          </a:solidFill>
                          <a:latin typeface="Arial" panose="020B0604020202020204" pitchFamily="34" charset="0"/>
                          <a:cs typeface="Arial" panose="020B0604020202020204" pitchFamily="34" charset="0"/>
                        </a:rPr>
                        <a:t>Anna’s</a:t>
                      </a:r>
                      <a:r>
                        <a:rPr lang="en-US" altLang="ko-KR" sz="900" b="0" baseline="0" dirty="0">
                          <a:solidFill>
                            <a:schemeClr val="tx1"/>
                          </a:solidFill>
                          <a:latin typeface="Arial" panose="020B0604020202020204" pitchFamily="34" charset="0"/>
                          <a:cs typeface="Arial" panose="020B0604020202020204" pitchFamily="34" charset="0"/>
                        </a:rPr>
                        <a:t> </a:t>
                      </a:r>
                      <a:r>
                        <a:rPr lang="en-US" altLang="ko-KR" sz="900" b="0" dirty="0">
                          <a:solidFill>
                            <a:schemeClr val="tx1"/>
                          </a:solidFill>
                          <a:latin typeface="Arial" panose="020B0604020202020204" pitchFamily="34" charset="0"/>
                          <a:cs typeface="Arial" panose="020B0604020202020204" pitchFamily="34" charset="0"/>
                        </a:rPr>
                        <a:t>hummingbird</a:t>
                      </a:r>
                      <a:endParaRPr lang="ko-KR" altLang="en-US" sz="900" b="0"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0" dirty="0">
                          <a:solidFill>
                            <a:schemeClr val="tx1"/>
                          </a:solidFill>
                          <a:latin typeface="Arial" panose="020B0604020202020204" pitchFamily="34" charset="0"/>
                          <a:cs typeface="Arial" panose="020B0604020202020204" pitchFamily="34" charset="0"/>
                        </a:rPr>
                        <a:t>14,</a:t>
                      </a:r>
                      <a:r>
                        <a:rPr lang="en-US" altLang="ko-KR" sz="900" b="0" baseline="0" dirty="0">
                          <a:solidFill>
                            <a:schemeClr val="tx1"/>
                          </a:solidFill>
                          <a:latin typeface="Arial" panose="020B0604020202020204" pitchFamily="34" charset="0"/>
                          <a:cs typeface="Arial" panose="020B0604020202020204" pitchFamily="34" charset="0"/>
                        </a:rPr>
                        <a:t>522</a:t>
                      </a:r>
                      <a:endParaRPr lang="ko-KR" altLang="en-US" sz="900" b="0"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0" dirty="0">
                          <a:solidFill>
                            <a:schemeClr val="tx1"/>
                          </a:solidFill>
                          <a:latin typeface="Arial" panose="020B0604020202020204" pitchFamily="34" charset="0"/>
                          <a:cs typeface="Arial" panose="020B0604020202020204" pitchFamily="34" charset="0"/>
                        </a:rPr>
                        <a:t>26.7</a:t>
                      </a:r>
                      <a:endParaRPr lang="ko-KR" altLang="en-US" sz="900" b="0"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3550337"/>
                  </a:ext>
                </a:extLst>
              </a:tr>
              <a:tr h="156596">
                <a:tc>
                  <a:txBody>
                    <a:bodyPr/>
                    <a:lstStyle/>
                    <a:p>
                      <a:pPr algn="ctr" latinLnBrk="1"/>
                      <a:r>
                        <a:rPr lang="en-US" altLang="ko-KR" sz="900" b="0" dirty="0">
                          <a:solidFill>
                            <a:schemeClr val="tx1"/>
                          </a:solidFill>
                          <a:latin typeface="Arial" panose="020B0604020202020204" pitchFamily="34" charset="0"/>
                          <a:cs typeface="Arial" panose="020B0604020202020204" pitchFamily="34" charset="0"/>
                        </a:rPr>
                        <a:t>Platypus</a:t>
                      </a:r>
                      <a:endParaRPr lang="ko-KR" altLang="en-US" sz="900" b="0"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Arial" panose="020B0604020202020204" pitchFamily="34" charset="0"/>
                          <a:cs typeface="Arial" panose="020B0604020202020204" pitchFamily="34" charset="0"/>
                        </a:rPr>
                        <a:t>15,147</a:t>
                      </a:r>
                      <a:endParaRPr lang="ko-KR" altLang="en-US" sz="900" b="0"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0" dirty="0">
                          <a:solidFill>
                            <a:schemeClr val="tx1"/>
                          </a:solidFill>
                          <a:latin typeface="Arial" panose="020B0604020202020204" pitchFamily="34" charset="0"/>
                          <a:cs typeface="Arial" panose="020B0604020202020204" pitchFamily="34" charset="0"/>
                        </a:rPr>
                        <a:t>11.5</a:t>
                      </a:r>
                      <a:endParaRPr lang="ko-KR" altLang="en-US" sz="900" b="0"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906524"/>
                  </a:ext>
                </a:extLst>
              </a:tr>
              <a:tr h="156596">
                <a:tc>
                  <a:txBody>
                    <a:bodyPr/>
                    <a:lstStyle/>
                    <a:p>
                      <a:pPr algn="ctr" latinLnBrk="1"/>
                      <a:r>
                        <a:rPr lang="en-US" altLang="ko-KR" sz="900" b="0" dirty="0">
                          <a:solidFill>
                            <a:schemeClr val="tx1"/>
                          </a:solidFill>
                          <a:latin typeface="Arial" panose="020B0604020202020204" pitchFamily="34" charset="0"/>
                          <a:cs typeface="Arial" panose="020B0604020202020204" pitchFamily="34" charset="0"/>
                        </a:rPr>
                        <a:t>Climbing</a:t>
                      </a:r>
                      <a:r>
                        <a:rPr lang="en-US" altLang="ko-KR" sz="900" b="0" baseline="0" dirty="0">
                          <a:solidFill>
                            <a:schemeClr val="tx1"/>
                          </a:solidFill>
                          <a:latin typeface="Arial" panose="020B0604020202020204" pitchFamily="34" charset="0"/>
                          <a:cs typeface="Arial" panose="020B0604020202020204" pitchFamily="34" charset="0"/>
                        </a:rPr>
                        <a:t> perch</a:t>
                      </a: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0" dirty="0">
                          <a:solidFill>
                            <a:schemeClr val="tx1"/>
                          </a:solidFill>
                          <a:latin typeface="Arial" panose="020B0604020202020204" pitchFamily="34" charset="0"/>
                          <a:cs typeface="Arial" panose="020B0604020202020204" pitchFamily="34" charset="0"/>
                        </a:rPr>
                        <a:t>7,055</a:t>
                      </a:r>
                      <a:endParaRPr lang="ko-KR" altLang="en-US" sz="900" b="0"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Arial" panose="020B0604020202020204" pitchFamily="34" charset="0"/>
                          <a:cs typeface="Arial" panose="020B0604020202020204" pitchFamily="34" charset="0"/>
                        </a:rPr>
                        <a:t>18.8</a:t>
                      </a:r>
                      <a:endParaRPr lang="ko-KR" altLang="en-US" sz="900" b="0" dirty="0">
                        <a:solidFill>
                          <a:schemeClr val="tx1"/>
                        </a:solidFill>
                        <a:latin typeface="Arial" panose="020B0604020202020204" pitchFamily="34" charset="0"/>
                        <a:cs typeface="Arial" panose="020B0604020202020204" pitchFamily="34" charset="0"/>
                      </a:endParaRPr>
                    </a:p>
                  </a:txBody>
                  <a:tcPr marL="109580" marR="109580" marT="54791" marB="5479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0683472"/>
                  </a:ext>
                </a:extLst>
              </a:tr>
            </a:tbl>
          </a:graphicData>
        </a:graphic>
      </p:graphicFrame>
      <p:sp>
        <p:nvSpPr>
          <p:cNvPr id="111" name="직사각형 110">
            <a:extLst>
              <a:ext uri="{FF2B5EF4-FFF2-40B4-BE49-F238E27FC236}">
                <a16:creationId xmlns:a16="http://schemas.microsoft.com/office/drawing/2014/main" id="{51B36EF9-041D-42E1-B23F-BCCF67899CDF}"/>
              </a:ext>
            </a:extLst>
          </p:cNvPr>
          <p:cNvSpPr/>
          <p:nvPr/>
        </p:nvSpPr>
        <p:spPr>
          <a:xfrm rot="16200000">
            <a:off x="12023" y="6006273"/>
            <a:ext cx="494045" cy="184666"/>
          </a:xfrm>
          <a:prstGeom prst="rect">
            <a:avLst/>
          </a:prstGeom>
        </p:spPr>
        <p:txBody>
          <a:bodyPr wrap="none">
            <a:spAutoFit/>
          </a:bodyPr>
          <a:lstStyle/>
          <a:p>
            <a:pPr algn="ctr"/>
            <a:r>
              <a:rPr lang="en-US" altLang="ko-KR" sz="600" b="1" dirty="0">
                <a:solidFill>
                  <a:srgbClr val="F8971D"/>
                </a:solidFill>
                <a:latin typeface="+mn-ea"/>
                <a:cs typeface="Arial" panose="020B0604020202020204" pitchFamily="34" charset="0"/>
              </a:rPr>
              <a:t>Mammal</a:t>
            </a:r>
            <a:endParaRPr lang="ko-KR" altLang="en-US" sz="600" b="1" dirty="0">
              <a:solidFill>
                <a:srgbClr val="F8971D"/>
              </a:solidFill>
              <a:latin typeface="+mn-ea"/>
              <a:cs typeface="Arial" panose="020B0604020202020204" pitchFamily="34" charset="0"/>
            </a:endParaRPr>
          </a:p>
        </p:txBody>
      </p:sp>
      <p:sp>
        <p:nvSpPr>
          <p:cNvPr id="112" name="직사각형 111">
            <a:extLst>
              <a:ext uri="{FF2B5EF4-FFF2-40B4-BE49-F238E27FC236}">
                <a16:creationId xmlns:a16="http://schemas.microsoft.com/office/drawing/2014/main" id="{38E20DFC-6627-4C1B-8EF8-3604CC6F90FD}"/>
              </a:ext>
            </a:extLst>
          </p:cNvPr>
          <p:cNvSpPr/>
          <p:nvPr/>
        </p:nvSpPr>
        <p:spPr>
          <a:xfrm rot="16200000">
            <a:off x="68127" y="5592940"/>
            <a:ext cx="381836" cy="184666"/>
          </a:xfrm>
          <a:prstGeom prst="rect">
            <a:avLst/>
          </a:prstGeom>
        </p:spPr>
        <p:txBody>
          <a:bodyPr wrap="none">
            <a:spAutoFit/>
          </a:bodyPr>
          <a:lstStyle/>
          <a:p>
            <a:pPr algn="ctr"/>
            <a:r>
              <a:rPr lang="en-US" altLang="ko-KR" sz="600" b="1" dirty="0">
                <a:solidFill>
                  <a:srgbClr val="E31B23"/>
                </a:solidFill>
                <a:latin typeface="+mn-ea"/>
                <a:cs typeface="Arial" panose="020B0604020202020204" pitchFamily="34" charset="0"/>
              </a:rPr>
              <a:t>Birds</a:t>
            </a:r>
            <a:endParaRPr lang="ko-KR" altLang="en-US" sz="600" b="1" dirty="0">
              <a:solidFill>
                <a:srgbClr val="E31B23"/>
              </a:solidFill>
              <a:latin typeface="+mn-ea"/>
              <a:cs typeface="Arial" panose="020B0604020202020204" pitchFamily="34" charset="0"/>
            </a:endParaRPr>
          </a:p>
        </p:txBody>
      </p:sp>
      <p:sp>
        <p:nvSpPr>
          <p:cNvPr id="114" name="직사각형 113">
            <a:extLst>
              <a:ext uri="{FF2B5EF4-FFF2-40B4-BE49-F238E27FC236}">
                <a16:creationId xmlns:a16="http://schemas.microsoft.com/office/drawing/2014/main" id="{404CB4D0-C2D2-4B08-85CD-DBB732DF4F77}"/>
              </a:ext>
            </a:extLst>
          </p:cNvPr>
          <p:cNvSpPr/>
          <p:nvPr/>
        </p:nvSpPr>
        <p:spPr>
          <a:xfrm rot="16200000">
            <a:off x="93151" y="6290159"/>
            <a:ext cx="341760" cy="184666"/>
          </a:xfrm>
          <a:prstGeom prst="rect">
            <a:avLst/>
          </a:prstGeom>
        </p:spPr>
        <p:txBody>
          <a:bodyPr wrap="none">
            <a:spAutoFit/>
          </a:bodyPr>
          <a:lstStyle/>
          <a:p>
            <a:pPr algn="ctr"/>
            <a:r>
              <a:rPr lang="en-US" altLang="ko-KR" sz="600" b="1" dirty="0">
                <a:solidFill>
                  <a:srgbClr val="007DC3"/>
                </a:solidFill>
                <a:latin typeface="+mn-ea"/>
                <a:cs typeface="Arial" panose="020B0604020202020204" pitchFamily="34" charset="0"/>
              </a:rPr>
              <a:t>Fish</a:t>
            </a:r>
            <a:endParaRPr lang="ko-KR" altLang="en-US" sz="600" b="1" dirty="0">
              <a:solidFill>
                <a:srgbClr val="007DC3"/>
              </a:solidFill>
              <a:latin typeface="+mn-ea"/>
              <a:cs typeface="Arial" panose="020B0604020202020204" pitchFamily="34" charset="0"/>
            </a:endParaRPr>
          </a:p>
        </p:txBody>
      </p:sp>
      <p:sp>
        <p:nvSpPr>
          <p:cNvPr id="115" name="자유형 61">
            <a:extLst>
              <a:ext uri="{FF2B5EF4-FFF2-40B4-BE49-F238E27FC236}">
                <a16:creationId xmlns:a16="http://schemas.microsoft.com/office/drawing/2014/main" id="{80CAD741-6728-4AF7-9F11-4C417E9C1410}"/>
              </a:ext>
            </a:extLst>
          </p:cNvPr>
          <p:cNvSpPr/>
          <p:nvPr/>
        </p:nvSpPr>
        <p:spPr>
          <a:xfrm>
            <a:off x="343509" y="5751485"/>
            <a:ext cx="220405" cy="189046"/>
          </a:xfrm>
          <a:custGeom>
            <a:avLst/>
            <a:gdLst>
              <a:gd name="connsiteX0" fmla="*/ 695008 w 1849934"/>
              <a:gd name="connsiteY0" fmla="*/ 483760 h 1586723"/>
              <a:gd name="connsiteX1" fmla="*/ 602139 w 1849934"/>
              <a:gd name="connsiteY1" fmla="*/ 464710 h 1586723"/>
              <a:gd name="connsiteX2" fmla="*/ 461645 w 1849934"/>
              <a:gd name="connsiteY2" fmla="*/ 512335 h 1586723"/>
              <a:gd name="connsiteX3" fmla="*/ 423545 w 1849934"/>
              <a:gd name="connsiteY3" fmla="*/ 545673 h 1586723"/>
              <a:gd name="connsiteX4" fmla="*/ 392589 w 1849934"/>
              <a:gd name="connsiteY4" fmla="*/ 555198 h 1586723"/>
              <a:gd name="connsiteX5" fmla="*/ 30639 w 1849934"/>
              <a:gd name="connsiteY5" fmla="*/ 543292 h 1586723"/>
              <a:gd name="connsiteX6" fmla="*/ 21114 w 1849934"/>
              <a:gd name="connsiteY6" fmla="*/ 552817 h 1586723"/>
              <a:gd name="connsiteX7" fmla="*/ 40164 w 1849934"/>
              <a:gd name="connsiteY7" fmla="*/ 567104 h 1586723"/>
              <a:gd name="connsiteX8" fmla="*/ 271145 w 1849934"/>
              <a:gd name="connsiteY8" fmla="*/ 581392 h 1586723"/>
              <a:gd name="connsiteX9" fmla="*/ 364014 w 1849934"/>
              <a:gd name="connsiteY9" fmla="*/ 617110 h 1586723"/>
              <a:gd name="connsiteX10" fmla="*/ 404495 w 1849934"/>
              <a:gd name="connsiteY10" fmla="*/ 650448 h 1586723"/>
              <a:gd name="connsiteX11" fmla="*/ 485458 w 1849934"/>
              <a:gd name="connsiteY11" fmla="*/ 817135 h 1586723"/>
              <a:gd name="connsiteX12" fmla="*/ 509270 w 1849934"/>
              <a:gd name="connsiteY12" fmla="*/ 871904 h 1586723"/>
              <a:gd name="connsiteX13" fmla="*/ 528320 w 1849934"/>
              <a:gd name="connsiteY13" fmla="*/ 900479 h 1586723"/>
              <a:gd name="connsiteX14" fmla="*/ 544989 w 1849934"/>
              <a:gd name="connsiteY14" fmla="*/ 981442 h 1586723"/>
              <a:gd name="connsiteX15" fmla="*/ 578326 w 1849934"/>
              <a:gd name="connsiteY15" fmla="*/ 1067167 h 1586723"/>
              <a:gd name="connsiteX16" fmla="*/ 635476 w 1849934"/>
              <a:gd name="connsiteY16" fmla="*/ 1126698 h 1586723"/>
              <a:gd name="connsiteX17" fmla="*/ 647383 w 1849934"/>
              <a:gd name="connsiteY17" fmla="*/ 1176704 h 1586723"/>
              <a:gd name="connsiteX18" fmla="*/ 706914 w 1849934"/>
              <a:gd name="connsiteY18" fmla="*/ 1229092 h 1586723"/>
              <a:gd name="connsiteX19" fmla="*/ 833120 w 1849934"/>
              <a:gd name="connsiteY19" fmla="*/ 1319579 h 1586723"/>
              <a:gd name="connsiteX20" fmla="*/ 937895 w 1849934"/>
              <a:gd name="connsiteY20" fmla="*/ 1355298 h 1586723"/>
              <a:gd name="connsiteX21" fmla="*/ 987901 w 1849934"/>
              <a:gd name="connsiteY21" fmla="*/ 1379110 h 1586723"/>
              <a:gd name="connsiteX22" fmla="*/ 1026001 w 1849934"/>
              <a:gd name="connsiteY22" fmla="*/ 1419592 h 1586723"/>
              <a:gd name="connsiteX23" fmla="*/ 1061720 w 1849934"/>
              <a:gd name="connsiteY23" fmla="*/ 1410067 h 1586723"/>
              <a:gd name="connsiteX24" fmla="*/ 1033145 w 1849934"/>
              <a:gd name="connsiteY24" fmla="*/ 1386254 h 1586723"/>
              <a:gd name="connsiteX25" fmla="*/ 1099820 w 1849934"/>
              <a:gd name="connsiteY25" fmla="*/ 1407685 h 1586723"/>
              <a:gd name="connsiteX26" fmla="*/ 1237933 w 1849934"/>
              <a:gd name="connsiteY26" fmla="*/ 1395779 h 1586723"/>
              <a:gd name="connsiteX27" fmla="*/ 1280795 w 1849934"/>
              <a:gd name="connsiteY27" fmla="*/ 1386254 h 1586723"/>
              <a:gd name="connsiteX28" fmla="*/ 1356995 w 1849934"/>
              <a:gd name="connsiteY28" fmla="*/ 1407685 h 1586723"/>
              <a:gd name="connsiteX29" fmla="*/ 1511776 w 1849934"/>
              <a:gd name="connsiteY29" fmla="*/ 1495792 h 1586723"/>
              <a:gd name="connsiteX30" fmla="*/ 1614170 w 1849934"/>
              <a:gd name="connsiteY30" fmla="*/ 1555323 h 1586723"/>
              <a:gd name="connsiteX31" fmla="*/ 1666558 w 1849934"/>
              <a:gd name="connsiteY31" fmla="*/ 1579135 h 1586723"/>
              <a:gd name="connsiteX32" fmla="*/ 1695133 w 1849934"/>
              <a:gd name="connsiteY32" fmla="*/ 1576754 h 1586723"/>
              <a:gd name="connsiteX33" fmla="*/ 1730851 w 1849934"/>
              <a:gd name="connsiteY33" fmla="*/ 1586279 h 1586723"/>
              <a:gd name="connsiteX34" fmla="*/ 1745139 w 1849934"/>
              <a:gd name="connsiteY34" fmla="*/ 1560085 h 1586723"/>
              <a:gd name="connsiteX35" fmla="*/ 1702276 w 1849934"/>
              <a:gd name="connsiteY35" fmla="*/ 1533892 h 1586723"/>
              <a:gd name="connsiteX36" fmla="*/ 1709420 w 1849934"/>
              <a:gd name="connsiteY36" fmla="*/ 1514842 h 1586723"/>
              <a:gd name="connsiteX37" fmla="*/ 1647508 w 1849934"/>
              <a:gd name="connsiteY37" fmla="*/ 1483885 h 1586723"/>
              <a:gd name="connsiteX38" fmla="*/ 1721326 w 1849934"/>
              <a:gd name="connsiteY38" fmla="*/ 1491029 h 1586723"/>
              <a:gd name="connsiteX39" fmla="*/ 1807051 w 1849934"/>
              <a:gd name="connsiteY39" fmla="*/ 1541035 h 1586723"/>
              <a:gd name="connsiteX40" fmla="*/ 1849914 w 1849934"/>
              <a:gd name="connsiteY40" fmla="*/ 1548179 h 1586723"/>
              <a:gd name="connsiteX41" fmla="*/ 1802289 w 1849934"/>
              <a:gd name="connsiteY41" fmla="*/ 1510079 h 1586723"/>
              <a:gd name="connsiteX42" fmla="*/ 1754664 w 1849934"/>
              <a:gd name="connsiteY42" fmla="*/ 1481504 h 1586723"/>
              <a:gd name="connsiteX43" fmla="*/ 1626076 w 1849934"/>
              <a:gd name="connsiteY43" fmla="*/ 1398160 h 1586723"/>
              <a:gd name="connsiteX44" fmla="*/ 1492726 w 1849934"/>
              <a:gd name="connsiteY44" fmla="*/ 1307673 h 1586723"/>
              <a:gd name="connsiteX45" fmla="*/ 1499870 w 1849934"/>
              <a:gd name="connsiteY45" fmla="*/ 1283860 h 1586723"/>
              <a:gd name="connsiteX46" fmla="*/ 1459389 w 1849934"/>
              <a:gd name="connsiteY46" fmla="*/ 1238617 h 1586723"/>
              <a:gd name="connsiteX47" fmla="*/ 1371283 w 1849934"/>
              <a:gd name="connsiteY47" fmla="*/ 1140985 h 1586723"/>
              <a:gd name="connsiteX48" fmla="*/ 1304608 w 1849934"/>
              <a:gd name="connsiteY48" fmla="*/ 1069548 h 1586723"/>
              <a:gd name="connsiteX49" fmla="*/ 1264126 w 1849934"/>
              <a:gd name="connsiteY49" fmla="*/ 1036210 h 1586723"/>
              <a:gd name="connsiteX50" fmla="*/ 1209358 w 1849934"/>
              <a:gd name="connsiteY50" fmla="*/ 1000492 h 1586723"/>
              <a:gd name="connsiteX51" fmla="*/ 1173639 w 1849934"/>
              <a:gd name="connsiteY51" fmla="*/ 974298 h 1586723"/>
              <a:gd name="connsiteX52" fmla="*/ 1180783 w 1849934"/>
              <a:gd name="connsiteY52" fmla="*/ 957629 h 1586723"/>
              <a:gd name="connsiteX53" fmla="*/ 1235551 w 1849934"/>
              <a:gd name="connsiteY53" fmla="*/ 976679 h 1586723"/>
              <a:gd name="connsiteX54" fmla="*/ 1247458 w 1849934"/>
              <a:gd name="connsiteY54" fmla="*/ 962392 h 1586723"/>
              <a:gd name="connsiteX55" fmla="*/ 1273651 w 1849934"/>
              <a:gd name="connsiteY55" fmla="*/ 950485 h 1586723"/>
              <a:gd name="connsiteX56" fmla="*/ 1283176 w 1849934"/>
              <a:gd name="connsiteY56" fmla="*/ 919529 h 1586723"/>
              <a:gd name="connsiteX57" fmla="*/ 1283176 w 1849934"/>
              <a:gd name="connsiteY57" fmla="*/ 886192 h 1586723"/>
              <a:gd name="connsiteX58" fmla="*/ 1287939 w 1849934"/>
              <a:gd name="connsiteY58" fmla="*/ 838567 h 1586723"/>
              <a:gd name="connsiteX59" fmla="*/ 1292701 w 1849934"/>
              <a:gd name="connsiteY59" fmla="*/ 802848 h 1586723"/>
              <a:gd name="connsiteX60" fmla="*/ 1314133 w 1849934"/>
              <a:gd name="connsiteY60" fmla="*/ 767129 h 1586723"/>
              <a:gd name="connsiteX61" fmla="*/ 1318895 w 1849934"/>
              <a:gd name="connsiteY61" fmla="*/ 724267 h 1586723"/>
              <a:gd name="connsiteX62" fmla="*/ 1340326 w 1849934"/>
              <a:gd name="connsiteY62" fmla="*/ 693310 h 1586723"/>
              <a:gd name="connsiteX63" fmla="*/ 1366520 w 1849934"/>
              <a:gd name="connsiteY63" fmla="*/ 645685 h 1586723"/>
              <a:gd name="connsiteX64" fmla="*/ 1366520 w 1849934"/>
              <a:gd name="connsiteY64" fmla="*/ 617110 h 1586723"/>
              <a:gd name="connsiteX65" fmla="*/ 1402239 w 1849934"/>
              <a:gd name="connsiteY65" fmla="*/ 583773 h 1586723"/>
              <a:gd name="connsiteX66" fmla="*/ 1409383 w 1849934"/>
              <a:gd name="connsiteY66" fmla="*/ 540910 h 1586723"/>
              <a:gd name="connsiteX67" fmla="*/ 1466533 w 1849934"/>
              <a:gd name="connsiteY67" fmla="*/ 455185 h 1586723"/>
              <a:gd name="connsiteX68" fmla="*/ 1468914 w 1849934"/>
              <a:gd name="connsiteY68" fmla="*/ 428992 h 1586723"/>
              <a:gd name="connsiteX69" fmla="*/ 1514158 w 1849934"/>
              <a:gd name="connsiteY69" fmla="*/ 357554 h 1586723"/>
              <a:gd name="connsiteX70" fmla="*/ 1530826 w 1849934"/>
              <a:gd name="connsiteY70" fmla="*/ 333742 h 1586723"/>
              <a:gd name="connsiteX71" fmla="*/ 1561783 w 1849934"/>
              <a:gd name="connsiteY71" fmla="*/ 295642 h 1586723"/>
              <a:gd name="connsiteX72" fmla="*/ 1561783 w 1849934"/>
              <a:gd name="connsiteY72" fmla="*/ 267067 h 1586723"/>
              <a:gd name="connsiteX73" fmla="*/ 1597501 w 1849934"/>
              <a:gd name="connsiteY73" fmla="*/ 236110 h 1586723"/>
              <a:gd name="connsiteX74" fmla="*/ 1628458 w 1849934"/>
              <a:gd name="connsiteY74" fmla="*/ 186104 h 1586723"/>
              <a:gd name="connsiteX75" fmla="*/ 1637983 w 1849934"/>
              <a:gd name="connsiteY75" fmla="*/ 157529 h 1586723"/>
              <a:gd name="connsiteX76" fmla="*/ 1685608 w 1849934"/>
              <a:gd name="connsiteY76" fmla="*/ 100379 h 1586723"/>
              <a:gd name="connsiteX77" fmla="*/ 1699895 w 1849934"/>
              <a:gd name="connsiteY77" fmla="*/ 67042 h 1586723"/>
              <a:gd name="connsiteX78" fmla="*/ 1718945 w 1849934"/>
              <a:gd name="connsiteY78" fmla="*/ 33704 h 1586723"/>
              <a:gd name="connsiteX79" fmla="*/ 1718945 w 1849934"/>
              <a:gd name="connsiteY79" fmla="*/ 7510 h 1586723"/>
              <a:gd name="connsiteX80" fmla="*/ 1709420 w 1849934"/>
              <a:gd name="connsiteY80" fmla="*/ 2748 h 1586723"/>
              <a:gd name="connsiteX81" fmla="*/ 1661795 w 1849934"/>
              <a:gd name="connsiteY81" fmla="*/ 45610 h 1586723"/>
              <a:gd name="connsiteX82" fmla="*/ 1585595 w 1849934"/>
              <a:gd name="connsiteY82" fmla="*/ 76567 h 1586723"/>
              <a:gd name="connsiteX83" fmla="*/ 1502251 w 1849934"/>
              <a:gd name="connsiteY83" fmla="*/ 162292 h 1586723"/>
              <a:gd name="connsiteX84" fmla="*/ 1364139 w 1849934"/>
              <a:gd name="connsiteY84" fmla="*/ 271829 h 1586723"/>
              <a:gd name="connsiteX85" fmla="*/ 1306989 w 1849934"/>
              <a:gd name="connsiteY85" fmla="*/ 336123 h 1586723"/>
              <a:gd name="connsiteX86" fmla="*/ 1142683 w 1849934"/>
              <a:gd name="connsiteY86" fmla="*/ 505192 h 1586723"/>
              <a:gd name="connsiteX87" fmla="*/ 1133158 w 1849934"/>
              <a:gd name="connsiteY87" fmla="*/ 471854 h 1586723"/>
              <a:gd name="connsiteX88" fmla="*/ 1130776 w 1849934"/>
              <a:gd name="connsiteY88" fmla="*/ 417085 h 1586723"/>
              <a:gd name="connsiteX89" fmla="*/ 1140301 w 1849934"/>
              <a:gd name="connsiteY89" fmla="*/ 378985 h 1586723"/>
              <a:gd name="connsiteX90" fmla="*/ 1140301 w 1849934"/>
              <a:gd name="connsiteY90" fmla="*/ 348029 h 1586723"/>
              <a:gd name="connsiteX91" fmla="*/ 1149826 w 1849934"/>
              <a:gd name="connsiteY91" fmla="*/ 300404 h 1586723"/>
              <a:gd name="connsiteX92" fmla="*/ 1140301 w 1849934"/>
              <a:gd name="connsiteY92" fmla="*/ 298023 h 1586723"/>
              <a:gd name="connsiteX93" fmla="*/ 1161733 w 1849934"/>
              <a:gd name="connsiteY93" fmla="*/ 271829 h 1586723"/>
              <a:gd name="connsiteX94" fmla="*/ 1171258 w 1849934"/>
              <a:gd name="connsiteY94" fmla="*/ 228967 h 1586723"/>
              <a:gd name="connsiteX95" fmla="*/ 1180783 w 1849934"/>
              <a:gd name="connsiteY95" fmla="*/ 209917 h 1586723"/>
              <a:gd name="connsiteX96" fmla="*/ 1173639 w 1849934"/>
              <a:gd name="connsiteY96" fmla="*/ 148004 h 1586723"/>
              <a:gd name="connsiteX97" fmla="*/ 1176020 w 1849934"/>
              <a:gd name="connsiteY97" fmla="*/ 112285 h 1586723"/>
              <a:gd name="connsiteX98" fmla="*/ 1176020 w 1849934"/>
              <a:gd name="connsiteY98" fmla="*/ 90854 h 1586723"/>
              <a:gd name="connsiteX99" fmla="*/ 1166495 w 1849934"/>
              <a:gd name="connsiteY99" fmla="*/ 74185 h 1586723"/>
              <a:gd name="connsiteX100" fmla="*/ 1168876 w 1849934"/>
              <a:gd name="connsiteY100" fmla="*/ 59898 h 1586723"/>
              <a:gd name="connsiteX101" fmla="*/ 1114108 w 1849934"/>
              <a:gd name="connsiteY101" fmla="*/ 74185 h 1586723"/>
              <a:gd name="connsiteX102" fmla="*/ 1049814 w 1849934"/>
              <a:gd name="connsiteY102" fmla="*/ 117048 h 1586723"/>
              <a:gd name="connsiteX103" fmla="*/ 973614 w 1849934"/>
              <a:gd name="connsiteY103" fmla="*/ 195629 h 1586723"/>
              <a:gd name="connsiteX104" fmla="*/ 906939 w 1849934"/>
              <a:gd name="connsiteY104" fmla="*/ 269448 h 1586723"/>
              <a:gd name="connsiteX105" fmla="*/ 847408 w 1849934"/>
              <a:gd name="connsiteY105" fmla="*/ 376604 h 1586723"/>
              <a:gd name="connsiteX106" fmla="*/ 802164 w 1849934"/>
              <a:gd name="connsiteY106" fmla="*/ 490904 h 1586723"/>
              <a:gd name="connsiteX107" fmla="*/ 771208 w 1849934"/>
              <a:gd name="connsiteY107" fmla="*/ 538529 h 1586723"/>
              <a:gd name="connsiteX108" fmla="*/ 695008 w 1849934"/>
              <a:gd name="connsiteY108" fmla="*/ 483760 h 158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849934" h="1586723">
                <a:moveTo>
                  <a:pt x="695008" y="483760"/>
                </a:moveTo>
                <a:cubicBezTo>
                  <a:pt x="666830" y="471457"/>
                  <a:pt x="641033" y="459948"/>
                  <a:pt x="602139" y="464710"/>
                </a:cubicBezTo>
                <a:cubicBezTo>
                  <a:pt x="563245" y="469472"/>
                  <a:pt x="491411" y="498841"/>
                  <a:pt x="461645" y="512335"/>
                </a:cubicBezTo>
                <a:cubicBezTo>
                  <a:pt x="431879" y="525829"/>
                  <a:pt x="435054" y="538529"/>
                  <a:pt x="423545" y="545673"/>
                </a:cubicBezTo>
                <a:cubicBezTo>
                  <a:pt x="412036" y="552817"/>
                  <a:pt x="458073" y="555595"/>
                  <a:pt x="392589" y="555198"/>
                </a:cubicBezTo>
                <a:cubicBezTo>
                  <a:pt x="327105" y="554801"/>
                  <a:pt x="30639" y="543292"/>
                  <a:pt x="30639" y="543292"/>
                </a:cubicBezTo>
                <a:cubicBezTo>
                  <a:pt x="-31273" y="542895"/>
                  <a:pt x="19527" y="548848"/>
                  <a:pt x="21114" y="552817"/>
                </a:cubicBezTo>
                <a:cubicBezTo>
                  <a:pt x="22701" y="556786"/>
                  <a:pt x="-1508" y="562342"/>
                  <a:pt x="40164" y="567104"/>
                </a:cubicBezTo>
                <a:cubicBezTo>
                  <a:pt x="81836" y="571867"/>
                  <a:pt x="217170" y="573058"/>
                  <a:pt x="271145" y="581392"/>
                </a:cubicBezTo>
                <a:cubicBezTo>
                  <a:pt x="325120" y="589726"/>
                  <a:pt x="341789" y="605601"/>
                  <a:pt x="364014" y="617110"/>
                </a:cubicBezTo>
                <a:cubicBezTo>
                  <a:pt x="386239" y="628619"/>
                  <a:pt x="384254" y="617111"/>
                  <a:pt x="404495" y="650448"/>
                </a:cubicBezTo>
                <a:cubicBezTo>
                  <a:pt x="424736" y="683785"/>
                  <a:pt x="467995" y="780226"/>
                  <a:pt x="485458" y="817135"/>
                </a:cubicBezTo>
                <a:cubicBezTo>
                  <a:pt x="502921" y="854044"/>
                  <a:pt x="502126" y="858013"/>
                  <a:pt x="509270" y="871904"/>
                </a:cubicBezTo>
                <a:cubicBezTo>
                  <a:pt x="516414" y="885795"/>
                  <a:pt x="522367" y="882223"/>
                  <a:pt x="528320" y="900479"/>
                </a:cubicBezTo>
                <a:cubicBezTo>
                  <a:pt x="534273" y="918735"/>
                  <a:pt x="536655" y="953661"/>
                  <a:pt x="544989" y="981442"/>
                </a:cubicBezTo>
                <a:cubicBezTo>
                  <a:pt x="553323" y="1009223"/>
                  <a:pt x="563245" y="1042958"/>
                  <a:pt x="578326" y="1067167"/>
                </a:cubicBezTo>
                <a:cubicBezTo>
                  <a:pt x="593407" y="1091376"/>
                  <a:pt x="623967" y="1108442"/>
                  <a:pt x="635476" y="1126698"/>
                </a:cubicBezTo>
                <a:cubicBezTo>
                  <a:pt x="646985" y="1144954"/>
                  <a:pt x="635477" y="1159638"/>
                  <a:pt x="647383" y="1176704"/>
                </a:cubicBezTo>
                <a:cubicBezTo>
                  <a:pt x="659289" y="1193770"/>
                  <a:pt x="675958" y="1205280"/>
                  <a:pt x="706914" y="1229092"/>
                </a:cubicBezTo>
                <a:cubicBezTo>
                  <a:pt x="737870" y="1252905"/>
                  <a:pt x="794623" y="1298545"/>
                  <a:pt x="833120" y="1319579"/>
                </a:cubicBezTo>
                <a:cubicBezTo>
                  <a:pt x="871617" y="1340613"/>
                  <a:pt x="912098" y="1345376"/>
                  <a:pt x="937895" y="1355298"/>
                </a:cubicBezTo>
                <a:cubicBezTo>
                  <a:pt x="963692" y="1365220"/>
                  <a:pt x="973217" y="1368394"/>
                  <a:pt x="987901" y="1379110"/>
                </a:cubicBezTo>
                <a:cubicBezTo>
                  <a:pt x="1002585" y="1389826"/>
                  <a:pt x="1013698" y="1414433"/>
                  <a:pt x="1026001" y="1419592"/>
                </a:cubicBezTo>
                <a:cubicBezTo>
                  <a:pt x="1038304" y="1424751"/>
                  <a:pt x="1060529" y="1415623"/>
                  <a:pt x="1061720" y="1410067"/>
                </a:cubicBezTo>
                <a:cubicBezTo>
                  <a:pt x="1062911" y="1404511"/>
                  <a:pt x="1026795" y="1386651"/>
                  <a:pt x="1033145" y="1386254"/>
                </a:cubicBezTo>
                <a:cubicBezTo>
                  <a:pt x="1039495" y="1385857"/>
                  <a:pt x="1065689" y="1406098"/>
                  <a:pt x="1099820" y="1407685"/>
                </a:cubicBezTo>
                <a:cubicBezTo>
                  <a:pt x="1133951" y="1409272"/>
                  <a:pt x="1207771" y="1399351"/>
                  <a:pt x="1237933" y="1395779"/>
                </a:cubicBezTo>
                <a:cubicBezTo>
                  <a:pt x="1268095" y="1392207"/>
                  <a:pt x="1260951" y="1384270"/>
                  <a:pt x="1280795" y="1386254"/>
                </a:cubicBezTo>
                <a:cubicBezTo>
                  <a:pt x="1300639" y="1388238"/>
                  <a:pt x="1318498" y="1389429"/>
                  <a:pt x="1356995" y="1407685"/>
                </a:cubicBezTo>
                <a:cubicBezTo>
                  <a:pt x="1395492" y="1425941"/>
                  <a:pt x="1511776" y="1495792"/>
                  <a:pt x="1511776" y="1495792"/>
                </a:cubicBezTo>
                <a:cubicBezTo>
                  <a:pt x="1554639" y="1520398"/>
                  <a:pt x="1588373" y="1541433"/>
                  <a:pt x="1614170" y="1555323"/>
                </a:cubicBezTo>
                <a:cubicBezTo>
                  <a:pt x="1639967" y="1569213"/>
                  <a:pt x="1653064" y="1575563"/>
                  <a:pt x="1666558" y="1579135"/>
                </a:cubicBezTo>
                <a:cubicBezTo>
                  <a:pt x="1680052" y="1582707"/>
                  <a:pt x="1684418" y="1575563"/>
                  <a:pt x="1695133" y="1576754"/>
                </a:cubicBezTo>
                <a:cubicBezTo>
                  <a:pt x="1705848" y="1577945"/>
                  <a:pt x="1722517" y="1589057"/>
                  <a:pt x="1730851" y="1586279"/>
                </a:cubicBezTo>
                <a:cubicBezTo>
                  <a:pt x="1739185" y="1583501"/>
                  <a:pt x="1749901" y="1568816"/>
                  <a:pt x="1745139" y="1560085"/>
                </a:cubicBezTo>
                <a:cubicBezTo>
                  <a:pt x="1740377" y="1551354"/>
                  <a:pt x="1708229" y="1541433"/>
                  <a:pt x="1702276" y="1533892"/>
                </a:cubicBezTo>
                <a:cubicBezTo>
                  <a:pt x="1696323" y="1526351"/>
                  <a:pt x="1718548" y="1523176"/>
                  <a:pt x="1709420" y="1514842"/>
                </a:cubicBezTo>
                <a:cubicBezTo>
                  <a:pt x="1700292" y="1506508"/>
                  <a:pt x="1645524" y="1487854"/>
                  <a:pt x="1647508" y="1483885"/>
                </a:cubicBezTo>
                <a:cubicBezTo>
                  <a:pt x="1649492" y="1479916"/>
                  <a:pt x="1694735" y="1481504"/>
                  <a:pt x="1721326" y="1491029"/>
                </a:cubicBezTo>
                <a:cubicBezTo>
                  <a:pt x="1747917" y="1500554"/>
                  <a:pt x="1785620" y="1531510"/>
                  <a:pt x="1807051" y="1541035"/>
                </a:cubicBezTo>
                <a:cubicBezTo>
                  <a:pt x="1828482" y="1550560"/>
                  <a:pt x="1850708" y="1553338"/>
                  <a:pt x="1849914" y="1548179"/>
                </a:cubicBezTo>
                <a:cubicBezTo>
                  <a:pt x="1849120" y="1543020"/>
                  <a:pt x="1818164" y="1521192"/>
                  <a:pt x="1802289" y="1510079"/>
                </a:cubicBezTo>
                <a:cubicBezTo>
                  <a:pt x="1786414" y="1498967"/>
                  <a:pt x="1784033" y="1500157"/>
                  <a:pt x="1754664" y="1481504"/>
                </a:cubicBezTo>
                <a:cubicBezTo>
                  <a:pt x="1725295" y="1462851"/>
                  <a:pt x="1669732" y="1427132"/>
                  <a:pt x="1626076" y="1398160"/>
                </a:cubicBezTo>
                <a:cubicBezTo>
                  <a:pt x="1582420" y="1369188"/>
                  <a:pt x="1513760" y="1326723"/>
                  <a:pt x="1492726" y="1307673"/>
                </a:cubicBezTo>
                <a:cubicBezTo>
                  <a:pt x="1471692" y="1288623"/>
                  <a:pt x="1505426" y="1295369"/>
                  <a:pt x="1499870" y="1283860"/>
                </a:cubicBezTo>
                <a:cubicBezTo>
                  <a:pt x="1494314" y="1272351"/>
                  <a:pt x="1459389" y="1238617"/>
                  <a:pt x="1459389" y="1238617"/>
                </a:cubicBezTo>
                <a:lnTo>
                  <a:pt x="1371283" y="1140985"/>
                </a:lnTo>
                <a:cubicBezTo>
                  <a:pt x="1345486" y="1112807"/>
                  <a:pt x="1322467" y="1087010"/>
                  <a:pt x="1304608" y="1069548"/>
                </a:cubicBezTo>
                <a:cubicBezTo>
                  <a:pt x="1286749" y="1052086"/>
                  <a:pt x="1280001" y="1047719"/>
                  <a:pt x="1264126" y="1036210"/>
                </a:cubicBezTo>
                <a:cubicBezTo>
                  <a:pt x="1248251" y="1024701"/>
                  <a:pt x="1224439" y="1010811"/>
                  <a:pt x="1209358" y="1000492"/>
                </a:cubicBezTo>
                <a:cubicBezTo>
                  <a:pt x="1194277" y="990173"/>
                  <a:pt x="1178401" y="981442"/>
                  <a:pt x="1173639" y="974298"/>
                </a:cubicBezTo>
                <a:cubicBezTo>
                  <a:pt x="1168877" y="967154"/>
                  <a:pt x="1170464" y="957232"/>
                  <a:pt x="1180783" y="957629"/>
                </a:cubicBezTo>
                <a:cubicBezTo>
                  <a:pt x="1191102" y="958026"/>
                  <a:pt x="1224439" y="975885"/>
                  <a:pt x="1235551" y="976679"/>
                </a:cubicBezTo>
                <a:cubicBezTo>
                  <a:pt x="1246663" y="977473"/>
                  <a:pt x="1241108" y="966758"/>
                  <a:pt x="1247458" y="962392"/>
                </a:cubicBezTo>
                <a:cubicBezTo>
                  <a:pt x="1253808" y="958026"/>
                  <a:pt x="1267698" y="957629"/>
                  <a:pt x="1273651" y="950485"/>
                </a:cubicBezTo>
                <a:cubicBezTo>
                  <a:pt x="1279604" y="943341"/>
                  <a:pt x="1281589" y="930244"/>
                  <a:pt x="1283176" y="919529"/>
                </a:cubicBezTo>
                <a:cubicBezTo>
                  <a:pt x="1284763" y="908814"/>
                  <a:pt x="1282382" y="899686"/>
                  <a:pt x="1283176" y="886192"/>
                </a:cubicBezTo>
                <a:cubicBezTo>
                  <a:pt x="1283970" y="872698"/>
                  <a:pt x="1286351" y="852458"/>
                  <a:pt x="1287939" y="838567"/>
                </a:cubicBezTo>
                <a:cubicBezTo>
                  <a:pt x="1289527" y="824676"/>
                  <a:pt x="1288335" y="814754"/>
                  <a:pt x="1292701" y="802848"/>
                </a:cubicBezTo>
                <a:cubicBezTo>
                  <a:pt x="1297067" y="790942"/>
                  <a:pt x="1309767" y="780226"/>
                  <a:pt x="1314133" y="767129"/>
                </a:cubicBezTo>
                <a:cubicBezTo>
                  <a:pt x="1318499" y="754032"/>
                  <a:pt x="1314530" y="736570"/>
                  <a:pt x="1318895" y="724267"/>
                </a:cubicBezTo>
                <a:cubicBezTo>
                  <a:pt x="1323261" y="711964"/>
                  <a:pt x="1332389" y="706407"/>
                  <a:pt x="1340326" y="693310"/>
                </a:cubicBezTo>
                <a:cubicBezTo>
                  <a:pt x="1348263" y="680213"/>
                  <a:pt x="1362154" y="658385"/>
                  <a:pt x="1366520" y="645685"/>
                </a:cubicBezTo>
                <a:cubicBezTo>
                  <a:pt x="1370886" y="632985"/>
                  <a:pt x="1360567" y="627429"/>
                  <a:pt x="1366520" y="617110"/>
                </a:cubicBezTo>
                <a:cubicBezTo>
                  <a:pt x="1372473" y="606791"/>
                  <a:pt x="1395095" y="596473"/>
                  <a:pt x="1402239" y="583773"/>
                </a:cubicBezTo>
                <a:cubicBezTo>
                  <a:pt x="1409383" y="571073"/>
                  <a:pt x="1398667" y="562341"/>
                  <a:pt x="1409383" y="540910"/>
                </a:cubicBezTo>
                <a:cubicBezTo>
                  <a:pt x="1420099" y="519479"/>
                  <a:pt x="1456611" y="473838"/>
                  <a:pt x="1466533" y="455185"/>
                </a:cubicBezTo>
                <a:cubicBezTo>
                  <a:pt x="1476455" y="436532"/>
                  <a:pt x="1460977" y="445264"/>
                  <a:pt x="1468914" y="428992"/>
                </a:cubicBezTo>
                <a:cubicBezTo>
                  <a:pt x="1476852" y="412720"/>
                  <a:pt x="1503839" y="373429"/>
                  <a:pt x="1514158" y="357554"/>
                </a:cubicBezTo>
                <a:cubicBezTo>
                  <a:pt x="1524477" y="341679"/>
                  <a:pt x="1522889" y="344061"/>
                  <a:pt x="1530826" y="333742"/>
                </a:cubicBezTo>
                <a:cubicBezTo>
                  <a:pt x="1538763" y="323423"/>
                  <a:pt x="1556624" y="306754"/>
                  <a:pt x="1561783" y="295642"/>
                </a:cubicBezTo>
                <a:cubicBezTo>
                  <a:pt x="1566942" y="284530"/>
                  <a:pt x="1555830" y="276989"/>
                  <a:pt x="1561783" y="267067"/>
                </a:cubicBezTo>
                <a:cubicBezTo>
                  <a:pt x="1567736" y="257145"/>
                  <a:pt x="1586389" y="249604"/>
                  <a:pt x="1597501" y="236110"/>
                </a:cubicBezTo>
                <a:cubicBezTo>
                  <a:pt x="1608614" y="222616"/>
                  <a:pt x="1621711" y="199201"/>
                  <a:pt x="1628458" y="186104"/>
                </a:cubicBezTo>
                <a:cubicBezTo>
                  <a:pt x="1635205" y="173007"/>
                  <a:pt x="1628458" y="171816"/>
                  <a:pt x="1637983" y="157529"/>
                </a:cubicBezTo>
                <a:cubicBezTo>
                  <a:pt x="1647508" y="143242"/>
                  <a:pt x="1675289" y="115460"/>
                  <a:pt x="1685608" y="100379"/>
                </a:cubicBezTo>
                <a:cubicBezTo>
                  <a:pt x="1695927" y="85298"/>
                  <a:pt x="1694339" y="78154"/>
                  <a:pt x="1699895" y="67042"/>
                </a:cubicBezTo>
                <a:cubicBezTo>
                  <a:pt x="1705451" y="55929"/>
                  <a:pt x="1715770" y="43626"/>
                  <a:pt x="1718945" y="33704"/>
                </a:cubicBezTo>
                <a:cubicBezTo>
                  <a:pt x="1722120" y="23782"/>
                  <a:pt x="1718945" y="7510"/>
                  <a:pt x="1718945" y="7510"/>
                </a:cubicBezTo>
                <a:cubicBezTo>
                  <a:pt x="1717358" y="2351"/>
                  <a:pt x="1718945" y="-3602"/>
                  <a:pt x="1709420" y="2748"/>
                </a:cubicBezTo>
                <a:cubicBezTo>
                  <a:pt x="1699895" y="9098"/>
                  <a:pt x="1682433" y="33307"/>
                  <a:pt x="1661795" y="45610"/>
                </a:cubicBezTo>
                <a:cubicBezTo>
                  <a:pt x="1641157" y="57913"/>
                  <a:pt x="1612186" y="57120"/>
                  <a:pt x="1585595" y="76567"/>
                </a:cubicBezTo>
                <a:cubicBezTo>
                  <a:pt x="1559004" y="96014"/>
                  <a:pt x="1539160" y="129748"/>
                  <a:pt x="1502251" y="162292"/>
                </a:cubicBezTo>
                <a:cubicBezTo>
                  <a:pt x="1465342" y="194836"/>
                  <a:pt x="1396683" y="242857"/>
                  <a:pt x="1364139" y="271829"/>
                </a:cubicBezTo>
                <a:cubicBezTo>
                  <a:pt x="1331595" y="300801"/>
                  <a:pt x="1343898" y="297229"/>
                  <a:pt x="1306989" y="336123"/>
                </a:cubicBezTo>
                <a:cubicBezTo>
                  <a:pt x="1270080" y="375017"/>
                  <a:pt x="1171655" y="482570"/>
                  <a:pt x="1142683" y="505192"/>
                </a:cubicBezTo>
                <a:cubicBezTo>
                  <a:pt x="1113711" y="527814"/>
                  <a:pt x="1135142" y="486538"/>
                  <a:pt x="1133158" y="471854"/>
                </a:cubicBezTo>
                <a:cubicBezTo>
                  <a:pt x="1131174" y="457170"/>
                  <a:pt x="1129586" y="432563"/>
                  <a:pt x="1130776" y="417085"/>
                </a:cubicBezTo>
                <a:cubicBezTo>
                  <a:pt x="1131967" y="401607"/>
                  <a:pt x="1138714" y="390494"/>
                  <a:pt x="1140301" y="378985"/>
                </a:cubicBezTo>
                <a:cubicBezTo>
                  <a:pt x="1141888" y="367476"/>
                  <a:pt x="1138714" y="361126"/>
                  <a:pt x="1140301" y="348029"/>
                </a:cubicBezTo>
                <a:cubicBezTo>
                  <a:pt x="1141888" y="334932"/>
                  <a:pt x="1149826" y="308738"/>
                  <a:pt x="1149826" y="300404"/>
                </a:cubicBezTo>
                <a:cubicBezTo>
                  <a:pt x="1149826" y="292070"/>
                  <a:pt x="1138317" y="302785"/>
                  <a:pt x="1140301" y="298023"/>
                </a:cubicBezTo>
                <a:cubicBezTo>
                  <a:pt x="1142285" y="293261"/>
                  <a:pt x="1156574" y="283338"/>
                  <a:pt x="1161733" y="271829"/>
                </a:cubicBezTo>
                <a:cubicBezTo>
                  <a:pt x="1166892" y="260320"/>
                  <a:pt x="1168083" y="239286"/>
                  <a:pt x="1171258" y="228967"/>
                </a:cubicBezTo>
                <a:cubicBezTo>
                  <a:pt x="1174433" y="218648"/>
                  <a:pt x="1180386" y="223411"/>
                  <a:pt x="1180783" y="209917"/>
                </a:cubicBezTo>
                <a:cubicBezTo>
                  <a:pt x="1181180" y="196423"/>
                  <a:pt x="1174433" y="164276"/>
                  <a:pt x="1173639" y="148004"/>
                </a:cubicBezTo>
                <a:cubicBezTo>
                  <a:pt x="1172845" y="131732"/>
                  <a:pt x="1175623" y="121810"/>
                  <a:pt x="1176020" y="112285"/>
                </a:cubicBezTo>
                <a:cubicBezTo>
                  <a:pt x="1176417" y="102760"/>
                  <a:pt x="1177608" y="97204"/>
                  <a:pt x="1176020" y="90854"/>
                </a:cubicBezTo>
                <a:cubicBezTo>
                  <a:pt x="1174433" y="84504"/>
                  <a:pt x="1167686" y="79344"/>
                  <a:pt x="1166495" y="74185"/>
                </a:cubicBezTo>
                <a:cubicBezTo>
                  <a:pt x="1165304" y="69026"/>
                  <a:pt x="1177607" y="59898"/>
                  <a:pt x="1168876" y="59898"/>
                </a:cubicBezTo>
                <a:cubicBezTo>
                  <a:pt x="1160145" y="59898"/>
                  <a:pt x="1133952" y="64660"/>
                  <a:pt x="1114108" y="74185"/>
                </a:cubicBezTo>
                <a:cubicBezTo>
                  <a:pt x="1094264" y="83710"/>
                  <a:pt x="1073230" y="96807"/>
                  <a:pt x="1049814" y="117048"/>
                </a:cubicBezTo>
                <a:cubicBezTo>
                  <a:pt x="1026398" y="137289"/>
                  <a:pt x="997427" y="170229"/>
                  <a:pt x="973614" y="195629"/>
                </a:cubicBezTo>
                <a:cubicBezTo>
                  <a:pt x="949802" y="221029"/>
                  <a:pt x="927973" y="239286"/>
                  <a:pt x="906939" y="269448"/>
                </a:cubicBezTo>
                <a:cubicBezTo>
                  <a:pt x="885905" y="299610"/>
                  <a:pt x="864871" y="339695"/>
                  <a:pt x="847408" y="376604"/>
                </a:cubicBezTo>
                <a:cubicBezTo>
                  <a:pt x="829945" y="413513"/>
                  <a:pt x="814864" y="463917"/>
                  <a:pt x="802164" y="490904"/>
                </a:cubicBezTo>
                <a:cubicBezTo>
                  <a:pt x="789464" y="517891"/>
                  <a:pt x="783511" y="535354"/>
                  <a:pt x="771208" y="538529"/>
                </a:cubicBezTo>
                <a:cubicBezTo>
                  <a:pt x="758905" y="541704"/>
                  <a:pt x="723186" y="496063"/>
                  <a:pt x="695008" y="483760"/>
                </a:cubicBezTo>
                <a:close/>
              </a:path>
            </a:pathLst>
          </a:custGeom>
          <a:solidFill>
            <a:srgbClr val="E31B2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18" name="자유형 62">
            <a:extLst>
              <a:ext uri="{FF2B5EF4-FFF2-40B4-BE49-F238E27FC236}">
                <a16:creationId xmlns:a16="http://schemas.microsoft.com/office/drawing/2014/main" id="{9C496319-4885-4470-ABCA-033ABC930110}"/>
              </a:ext>
            </a:extLst>
          </p:cNvPr>
          <p:cNvSpPr/>
          <p:nvPr/>
        </p:nvSpPr>
        <p:spPr>
          <a:xfrm flipH="1">
            <a:off x="350113" y="5481640"/>
            <a:ext cx="198515" cy="175414"/>
          </a:xfrm>
          <a:custGeom>
            <a:avLst/>
            <a:gdLst>
              <a:gd name="connsiteX0" fmla="*/ 2183119 w 3854824"/>
              <a:gd name="connsiteY0" fmla="*/ 791581 h 3406246"/>
              <a:gd name="connsiteX1" fmla="*/ 2240269 w 3854824"/>
              <a:gd name="connsiteY1" fmla="*/ 667756 h 3406246"/>
              <a:gd name="connsiteX2" fmla="*/ 2278369 w 3854824"/>
              <a:gd name="connsiteY2" fmla="*/ 539168 h 3406246"/>
              <a:gd name="connsiteX3" fmla="*/ 2311706 w 3854824"/>
              <a:gd name="connsiteY3" fmla="*/ 482018 h 3406246"/>
              <a:gd name="connsiteX4" fmla="*/ 2330756 w 3854824"/>
              <a:gd name="connsiteY4" fmla="*/ 415343 h 3406246"/>
              <a:gd name="connsiteX5" fmla="*/ 2378381 w 3854824"/>
              <a:gd name="connsiteY5" fmla="*/ 348668 h 3406246"/>
              <a:gd name="connsiteX6" fmla="*/ 2426006 w 3854824"/>
              <a:gd name="connsiteY6" fmla="*/ 320093 h 3406246"/>
              <a:gd name="connsiteX7" fmla="*/ 2473631 w 3854824"/>
              <a:gd name="connsiteY7" fmla="*/ 229606 h 3406246"/>
              <a:gd name="connsiteX8" fmla="*/ 2554594 w 3854824"/>
              <a:gd name="connsiteY8" fmla="*/ 153406 h 3406246"/>
              <a:gd name="connsiteX9" fmla="*/ 2664131 w 3854824"/>
              <a:gd name="connsiteY9" fmla="*/ 86731 h 3406246"/>
              <a:gd name="connsiteX10" fmla="*/ 2883206 w 3854824"/>
              <a:gd name="connsiteY10" fmla="*/ 29581 h 3406246"/>
              <a:gd name="connsiteX11" fmla="*/ 3059419 w 3854824"/>
              <a:gd name="connsiteY11" fmla="*/ 10531 h 3406246"/>
              <a:gd name="connsiteX12" fmla="*/ 3226106 w 3854824"/>
              <a:gd name="connsiteY12" fmla="*/ 1006 h 3406246"/>
              <a:gd name="connsiteX13" fmla="*/ 3364219 w 3854824"/>
              <a:gd name="connsiteY13" fmla="*/ 34343 h 3406246"/>
              <a:gd name="connsiteX14" fmla="*/ 3421369 w 3854824"/>
              <a:gd name="connsiteY14" fmla="*/ 67681 h 3406246"/>
              <a:gd name="connsiteX15" fmla="*/ 3649969 w 3854824"/>
              <a:gd name="connsiteY15" fmla="*/ 162931 h 3406246"/>
              <a:gd name="connsiteX16" fmla="*/ 3778556 w 3854824"/>
              <a:gd name="connsiteY16" fmla="*/ 239131 h 3406246"/>
              <a:gd name="connsiteX17" fmla="*/ 3854756 w 3854824"/>
              <a:gd name="connsiteY17" fmla="*/ 324856 h 3406246"/>
              <a:gd name="connsiteX18" fmla="*/ 3792844 w 3854824"/>
              <a:gd name="connsiteY18" fmla="*/ 320093 h 3406246"/>
              <a:gd name="connsiteX19" fmla="*/ 3830944 w 3854824"/>
              <a:gd name="connsiteY19" fmla="*/ 348668 h 3406246"/>
              <a:gd name="connsiteX20" fmla="*/ 3702356 w 3854824"/>
              <a:gd name="connsiteY20" fmla="*/ 391531 h 3406246"/>
              <a:gd name="connsiteX21" fmla="*/ 3630919 w 3854824"/>
              <a:gd name="connsiteY21" fmla="*/ 467731 h 3406246"/>
              <a:gd name="connsiteX22" fmla="*/ 3535669 w 3854824"/>
              <a:gd name="connsiteY22" fmla="*/ 520118 h 3406246"/>
              <a:gd name="connsiteX23" fmla="*/ 3492806 w 3854824"/>
              <a:gd name="connsiteY23" fmla="*/ 572506 h 3406246"/>
              <a:gd name="connsiteX24" fmla="*/ 3430894 w 3854824"/>
              <a:gd name="connsiteY24" fmla="*/ 743956 h 3406246"/>
              <a:gd name="connsiteX25" fmla="*/ 3430894 w 3854824"/>
              <a:gd name="connsiteY25" fmla="*/ 872543 h 3406246"/>
              <a:gd name="connsiteX26" fmla="*/ 3488044 w 3854824"/>
              <a:gd name="connsiteY26" fmla="*/ 1105906 h 3406246"/>
              <a:gd name="connsiteX27" fmla="*/ 3521381 w 3854824"/>
              <a:gd name="connsiteY27" fmla="*/ 1339268 h 3406246"/>
              <a:gd name="connsiteX28" fmla="*/ 3454706 w 3854824"/>
              <a:gd name="connsiteY28" fmla="*/ 1620256 h 3406246"/>
              <a:gd name="connsiteX29" fmla="*/ 3416606 w 3854824"/>
              <a:gd name="connsiteY29" fmla="*/ 1725031 h 3406246"/>
              <a:gd name="connsiteX30" fmla="*/ 3373744 w 3854824"/>
              <a:gd name="connsiteY30" fmla="*/ 1777418 h 3406246"/>
              <a:gd name="connsiteX31" fmla="*/ 3330881 w 3854824"/>
              <a:gd name="connsiteY31" fmla="*/ 1767893 h 3406246"/>
              <a:gd name="connsiteX32" fmla="*/ 3302306 w 3854824"/>
              <a:gd name="connsiteY32" fmla="*/ 1891718 h 3406246"/>
              <a:gd name="connsiteX33" fmla="*/ 3211819 w 3854824"/>
              <a:gd name="connsiteY33" fmla="*/ 2053643 h 3406246"/>
              <a:gd name="connsiteX34" fmla="*/ 2978456 w 3854824"/>
              <a:gd name="connsiteY34" fmla="*/ 2310818 h 3406246"/>
              <a:gd name="connsiteX35" fmla="*/ 2645081 w 3854824"/>
              <a:gd name="connsiteY35" fmla="*/ 2515606 h 3406246"/>
              <a:gd name="connsiteX36" fmla="*/ 2568881 w 3854824"/>
              <a:gd name="connsiteY36" fmla="*/ 2668006 h 3406246"/>
              <a:gd name="connsiteX37" fmla="*/ 2421244 w 3854824"/>
              <a:gd name="connsiteY37" fmla="*/ 2782306 h 3406246"/>
              <a:gd name="connsiteX38" fmla="*/ 2478394 w 3854824"/>
              <a:gd name="connsiteY38" fmla="*/ 2848981 h 3406246"/>
              <a:gd name="connsiteX39" fmla="*/ 2616506 w 3854824"/>
              <a:gd name="connsiteY39" fmla="*/ 2929943 h 3406246"/>
              <a:gd name="connsiteX40" fmla="*/ 2649844 w 3854824"/>
              <a:gd name="connsiteY40" fmla="*/ 2963281 h 3406246"/>
              <a:gd name="connsiteX41" fmla="*/ 2730806 w 3854824"/>
              <a:gd name="connsiteY41" fmla="*/ 3020431 h 3406246"/>
              <a:gd name="connsiteX42" fmla="*/ 2811769 w 3854824"/>
              <a:gd name="connsiteY42" fmla="*/ 3068056 h 3406246"/>
              <a:gd name="connsiteX43" fmla="*/ 2897494 w 3854824"/>
              <a:gd name="connsiteY43" fmla="*/ 3134731 h 3406246"/>
              <a:gd name="connsiteX44" fmla="*/ 2964169 w 3854824"/>
              <a:gd name="connsiteY44" fmla="*/ 3191881 h 3406246"/>
              <a:gd name="connsiteX45" fmla="*/ 3087994 w 3854824"/>
              <a:gd name="connsiteY45" fmla="*/ 3234743 h 3406246"/>
              <a:gd name="connsiteX46" fmla="*/ 3216581 w 3854824"/>
              <a:gd name="connsiteY46" fmla="*/ 3234743 h 3406246"/>
              <a:gd name="connsiteX47" fmla="*/ 3302306 w 3854824"/>
              <a:gd name="connsiteY47" fmla="*/ 3234743 h 3406246"/>
              <a:gd name="connsiteX48" fmla="*/ 3364219 w 3854824"/>
              <a:gd name="connsiteY48" fmla="*/ 3249031 h 3406246"/>
              <a:gd name="connsiteX49" fmla="*/ 3411844 w 3854824"/>
              <a:gd name="connsiteY49" fmla="*/ 3277606 h 3406246"/>
              <a:gd name="connsiteX50" fmla="*/ 3421369 w 3854824"/>
              <a:gd name="connsiteY50" fmla="*/ 3325231 h 3406246"/>
              <a:gd name="connsiteX51" fmla="*/ 3349931 w 3854824"/>
              <a:gd name="connsiteY51" fmla="*/ 3287131 h 3406246"/>
              <a:gd name="connsiteX52" fmla="*/ 3354694 w 3854824"/>
              <a:gd name="connsiteY52" fmla="*/ 3329993 h 3406246"/>
              <a:gd name="connsiteX53" fmla="*/ 3307069 w 3854824"/>
              <a:gd name="connsiteY53" fmla="*/ 3306181 h 3406246"/>
              <a:gd name="connsiteX54" fmla="*/ 3197531 w 3854824"/>
              <a:gd name="connsiteY54" fmla="*/ 3291893 h 3406246"/>
              <a:gd name="connsiteX55" fmla="*/ 3178481 w 3854824"/>
              <a:gd name="connsiteY55" fmla="*/ 3315706 h 3406246"/>
              <a:gd name="connsiteX56" fmla="*/ 3126094 w 3854824"/>
              <a:gd name="connsiteY56" fmla="*/ 3310943 h 3406246"/>
              <a:gd name="connsiteX57" fmla="*/ 3026081 w 3854824"/>
              <a:gd name="connsiteY57" fmla="*/ 3287131 h 3406246"/>
              <a:gd name="connsiteX58" fmla="*/ 3007031 w 3854824"/>
              <a:gd name="connsiteY58" fmla="*/ 3334756 h 3406246"/>
              <a:gd name="connsiteX59" fmla="*/ 2968931 w 3854824"/>
              <a:gd name="connsiteY59" fmla="*/ 3310943 h 3406246"/>
              <a:gd name="connsiteX60" fmla="*/ 2864156 w 3854824"/>
              <a:gd name="connsiteY60" fmla="*/ 3291893 h 3406246"/>
              <a:gd name="connsiteX61" fmla="*/ 2821294 w 3854824"/>
              <a:gd name="connsiteY61" fmla="*/ 3277606 h 3406246"/>
              <a:gd name="connsiteX62" fmla="*/ 2711756 w 3854824"/>
              <a:gd name="connsiteY62" fmla="*/ 3272843 h 3406246"/>
              <a:gd name="connsiteX63" fmla="*/ 2645081 w 3854824"/>
              <a:gd name="connsiteY63" fmla="*/ 3268081 h 3406246"/>
              <a:gd name="connsiteX64" fmla="*/ 2549831 w 3854824"/>
              <a:gd name="connsiteY64" fmla="*/ 3258556 h 3406246"/>
              <a:gd name="connsiteX65" fmla="*/ 2502206 w 3854824"/>
              <a:gd name="connsiteY65" fmla="*/ 3244268 h 3406246"/>
              <a:gd name="connsiteX66" fmla="*/ 2497444 w 3854824"/>
              <a:gd name="connsiteY66" fmla="*/ 3201406 h 3406246"/>
              <a:gd name="connsiteX67" fmla="*/ 2473631 w 3854824"/>
              <a:gd name="connsiteY67" fmla="*/ 3177593 h 3406246"/>
              <a:gd name="connsiteX68" fmla="*/ 2454581 w 3854824"/>
              <a:gd name="connsiteY68" fmla="*/ 3182356 h 3406246"/>
              <a:gd name="connsiteX69" fmla="*/ 2411719 w 3854824"/>
              <a:gd name="connsiteY69" fmla="*/ 3210931 h 3406246"/>
              <a:gd name="connsiteX70" fmla="*/ 2383144 w 3854824"/>
              <a:gd name="connsiteY70" fmla="*/ 3249031 h 3406246"/>
              <a:gd name="connsiteX71" fmla="*/ 2387906 w 3854824"/>
              <a:gd name="connsiteY71" fmla="*/ 3182356 h 3406246"/>
              <a:gd name="connsiteX72" fmla="*/ 2473631 w 3854824"/>
              <a:gd name="connsiteY72" fmla="*/ 3125206 h 3406246"/>
              <a:gd name="connsiteX73" fmla="*/ 2559356 w 3854824"/>
              <a:gd name="connsiteY73" fmla="*/ 3177593 h 3406246"/>
              <a:gd name="connsiteX74" fmla="*/ 2640319 w 3854824"/>
              <a:gd name="connsiteY74" fmla="*/ 3191881 h 3406246"/>
              <a:gd name="connsiteX75" fmla="*/ 2740331 w 3854824"/>
              <a:gd name="connsiteY75" fmla="*/ 3201406 h 3406246"/>
              <a:gd name="connsiteX76" fmla="*/ 2754619 w 3854824"/>
              <a:gd name="connsiteY76" fmla="*/ 3177593 h 3406246"/>
              <a:gd name="connsiteX77" fmla="*/ 2721281 w 3854824"/>
              <a:gd name="connsiteY77" fmla="*/ 3139493 h 3406246"/>
              <a:gd name="connsiteX78" fmla="*/ 2626031 w 3854824"/>
              <a:gd name="connsiteY78" fmla="*/ 3068056 h 3406246"/>
              <a:gd name="connsiteX79" fmla="*/ 2430769 w 3854824"/>
              <a:gd name="connsiteY79" fmla="*/ 2910893 h 3406246"/>
              <a:gd name="connsiteX80" fmla="*/ 2354569 w 3854824"/>
              <a:gd name="connsiteY80" fmla="*/ 2872793 h 3406246"/>
              <a:gd name="connsiteX81" fmla="*/ 2287894 w 3854824"/>
              <a:gd name="connsiteY81" fmla="*/ 2853743 h 3406246"/>
              <a:gd name="connsiteX82" fmla="*/ 2249794 w 3854824"/>
              <a:gd name="connsiteY82" fmla="*/ 2815643 h 3406246"/>
              <a:gd name="connsiteX83" fmla="*/ 2254556 w 3854824"/>
              <a:gd name="connsiteY83" fmla="*/ 2791831 h 3406246"/>
              <a:gd name="connsiteX84" fmla="*/ 2225981 w 3854824"/>
              <a:gd name="connsiteY84" fmla="*/ 2782306 h 3406246"/>
              <a:gd name="connsiteX85" fmla="*/ 2183119 w 3854824"/>
              <a:gd name="connsiteY85" fmla="*/ 2810881 h 3406246"/>
              <a:gd name="connsiteX86" fmla="*/ 2145019 w 3854824"/>
              <a:gd name="connsiteY86" fmla="*/ 2863268 h 3406246"/>
              <a:gd name="connsiteX87" fmla="*/ 2154544 w 3854824"/>
              <a:gd name="connsiteY87" fmla="*/ 2787068 h 3406246"/>
              <a:gd name="connsiteX88" fmla="*/ 2102156 w 3854824"/>
              <a:gd name="connsiteY88" fmla="*/ 2820406 h 3406246"/>
              <a:gd name="connsiteX89" fmla="*/ 2102156 w 3854824"/>
              <a:gd name="connsiteY89" fmla="*/ 2763256 h 3406246"/>
              <a:gd name="connsiteX90" fmla="*/ 1987856 w 3854824"/>
              <a:gd name="connsiteY90" fmla="*/ 2791831 h 3406246"/>
              <a:gd name="connsiteX91" fmla="*/ 1978331 w 3854824"/>
              <a:gd name="connsiteY91" fmla="*/ 2768018 h 3406246"/>
              <a:gd name="connsiteX92" fmla="*/ 1940231 w 3854824"/>
              <a:gd name="connsiteY92" fmla="*/ 2791831 h 3406246"/>
              <a:gd name="connsiteX93" fmla="*/ 1864031 w 3854824"/>
              <a:gd name="connsiteY93" fmla="*/ 2810881 h 3406246"/>
              <a:gd name="connsiteX94" fmla="*/ 1749731 w 3854824"/>
              <a:gd name="connsiteY94" fmla="*/ 2825168 h 3406246"/>
              <a:gd name="connsiteX95" fmla="*/ 1759256 w 3854824"/>
              <a:gd name="connsiteY95" fmla="*/ 2791831 h 3406246"/>
              <a:gd name="connsiteX96" fmla="*/ 1721156 w 3854824"/>
              <a:gd name="connsiteY96" fmla="*/ 2810881 h 3406246"/>
              <a:gd name="connsiteX97" fmla="*/ 1744969 w 3854824"/>
              <a:gd name="connsiteY97" fmla="*/ 2863268 h 3406246"/>
              <a:gd name="connsiteX98" fmla="*/ 1740206 w 3854824"/>
              <a:gd name="connsiteY98" fmla="*/ 2925181 h 3406246"/>
              <a:gd name="connsiteX99" fmla="*/ 1825931 w 3854824"/>
              <a:gd name="connsiteY99" fmla="*/ 3053768 h 3406246"/>
              <a:gd name="connsiteX100" fmla="*/ 1830694 w 3854824"/>
              <a:gd name="connsiteY100" fmla="*/ 3082343 h 3406246"/>
              <a:gd name="connsiteX101" fmla="*/ 1916419 w 3854824"/>
              <a:gd name="connsiteY101" fmla="*/ 3210931 h 3406246"/>
              <a:gd name="connsiteX102" fmla="*/ 1983094 w 3854824"/>
              <a:gd name="connsiteY102" fmla="*/ 3253793 h 3406246"/>
              <a:gd name="connsiteX103" fmla="*/ 2097394 w 3854824"/>
              <a:gd name="connsiteY103" fmla="*/ 3287131 h 3406246"/>
              <a:gd name="connsiteX104" fmla="*/ 2216456 w 3854824"/>
              <a:gd name="connsiteY104" fmla="*/ 3287131 h 3406246"/>
              <a:gd name="connsiteX105" fmla="*/ 2254556 w 3854824"/>
              <a:gd name="connsiteY105" fmla="*/ 3287131 h 3406246"/>
              <a:gd name="connsiteX106" fmla="*/ 2302181 w 3854824"/>
              <a:gd name="connsiteY106" fmla="*/ 3272843 h 3406246"/>
              <a:gd name="connsiteX107" fmla="*/ 2349806 w 3854824"/>
              <a:gd name="connsiteY107" fmla="*/ 3301418 h 3406246"/>
              <a:gd name="connsiteX108" fmla="*/ 2411719 w 3854824"/>
              <a:gd name="connsiteY108" fmla="*/ 3329993 h 3406246"/>
              <a:gd name="connsiteX109" fmla="*/ 2449819 w 3854824"/>
              <a:gd name="connsiteY109" fmla="*/ 3372856 h 3406246"/>
              <a:gd name="connsiteX110" fmla="*/ 2449819 w 3854824"/>
              <a:gd name="connsiteY110" fmla="*/ 3396668 h 3406246"/>
              <a:gd name="connsiteX111" fmla="*/ 2411719 w 3854824"/>
              <a:gd name="connsiteY111" fmla="*/ 3372856 h 3406246"/>
              <a:gd name="connsiteX112" fmla="*/ 2354569 w 3854824"/>
              <a:gd name="connsiteY112" fmla="*/ 3358568 h 3406246"/>
              <a:gd name="connsiteX113" fmla="*/ 2354569 w 3854824"/>
              <a:gd name="connsiteY113" fmla="*/ 3377618 h 3406246"/>
              <a:gd name="connsiteX114" fmla="*/ 2311706 w 3854824"/>
              <a:gd name="connsiteY114" fmla="*/ 3396668 h 3406246"/>
              <a:gd name="connsiteX115" fmla="*/ 2264081 w 3854824"/>
              <a:gd name="connsiteY115" fmla="*/ 3368093 h 3406246"/>
              <a:gd name="connsiteX116" fmla="*/ 2235506 w 3854824"/>
              <a:gd name="connsiteY116" fmla="*/ 3363331 h 3406246"/>
              <a:gd name="connsiteX117" fmla="*/ 2192644 w 3854824"/>
              <a:gd name="connsiteY117" fmla="*/ 3382381 h 3406246"/>
              <a:gd name="connsiteX118" fmla="*/ 2135494 w 3854824"/>
              <a:gd name="connsiteY118" fmla="*/ 3382381 h 3406246"/>
              <a:gd name="connsiteX119" fmla="*/ 2078344 w 3854824"/>
              <a:gd name="connsiteY119" fmla="*/ 3363331 h 3406246"/>
              <a:gd name="connsiteX120" fmla="*/ 2045006 w 3854824"/>
              <a:gd name="connsiteY120" fmla="*/ 3358568 h 3406246"/>
              <a:gd name="connsiteX121" fmla="*/ 2045006 w 3854824"/>
              <a:gd name="connsiteY121" fmla="*/ 3406193 h 3406246"/>
              <a:gd name="connsiteX122" fmla="*/ 2035481 w 3854824"/>
              <a:gd name="connsiteY122" fmla="*/ 3368093 h 3406246"/>
              <a:gd name="connsiteX123" fmla="*/ 1968806 w 3854824"/>
              <a:gd name="connsiteY123" fmla="*/ 3372856 h 3406246"/>
              <a:gd name="connsiteX124" fmla="*/ 1864031 w 3854824"/>
              <a:gd name="connsiteY124" fmla="*/ 3349043 h 3406246"/>
              <a:gd name="connsiteX125" fmla="*/ 1849744 w 3854824"/>
              <a:gd name="connsiteY125" fmla="*/ 3329993 h 3406246"/>
              <a:gd name="connsiteX126" fmla="*/ 1716394 w 3854824"/>
              <a:gd name="connsiteY126" fmla="*/ 3315706 h 3406246"/>
              <a:gd name="connsiteX127" fmla="*/ 1649719 w 3854824"/>
              <a:gd name="connsiteY127" fmla="*/ 3301418 h 3406246"/>
              <a:gd name="connsiteX128" fmla="*/ 1630669 w 3854824"/>
              <a:gd name="connsiteY128" fmla="*/ 3296656 h 3406246"/>
              <a:gd name="connsiteX129" fmla="*/ 1649719 w 3854824"/>
              <a:gd name="connsiteY129" fmla="*/ 3268081 h 3406246"/>
              <a:gd name="connsiteX130" fmla="*/ 1635431 w 3854824"/>
              <a:gd name="connsiteY130" fmla="*/ 3229981 h 3406246"/>
              <a:gd name="connsiteX131" fmla="*/ 1606856 w 3854824"/>
              <a:gd name="connsiteY131" fmla="*/ 3249031 h 3406246"/>
              <a:gd name="connsiteX132" fmla="*/ 1554469 w 3854824"/>
              <a:gd name="connsiteY132" fmla="*/ 3272843 h 3406246"/>
              <a:gd name="connsiteX133" fmla="*/ 1540181 w 3854824"/>
              <a:gd name="connsiteY133" fmla="*/ 3301418 h 3406246"/>
              <a:gd name="connsiteX134" fmla="*/ 1549706 w 3854824"/>
              <a:gd name="connsiteY134" fmla="*/ 3239506 h 3406246"/>
              <a:gd name="connsiteX135" fmla="*/ 1606856 w 3854824"/>
              <a:gd name="connsiteY135" fmla="*/ 3187118 h 3406246"/>
              <a:gd name="connsiteX136" fmla="*/ 1673531 w 3854824"/>
              <a:gd name="connsiteY136" fmla="*/ 3191881 h 3406246"/>
              <a:gd name="connsiteX137" fmla="*/ 1711631 w 3854824"/>
              <a:gd name="connsiteY137" fmla="*/ 3229981 h 3406246"/>
              <a:gd name="connsiteX138" fmla="*/ 1740206 w 3854824"/>
              <a:gd name="connsiteY138" fmla="*/ 3249031 h 3406246"/>
              <a:gd name="connsiteX139" fmla="*/ 1787831 w 3854824"/>
              <a:gd name="connsiteY139" fmla="*/ 3249031 h 3406246"/>
              <a:gd name="connsiteX140" fmla="*/ 1764019 w 3854824"/>
              <a:gd name="connsiteY140" fmla="*/ 3196643 h 3406246"/>
              <a:gd name="connsiteX141" fmla="*/ 1740206 w 3854824"/>
              <a:gd name="connsiteY141" fmla="*/ 3125206 h 3406246"/>
              <a:gd name="connsiteX142" fmla="*/ 1678294 w 3854824"/>
              <a:gd name="connsiteY142" fmla="*/ 3006143 h 3406246"/>
              <a:gd name="connsiteX143" fmla="*/ 1625906 w 3854824"/>
              <a:gd name="connsiteY143" fmla="*/ 2910893 h 3406246"/>
              <a:gd name="connsiteX144" fmla="*/ 1578281 w 3854824"/>
              <a:gd name="connsiteY144" fmla="*/ 2858506 h 3406246"/>
              <a:gd name="connsiteX145" fmla="*/ 1559231 w 3854824"/>
              <a:gd name="connsiteY145" fmla="*/ 2810881 h 3406246"/>
              <a:gd name="connsiteX146" fmla="*/ 1559231 w 3854824"/>
              <a:gd name="connsiteY146" fmla="*/ 2772781 h 3406246"/>
              <a:gd name="connsiteX147" fmla="*/ 1516369 w 3854824"/>
              <a:gd name="connsiteY147" fmla="*/ 2720393 h 3406246"/>
              <a:gd name="connsiteX148" fmla="*/ 1430644 w 3854824"/>
              <a:gd name="connsiteY148" fmla="*/ 2696581 h 3406246"/>
              <a:gd name="connsiteX149" fmla="*/ 1335394 w 3854824"/>
              <a:gd name="connsiteY149" fmla="*/ 2691818 h 3406246"/>
              <a:gd name="connsiteX150" fmla="*/ 1225856 w 3854824"/>
              <a:gd name="connsiteY150" fmla="*/ 2701343 h 3406246"/>
              <a:gd name="connsiteX151" fmla="*/ 1182994 w 3854824"/>
              <a:gd name="connsiteY151" fmla="*/ 2658481 h 3406246"/>
              <a:gd name="connsiteX152" fmla="*/ 1121081 w 3854824"/>
              <a:gd name="connsiteY152" fmla="*/ 2648956 h 3406246"/>
              <a:gd name="connsiteX153" fmla="*/ 1002019 w 3854824"/>
              <a:gd name="connsiteY153" fmla="*/ 2682293 h 3406246"/>
              <a:gd name="connsiteX154" fmla="*/ 916294 w 3854824"/>
              <a:gd name="connsiteY154" fmla="*/ 2772781 h 3406246"/>
              <a:gd name="connsiteX155" fmla="*/ 801994 w 3854824"/>
              <a:gd name="connsiteY155" fmla="*/ 2825168 h 3406246"/>
              <a:gd name="connsiteX156" fmla="*/ 716269 w 3854824"/>
              <a:gd name="connsiteY156" fmla="*/ 2787068 h 3406246"/>
              <a:gd name="connsiteX157" fmla="*/ 711506 w 3854824"/>
              <a:gd name="connsiteY157" fmla="*/ 2753731 h 3406246"/>
              <a:gd name="connsiteX158" fmla="*/ 697219 w 3854824"/>
              <a:gd name="connsiteY158" fmla="*/ 2629906 h 3406246"/>
              <a:gd name="connsiteX159" fmla="*/ 306694 w 3854824"/>
              <a:gd name="connsiteY159" fmla="*/ 2763256 h 3406246"/>
              <a:gd name="connsiteX160" fmla="*/ 206681 w 3854824"/>
              <a:gd name="connsiteY160" fmla="*/ 2820406 h 3406246"/>
              <a:gd name="connsiteX161" fmla="*/ 101906 w 3854824"/>
              <a:gd name="connsiteY161" fmla="*/ 2801356 h 3406246"/>
              <a:gd name="connsiteX162" fmla="*/ 201919 w 3854824"/>
              <a:gd name="connsiteY162" fmla="*/ 2739443 h 3406246"/>
              <a:gd name="connsiteX163" fmla="*/ 73331 w 3854824"/>
              <a:gd name="connsiteY163" fmla="*/ 2753731 h 3406246"/>
              <a:gd name="connsiteX164" fmla="*/ 49519 w 3854824"/>
              <a:gd name="connsiteY164" fmla="*/ 2753731 h 3406246"/>
              <a:gd name="connsiteX165" fmla="*/ 1894 w 3854824"/>
              <a:gd name="connsiteY165" fmla="*/ 2758493 h 3406246"/>
              <a:gd name="connsiteX166" fmla="*/ 120956 w 3854824"/>
              <a:gd name="connsiteY166" fmla="*/ 2687056 h 3406246"/>
              <a:gd name="connsiteX167" fmla="*/ 106669 w 3854824"/>
              <a:gd name="connsiteY167" fmla="*/ 2625143 h 3406246"/>
              <a:gd name="connsiteX168" fmla="*/ 201919 w 3854824"/>
              <a:gd name="connsiteY168" fmla="*/ 2587043 h 3406246"/>
              <a:gd name="connsiteX169" fmla="*/ 487669 w 3854824"/>
              <a:gd name="connsiteY169" fmla="*/ 2434643 h 3406246"/>
              <a:gd name="connsiteX170" fmla="*/ 821044 w 3854824"/>
              <a:gd name="connsiteY170" fmla="*/ 2348918 h 3406246"/>
              <a:gd name="connsiteX171" fmla="*/ 878194 w 3854824"/>
              <a:gd name="connsiteY171" fmla="*/ 2325106 h 3406246"/>
              <a:gd name="connsiteX172" fmla="*/ 1035356 w 3854824"/>
              <a:gd name="connsiteY172" fmla="*/ 2058406 h 3406246"/>
              <a:gd name="connsiteX173" fmla="*/ 1092506 w 3854824"/>
              <a:gd name="connsiteY173" fmla="*/ 2010781 h 3406246"/>
              <a:gd name="connsiteX174" fmla="*/ 1106794 w 3854824"/>
              <a:gd name="connsiteY174" fmla="*/ 1948868 h 3406246"/>
              <a:gd name="connsiteX175" fmla="*/ 1287769 w 3854824"/>
              <a:gd name="connsiteY175" fmla="*/ 1734556 h 3406246"/>
              <a:gd name="connsiteX176" fmla="*/ 1335394 w 3854824"/>
              <a:gd name="connsiteY176" fmla="*/ 1672643 h 3406246"/>
              <a:gd name="connsiteX177" fmla="*/ 1516369 w 3854824"/>
              <a:gd name="connsiteY177" fmla="*/ 1420231 h 3406246"/>
              <a:gd name="connsiteX178" fmla="*/ 1602094 w 3854824"/>
              <a:gd name="connsiteY178" fmla="*/ 1310693 h 3406246"/>
              <a:gd name="connsiteX179" fmla="*/ 1659244 w 3854824"/>
              <a:gd name="connsiteY179" fmla="*/ 1296406 h 3406246"/>
              <a:gd name="connsiteX180" fmla="*/ 1797356 w 3854824"/>
              <a:gd name="connsiteY180" fmla="*/ 1096381 h 3406246"/>
              <a:gd name="connsiteX181" fmla="*/ 1883081 w 3854824"/>
              <a:gd name="connsiteY181" fmla="*/ 1005893 h 3406246"/>
              <a:gd name="connsiteX182" fmla="*/ 2011669 w 3854824"/>
              <a:gd name="connsiteY182" fmla="*/ 915406 h 3406246"/>
              <a:gd name="connsiteX183" fmla="*/ 2130731 w 3854824"/>
              <a:gd name="connsiteY183" fmla="*/ 848731 h 3406246"/>
              <a:gd name="connsiteX184" fmla="*/ 2183119 w 3854824"/>
              <a:gd name="connsiteY184" fmla="*/ 791581 h 340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3854824" h="3406246">
                <a:moveTo>
                  <a:pt x="2183119" y="791581"/>
                </a:moveTo>
                <a:cubicBezTo>
                  <a:pt x="2201375" y="761418"/>
                  <a:pt x="2224394" y="709825"/>
                  <a:pt x="2240269" y="667756"/>
                </a:cubicBezTo>
                <a:cubicBezTo>
                  <a:pt x="2256144" y="625687"/>
                  <a:pt x="2266463" y="570124"/>
                  <a:pt x="2278369" y="539168"/>
                </a:cubicBezTo>
                <a:cubicBezTo>
                  <a:pt x="2290275" y="508212"/>
                  <a:pt x="2302975" y="502655"/>
                  <a:pt x="2311706" y="482018"/>
                </a:cubicBezTo>
                <a:cubicBezTo>
                  <a:pt x="2320437" y="461381"/>
                  <a:pt x="2319644" y="437568"/>
                  <a:pt x="2330756" y="415343"/>
                </a:cubicBezTo>
                <a:cubicBezTo>
                  <a:pt x="2341868" y="393118"/>
                  <a:pt x="2362506" y="364543"/>
                  <a:pt x="2378381" y="348668"/>
                </a:cubicBezTo>
                <a:cubicBezTo>
                  <a:pt x="2394256" y="332793"/>
                  <a:pt x="2410131" y="339937"/>
                  <a:pt x="2426006" y="320093"/>
                </a:cubicBezTo>
                <a:cubicBezTo>
                  <a:pt x="2441881" y="300249"/>
                  <a:pt x="2452200" y="257387"/>
                  <a:pt x="2473631" y="229606"/>
                </a:cubicBezTo>
                <a:cubicBezTo>
                  <a:pt x="2495062" y="201825"/>
                  <a:pt x="2522844" y="177218"/>
                  <a:pt x="2554594" y="153406"/>
                </a:cubicBezTo>
                <a:cubicBezTo>
                  <a:pt x="2586344" y="129594"/>
                  <a:pt x="2609362" y="107368"/>
                  <a:pt x="2664131" y="86731"/>
                </a:cubicBezTo>
                <a:cubicBezTo>
                  <a:pt x="2718900" y="66094"/>
                  <a:pt x="2817325" y="42281"/>
                  <a:pt x="2883206" y="29581"/>
                </a:cubicBezTo>
                <a:cubicBezTo>
                  <a:pt x="2949087" y="16881"/>
                  <a:pt x="3002269" y="15293"/>
                  <a:pt x="3059419" y="10531"/>
                </a:cubicBezTo>
                <a:cubicBezTo>
                  <a:pt x="3116569" y="5768"/>
                  <a:pt x="3175306" y="-2963"/>
                  <a:pt x="3226106" y="1006"/>
                </a:cubicBezTo>
                <a:cubicBezTo>
                  <a:pt x="3276906" y="4975"/>
                  <a:pt x="3331675" y="23231"/>
                  <a:pt x="3364219" y="34343"/>
                </a:cubicBezTo>
                <a:cubicBezTo>
                  <a:pt x="3396763" y="45455"/>
                  <a:pt x="3373744" y="46250"/>
                  <a:pt x="3421369" y="67681"/>
                </a:cubicBezTo>
                <a:cubicBezTo>
                  <a:pt x="3468994" y="89112"/>
                  <a:pt x="3590438" y="134356"/>
                  <a:pt x="3649969" y="162931"/>
                </a:cubicBezTo>
                <a:cubicBezTo>
                  <a:pt x="3709500" y="191506"/>
                  <a:pt x="3744425" y="212144"/>
                  <a:pt x="3778556" y="239131"/>
                </a:cubicBezTo>
                <a:cubicBezTo>
                  <a:pt x="3812687" y="266118"/>
                  <a:pt x="3852375" y="311362"/>
                  <a:pt x="3854756" y="324856"/>
                </a:cubicBezTo>
                <a:cubicBezTo>
                  <a:pt x="3857137" y="338350"/>
                  <a:pt x="3796813" y="316124"/>
                  <a:pt x="3792844" y="320093"/>
                </a:cubicBezTo>
                <a:cubicBezTo>
                  <a:pt x="3788875" y="324062"/>
                  <a:pt x="3846025" y="336762"/>
                  <a:pt x="3830944" y="348668"/>
                </a:cubicBezTo>
                <a:cubicBezTo>
                  <a:pt x="3815863" y="360574"/>
                  <a:pt x="3735693" y="371687"/>
                  <a:pt x="3702356" y="391531"/>
                </a:cubicBezTo>
                <a:cubicBezTo>
                  <a:pt x="3669019" y="411375"/>
                  <a:pt x="3658700" y="446300"/>
                  <a:pt x="3630919" y="467731"/>
                </a:cubicBezTo>
                <a:cubicBezTo>
                  <a:pt x="3603138" y="489162"/>
                  <a:pt x="3558688" y="502655"/>
                  <a:pt x="3535669" y="520118"/>
                </a:cubicBezTo>
                <a:cubicBezTo>
                  <a:pt x="3512650" y="537581"/>
                  <a:pt x="3510268" y="535200"/>
                  <a:pt x="3492806" y="572506"/>
                </a:cubicBezTo>
                <a:cubicBezTo>
                  <a:pt x="3475344" y="609812"/>
                  <a:pt x="3441213" y="693950"/>
                  <a:pt x="3430894" y="743956"/>
                </a:cubicBezTo>
                <a:cubicBezTo>
                  <a:pt x="3420575" y="793962"/>
                  <a:pt x="3421369" y="812218"/>
                  <a:pt x="3430894" y="872543"/>
                </a:cubicBezTo>
                <a:cubicBezTo>
                  <a:pt x="3440419" y="932868"/>
                  <a:pt x="3472963" y="1028119"/>
                  <a:pt x="3488044" y="1105906"/>
                </a:cubicBezTo>
                <a:cubicBezTo>
                  <a:pt x="3503125" y="1183694"/>
                  <a:pt x="3526937" y="1253543"/>
                  <a:pt x="3521381" y="1339268"/>
                </a:cubicBezTo>
                <a:cubicBezTo>
                  <a:pt x="3515825" y="1424993"/>
                  <a:pt x="3472169" y="1555962"/>
                  <a:pt x="3454706" y="1620256"/>
                </a:cubicBezTo>
                <a:cubicBezTo>
                  <a:pt x="3437244" y="1684550"/>
                  <a:pt x="3430100" y="1698837"/>
                  <a:pt x="3416606" y="1725031"/>
                </a:cubicBezTo>
                <a:cubicBezTo>
                  <a:pt x="3403112" y="1751225"/>
                  <a:pt x="3388031" y="1770274"/>
                  <a:pt x="3373744" y="1777418"/>
                </a:cubicBezTo>
                <a:cubicBezTo>
                  <a:pt x="3359457" y="1784562"/>
                  <a:pt x="3342787" y="1748843"/>
                  <a:pt x="3330881" y="1767893"/>
                </a:cubicBezTo>
                <a:cubicBezTo>
                  <a:pt x="3318975" y="1786943"/>
                  <a:pt x="3322150" y="1844093"/>
                  <a:pt x="3302306" y="1891718"/>
                </a:cubicBezTo>
                <a:cubicBezTo>
                  <a:pt x="3282462" y="1939343"/>
                  <a:pt x="3265794" y="1983793"/>
                  <a:pt x="3211819" y="2053643"/>
                </a:cubicBezTo>
                <a:cubicBezTo>
                  <a:pt x="3157844" y="2123493"/>
                  <a:pt x="3072912" y="2233824"/>
                  <a:pt x="2978456" y="2310818"/>
                </a:cubicBezTo>
                <a:cubicBezTo>
                  <a:pt x="2884000" y="2387812"/>
                  <a:pt x="2713343" y="2456075"/>
                  <a:pt x="2645081" y="2515606"/>
                </a:cubicBezTo>
                <a:cubicBezTo>
                  <a:pt x="2576819" y="2575137"/>
                  <a:pt x="2606187" y="2623556"/>
                  <a:pt x="2568881" y="2668006"/>
                </a:cubicBezTo>
                <a:cubicBezTo>
                  <a:pt x="2531575" y="2712456"/>
                  <a:pt x="2436325" y="2752144"/>
                  <a:pt x="2421244" y="2782306"/>
                </a:cubicBezTo>
                <a:cubicBezTo>
                  <a:pt x="2406163" y="2812468"/>
                  <a:pt x="2445850" y="2824375"/>
                  <a:pt x="2478394" y="2848981"/>
                </a:cubicBezTo>
                <a:cubicBezTo>
                  <a:pt x="2510938" y="2873587"/>
                  <a:pt x="2587931" y="2910893"/>
                  <a:pt x="2616506" y="2929943"/>
                </a:cubicBezTo>
                <a:cubicBezTo>
                  <a:pt x="2645081" y="2948993"/>
                  <a:pt x="2630794" y="2948200"/>
                  <a:pt x="2649844" y="2963281"/>
                </a:cubicBezTo>
                <a:cubicBezTo>
                  <a:pt x="2668894" y="2978362"/>
                  <a:pt x="2703818" y="3002968"/>
                  <a:pt x="2730806" y="3020431"/>
                </a:cubicBezTo>
                <a:cubicBezTo>
                  <a:pt x="2757794" y="3037894"/>
                  <a:pt x="2783988" y="3049006"/>
                  <a:pt x="2811769" y="3068056"/>
                </a:cubicBezTo>
                <a:cubicBezTo>
                  <a:pt x="2839550" y="3087106"/>
                  <a:pt x="2872094" y="3114093"/>
                  <a:pt x="2897494" y="3134731"/>
                </a:cubicBezTo>
                <a:cubicBezTo>
                  <a:pt x="2922894" y="3155369"/>
                  <a:pt x="2932419" y="3175212"/>
                  <a:pt x="2964169" y="3191881"/>
                </a:cubicBezTo>
                <a:cubicBezTo>
                  <a:pt x="2995919" y="3208550"/>
                  <a:pt x="3045925" y="3227599"/>
                  <a:pt x="3087994" y="3234743"/>
                </a:cubicBezTo>
                <a:cubicBezTo>
                  <a:pt x="3130063" y="3241887"/>
                  <a:pt x="3216581" y="3234743"/>
                  <a:pt x="3216581" y="3234743"/>
                </a:cubicBezTo>
                <a:cubicBezTo>
                  <a:pt x="3252300" y="3234743"/>
                  <a:pt x="3277700" y="3232362"/>
                  <a:pt x="3302306" y="3234743"/>
                </a:cubicBezTo>
                <a:cubicBezTo>
                  <a:pt x="3326912" y="3237124"/>
                  <a:pt x="3345963" y="3241887"/>
                  <a:pt x="3364219" y="3249031"/>
                </a:cubicBezTo>
                <a:cubicBezTo>
                  <a:pt x="3382475" y="3256175"/>
                  <a:pt x="3402319" y="3264906"/>
                  <a:pt x="3411844" y="3277606"/>
                </a:cubicBezTo>
                <a:cubicBezTo>
                  <a:pt x="3421369" y="3290306"/>
                  <a:pt x="3431688" y="3323644"/>
                  <a:pt x="3421369" y="3325231"/>
                </a:cubicBezTo>
                <a:cubicBezTo>
                  <a:pt x="3411050" y="3326819"/>
                  <a:pt x="3361043" y="3286337"/>
                  <a:pt x="3349931" y="3287131"/>
                </a:cubicBezTo>
                <a:cubicBezTo>
                  <a:pt x="3338819" y="3287925"/>
                  <a:pt x="3361838" y="3326818"/>
                  <a:pt x="3354694" y="3329993"/>
                </a:cubicBezTo>
                <a:cubicBezTo>
                  <a:pt x="3347550" y="3333168"/>
                  <a:pt x="3333263" y="3312531"/>
                  <a:pt x="3307069" y="3306181"/>
                </a:cubicBezTo>
                <a:cubicBezTo>
                  <a:pt x="3280875" y="3299831"/>
                  <a:pt x="3218962" y="3290305"/>
                  <a:pt x="3197531" y="3291893"/>
                </a:cubicBezTo>
                <a:cubicBezTo>
                  <a:pt x="3176100" y="3293481"/>
                  <a:pt x="3190387" y="3312531"/>
                  <a:pt x="3178481" y="3315706"/>
                </a:cubicBezTo>
                <a:cubicBezTo>
                  <a:pt x="3166575" y="3318881"/>
                  <a:pt x="3151494" y="3315705"/>
                  <a:pt x="3126094" y="3310943"/>
                </a:cubicBezTo>
                <a:cubicBezTo>
                  <a:pt x="3100694" y="3306181"/>
                  <a:pt x="3045925" y="3283162"/>
                  <a:pt x="3026081" y="3287131"/>
                </a:cubicBezTo>
                <a:cubicBezTo>
                  <a:pt x="3006237" y="3291100"/>
                  <a:pt x="3016556" y="3330787"/>
                  <a:pt x="3007031" y="3334756"/>
                </a:cubicBezTo>
                <a:cubicBezTo>
                  <a:pt x="2997506" y="3338725"/>
                  <a:pt x="2992743" y="3318087"/>
                  <a:pt x="2968931" y="3310943"/>
                </a:cubicBezTo>
                <a:cubicBezTo>
                  <a:pt x="2945119" y="3303799"/>
                  <a:pt x="2888762" y="3297449"/>
                  <a:pt x="2864156" y="3291893"/>
                </a:cubicBezTo>
                <a:cubicBezTo>
                  <a:pt x="2839550" y="3286337"/>
                  <a:pt x="2846694" y="3280781"/>
                  <a:pt x="2821294" y="3277606"/>
                </a:cubicBezTo>
                <a:cubicBezTo>
                  <a:pt x="2795894" y="3274431"/>
                  <a:pt x="2741125" y="3274430"/>
                  <a:pt x="2711756" y="3272843"/>
                </a:cubicBezTo>
                <a:cubicBezTo>
                  <a:pt x="2682387" y="3271256"/>
                  <a:pt x="2672069" y="3270462"/>
                  <a:pt x="2645081" y="3268081"/>
                </a:cubicBezTo>
                <a:cubicBezTo>
                  <a:pt x="2618093" y="3265700"/>
                  <a:pt x="2573644" y="3262525"/>
                  <a:pt x="2549831" y="3258556"/>
                </a:cubicBezTo>
                <a:cubicBezTo>
                  <a:pt x="2526019" y="3254587"/>
                  <a:pt x="2510937" y="3253793"/>
                  <a:pt x="2502206" y="3244268"/>
                </a:cubicBezTo>
                <a:cubicBezTo>
                  <a:pt x="2493475" y="3234743"/>
                  <a:pt x="2502206" y="3212518"/>
                  <a:pt x="2497444" y="3201406"/>
                </a:cubicBezTo>
                <a:cubicBezTo>
                  <a:pt x="2492682" y="3190294"/>
                  <a:pt x="2473631" y="3177593"/>
                  <a:pt x="2473631" y="3177593"/>
                </a:cubicBezTo>
                <a:cubicBezTo>
                  <a:pt x="2466487" y="3174418"/>
                  <a:pt x="2464900" y="3176800"/>
                  <a:pt x="2454581" y="3182356"/>
                </a:cubicBezTo>
                <a:cubicBezTo>
                  <a:pt x="2444262" y="3187912"/>
                  <a:pt x="2423625" y="3199819"/>
                  <a:pt x="2411719" y="3210931"/>
                </a:cubicBezTo>
                <a:cubicBezTo>
                  <a:pt x="2399813" y="3222043"/>
                  <a:pt x="2387113" y="3253793"/>
                  <a:pt x="2383144" y="3249031"/>
                </a:cubicBezTo>
                <a:cubicBezTo>
                  <a:pt x="2379175" y="3244269"/>
                  <a:pt x="2372825" y="3202994"/>
                  <a:pt x="2387906" y="3182356"/>
                </a:cubicBezTo>
                <a:cubicBezTo>
                  <a:pt x="2402987" y="3161719"/>
                  <a:pt x="2445056" y="3126000"/>
                  <a:pt x="2473631" y="3125206"/>
                </a:cubicBezTo>
                <a:cubicBezTo>
                  <a:pt x="2502206" y="3124412"/>
                  <a:pt x="2531575" y="3166481"/>
                  <a:pt x="2559356" y="3177593"/>
                </a:cubicBezTo>
                <a:cubicBezTo>
                  <a:pt x="2587137" y="3188705"/>
                  <a:pt x="2610157" y="3187912"/>
                  <a:pt x="2640319" y="3191881"/>
                </a:cubicBezTo>
                <a:cubicBezTo>
                  <a:pt x="2670481" y="3195850"/>
                  <a:pt x="2721281" y="3203787"/>
                  <a:pt x="2740331" y="3201406"/>
                </a:cubicBezTo>
                <a:cubicBezTo>
                  <a:pt x="2759381" y="3199025"/>
                  <a:pt x="2757794" y="3187912"/>
                  <a:pt x="2754619" y="3177593"/>
                </a:cubicBezTo>
                <a:cubicBezTo>
                  <a:pt x="2751444" y="3167274"/>
                  <a:pt x="2742712" y="3157749"/>
                  <a:pt x="2721281" y="3139493"/>
                </a:cubicBezTo>
                <a:cubicBezTo>
                  <a:pt x="2699850" y="3121237"/>
                  <a:pt x="2674450" y="3106156"/>
                  <a:pt x="2626031" y="3068056"/>
                </a:cubicBezTo>
                <a:cubicBezTo>
                  <a:pt x="2577612" y="3029956"/>
                  <a:pt x="2476013" y="2943437"/>
                  <a:pt x="2430769" y="2910893"/>
                </a:cubicBezTo>
                <a:cubicBezTo>
                  <a:pt x="2385525" y="2878349"/>
                  <a:pt x="2378382" y="2882318"/>
                  <a:pt x="2354569" y="2872793"/>
                </a:cubicBezTo>
                <a:cubicBezTo>
                  <a:pt x="2330757" y="2863268"/>
                  <a:pt x="2305357" y="2863268"/>
                  <a:pt x="2287894" y="2853743"/>
                </a:cubicBezTo>
                <a:cubicBezTo>
                  <a:pt x="2270432" y="2844218"/>
                  <a:pt x="2255350" y="2825962"/>
                  <a:pt x="2249794" y="2815643"/>
                </a:cubicBezTo>
                <a:cubicBezTo>
                  <a:pt x="2244238" y="2805324"/>
                  <a:pt x="2258525" y="2797387"/>
                  <a:pt x="2254556" y="2791831"/>
                </a:cubicBezTo>
                <a:cubicBezTo>
                  <a:pt x="2250587" y="2786275"/>
                  <a:pt x="2237887" y="2779131"/>
                  <a:pt x="2225981" y="2782306"/>
                </a:cubicBezTo>
                <a:cubicBezTo>
                  <a:pt x="2214075" y="2785481"/>
                  <a:pt x="2196613" y="2797387"/>
                  <a:pt x="2183119" y="2810881"/>
                </a:cubicBezTo>
                <a:cubicBezTo>
                  <a:pt x="2169625" y="2824375"/>
                  <a:pt x="2149781" y="2867237"/>
                  <a:pt x="2145019" y="2863268"/>
                </a:cubicBezTo>
                <a:cubicBezTo>
                  <a:pt x="2140257" y="2859299"/>
                  <a:pt x="2161688" y="2794212"/>
                  <a:pt x="2154544" y="2787068"/>
                </a:cubicBezTo>
                <a:cubicBezTo>
                  <a:pt x="2147400" y="2779924"/>
                  <a:pt x="2110887" y="2824375"/>
                  <a:pt x="2102156" y="2820406"/>
                </a:cubicBezTo>
                <a:cubicBezTo>
                  <a:pt x="2093425" y="2816437"/>
                  <a:pt x="2121206" y="2768018"/>
                  <a:pt x="2102156" y="2763256"/>
                </a:cubicBezTo>
                <a:cubicBezTo>
                  <a:pt x="2083106" y="2758494"/>
                  <a:pt x="2008493" y="2791037"/>
                  <a:pt x="1987856" y="2791831"/>
                </a:cubicBezTo>
                <a:cubicBezTo>
                  <a:pt x="1967219" y="2792625"/>
                  <a:pt x="1986268" y="2768018"/>
                  <a:pt x="1978331" y="2768018"/>
                </a:cubicBezTo>
                <a:cubicBezTo>
                  <a:pt x="1970394" y="2768018"/>
                  <a:pt x="1959281" y="2784687"/>
                  <a:pt x="1940231" y="2791831"/>
                </a:cubicBezTo>
                <a:cubicBezTo>
                  <a:pt x="1921181" y="2798975"/>
                  <a:pt x="1895781" y="2805325"/>
                  <a:pt x="1864031" y="2810881"/>
                </a:cubicBezTo>
                <a:cubicBezTo>
                  <a:pt x="1832281" y="2816437"/>
                  <a:pt x="1767193" y="2828343"/>
                  <a:pt x="1749731" y="2825168"/>
                </a:cubicBezTo>
                <a:cubicBezTo>
                  <a:pt x="1732268" y="2821993"/>
                  <a:pt x="1764018" y="2794212"/>
                  <a:pt x="1759256" y="2791831"/>
                </a:cubicBezTo>
                <a:cubicBezTo>
                  <a:pt x="1754494" y="2789450"/>
                  <a:pt x="1723537" y="2798975"/>
                  <a:pt x="1721156" y="2810881"/>
                </a:cubicBezTo>
                <a:cubicBezTo>
                  <a:pt x="1718775" y="2822787"/>
                  <a:pt x="1741794" y="2844218"/>
                  <a:pt x="1744969" y="2863268"/>
                </a:cubicBezTo>
                <a:cubicBezTo>
                  <a:pt x="1748144" y="2882318"/>
                  <a:pt x="1726712" y="2893431"/>
                  <a:pt x="1740206" y="2925181"/>
                </a:cubicBezTo>
                <a:cubicBezTo>
                  <a:pt x="1753700" y="2956931"/>
                  <a:pt x="1810850" y="3027574"/>
                  <a:pt x="1825931" y="3053768"/>
                </a:cubicBezTo>
                <a:cubicBezTo>
                  <a:pt x="1841012" y="3079962"/>
                  <a:pt x="1815613" y="3056149"/>
                  <a:pt x="1830694" y="3082343"/>
                </a:cubicBezTo>
                <a:cubicBezTo>
                  <a:pt x="1845775" y="3108537"/>
                  <a:pt x="1891019" y="3182356"/>
                  <a:pt x="1916419" y="3210931"/>
                </a:cubicBezTo>
                <a:cubicBezTo>
                  <a:pt x="1941819" y="3239506"/>
                  <a:pt x="1952931" y="3241093"/>
                  <a:pt x="1983094" y="3253793"/>
                </a:cubicBezTo>
                <a:cubicBezTo>
                  <a:pt x="2013256" y="3266493"/>
                  <a:pt x="2058500" y="3281575"/>
                  <a:pt x="2097394" y="3287131"/>
                </a:cubicBezTo>
                <a:cubicBezTo>
                  <a:pt x="2136288" y="3292687"/>
                  <a:pt x="2216456" y="3287131"/>
                  <a:pt x="2216456" y="3287131"/>
                </a:cubicBezTo>
                <a:cubicBezTo>
                  <a:pt x="2242650" y="3287131"/>
                  <a:pt x="2240269" y="3289512"/>
                  <a:pt x="2254556" y="3287131"/>
                </a:cubicBezTo>
                <a:cubicBezTo>
                  <a:pt x="2268843" y="3284750"/>
                  <a:pt x="2286306" y="3270462"/>
                  <a:pt x="2302181" y="3272843"/>
                </a:cubicBezTo>
                <a:cubicBezTo>
                  <a:pt x="2318056" y="3275224"/>
                  <a:pt x="2331550" y="3291893"/>
                  <a:pt x="2349806" y="3301418"/>
                </a:cubicBezTo>
                <a:cubicBezTo>
                  <a:pt x="2368062" y="3310943"/>
                  <a:pt x="2395050" y="3318087"/>
                  <a:pt x="2411719" y="3329993"/>
                </a:cubicBezTo>
                <a:cubicBezTo>
                  <a:pt x="2428388" y="3341899"/>
                  <a:pt x="2443469" y="3361744"/>
                  <a:pt x="2449819" y="3372856"/>
                </a:cubicBezTo>
                <a:cubicBezTo>
                  <a:pt x="2456169" y="3383968"/>
                  <a:pt x="2456169" y="3396668"/>
                  <a:pt x="2449819" y="3396668"/>
                </a:cubicBezTo>
                <a:cubicBezTo>
                  <a:pt x="2443469" y="3396668"/>
                  <a:pt x="2427594" y="3379206"/>
                  <a:pt x="2411719" y="3372856"/>
                </a:cubicBezTo>
                <a:cubicBezTo>
                  <a:pt x="2395844" y="3366506"/>
                  <a:pt x="2354569" y="3358568"/>
                  <a:pt x="2354569" y="3358568"/>
                </a:cubicBezTo>
                <a:cubicBezTo>
                  <a:pt x="2345044" y="3359362"/>
                  <a:pt x="2361713" y="3371268"/>
                  <a:pt x="2354569" y="3377618"/>
                </a:cubicBezTo>
                <a:cubicBezTo>
                  <a:pt x="2347425" y="3383968"/>
                  <a:pt x="2326787" y="3398255"/>
                  <a:pt x="2311706" y="3396668"/>
                </a:cubicBezTo>
                <a:cubicBezTo>
                  <a:pt x="2296625" y="3395081"/>
                  <a:pt x="2276781" y="3373649"/>
                  <a:pt x="2264081" y="3368093"/>
                </a:cubicBezTo>
                <a:cubicBezTo>
                  <a:pt x="2251381" y="3362537"/>
                  <a:pt x="2247412" y="3360950"/>
                  <a:pt x="2235506" y="3363331"/>
                </a:cubicBezTo>
                <a:cubicBezTo>
                  <a:pt x="2223600" y="3365712"/>
                  <a:pt x="2209313" y="3379206"/>
                  <a:pt x="2192644" y="3382381"/>
                </a:cubicBezTo>
                <a:cubicBezTo>
                  <a:pt x="2175975" y="3385556"/>
                  <a:pt x="2154544" y="3385556"/>
                  <a:pt x="2135494" y="3382381"/>
                </a:cubicBezTo>
                <a:cubicBezTo>
                  <a:pt x="2116444" y="3379206"/>
                  <a:pt x="2093425" y="3367300"/>
                  <a:pt x="2078344" y="3363331"/>
                </a:cubicBezTo>
                <a:cubicBezTo>
                  <a:pt x="2063263" y="3359362"/>
                  <a:pt x="2050562" y="3351424"/>
                  <a:pt x="2045006" y="3358568"/>
                </a:cubicBezTo>
                <a:cubicBezTo>
                  <a:pt x="2039450" y="3365712"/>
                  <a:pt x="2046593" y="3404606"/>
                  <a:pt x="2045006" y="3406193"/>
                </a:cubicBezTo>
                <a:cubicBezTo>
                  <a:pt x="2043419" y="3407780"/>
                  <a:pt x="2048181" y="3373649"/>
                  <a:pt x="2035481" y="3368093"/>
                </a:cubicBezTo>
                <a:cubicBezTo>
                  <a:pt x="2022781" y="3362537"/>
                  <a:pt x="1997381" y="3376031"/>
                  <a:pt x="1968806" y="3372856"/>
                </a:cubicBezTo>
                <a:cubicBezTo>
                  <a:pt x="1940231" y="3369681"/>
                  <a:pt x="1864031" y="3349043"/>
                  <a:pt x="1864031" y="3349043"/>
                </a:cubicBezTo>
                <a:cubicBezTo>
                  <a:pt x="1844187" y="3341899"/>
                  <a:pt x="1874350" y="3335549"/>
                  <a:pt x="1849744" y="3329993"/>
                </a:cubicBezTo>
                <a:cubicBezTo>
                  <a:pt x="1825138" y="3324437"/>
                  <a:pt x="1749731" y="3320468"/>
                  <a:pt x="1716394" y="3315706"/>
                </a:cubicBezTo>
                <a:cubicBezTo>
                  <a:pt x="1683057" y="3310944"/>
                  <a:pt x="1664006" y="3304593"/>
                  <a:pt x="1649719" y="3301418"/>
                </a:cubicBezTo>
                <a:cubicBezTo>
                  <a:pt x="1635432" y="3298243"/>
                  <a:pt x="1630669" y="3302212"/>
                  <a:pt x="1630669" y="3296656"/>
                </a:cubicBezTo>
                <a:cubicBezTo>
                  <a:pt x="1630669" y="3291100"/>
                  <a:pt x="1648925" y="3279193"/>
                  <a:pt x="1649719" y="3268081"/>
                </a:cubicBezTo>
                <a:cubicBezTo>
                  <a:pt x="1650513" y="3256969"/>
                  <a:pt x="1642575" y="3233156"/>
                  <a:pt x="1635431" y="3229981"/>
                </a:cubicBezTo>
                <a:cubicBezTo>
                  <a:pt x="1628287" y="3226806"/>
                  <a:pt x="1620350" y="3241887"/>
                  <a:pt x="1606856" y="3249031"/>
                </a:cubicBezTo>
                <a:cubicBezTo>
                  <a:pt x="1593362" y="3256175"/>
                  <a:pt x="1565582" y="3264112"/>
                  <a:pt x="1554469" y="3272843"/>
                </a:cubicBezTo>
                <a:cubicBezTo>
                  <a:pt x="1543356" y="3281574"/>
                  <a:pt x="1540975" y="3306974"/>
                  <a:pt x="1540181" y="3301418"/>
                </a:cubicBezTo>
                <a:cubicBezTo>
                  <a:pt x="1539387" y="3295862"/>
                  <a:pt x="1538594" y="3258556"/>
                  <a:pt x="1549706" y="3239506"/>
                </a:cubicBezTo>
                <a:cubicBezTo>
                  <a:pt x="1560818" y="3220456"/>
                  <a:pt x="1586218" y="3195056"/>
                  <a:pt x="1606856" y="3187118"/>
                </a:cubicBezTo>
                <a:cubicBezTo>
                  <a:pt x="1627493" y="3179181"/>
                  <a:pt x="1656069" y="3184737"/>
                  <a:pt x="1673531" y="3191881"/>
                </a:cubicBezTo>
                <a:cubicBezTo>
                  <a:pt x="1690993" y="3199025"/>
                  <a:pt x="1700518" y="3220456"/>
                  <a:pt x="1711631" y="3229981"/>
                </a:cubicBezTo>
                <a:cubicBezTo>
                  <a:pt x="1722743" y="3239506"/>
                  <a:pt x="1727506" y="3245856"/>
                  <a:pt x="1740206" y="3249031"/>
                </a:cubicBezTo>
                <a:cubicBezTo>
                  <a:pt x="1752906" y="3252206"/>
                  <a:pt x="1783862" y="3257762"/>
                  <a:pt x="1787831" y="3249031"/>
                </a:cubicBezTo>
                <a:cubicBezTo>
                  <a:pt x="1791800" y="3240300"/>
                  <a:pt x="1771956" y="3217281"/>
                  <a:pt x="1764019" y="3196643"/>
                </a:cubicBezTo>
                <a:cubicBezTo>
                  <a:pt x="1756081" y="3176006"/>
                  <a:pt x="1754493" y="3156956"/>
                  <a:pt x="1740206" y="3125206"/>
                </a:cubicBezTo>
                <a:cubicBezTo>
                  <a:pt x="1725918" y="3093456"/>
                  <a:pt x="1697344" y="3041862"/>
                  <a:pt x="1678294" y="3006143"/>
                </a:cubicBezTo>
                <a:cubicBezTo>
                  <a:pt x="1659244" y="2970424"/>
                  <a:pt x="1642575" y="2935499"/>
                  <a:pt x="1625906" y="2910893"/>
                </a:cubicBezTo>
                <a:cubicBezTo>
                  <a:pt x="1609237" y="2886287"/>
                  <a:pt x="1589393" y="2875175"/>
                  <a:pt x="1578281" y="2858506"/>
                </a:cubicBezTo>
                <a:cubicBezTo>
                  <a:pt x="1567169" y="2841837"/>
                  <a:pt x="1562406" y="2825168"/>
                  <a:pt x="1559231" y="2810881"/>
                </a:cubicBezTo>
                <a:cubicBezTo>
                  <a:pt x="1556056" y="2796594"/>
                  <a:pt x="1566375" y="2787862"/>
                  <a:pt x="1559231" y="2772781"/>
                </a:cubicBezTo>
                <a:cubicBezTo>
                  <a:pt x="1552087" y="2757700"/>
                  <a:pt x="1537800" y="2733093"/>
                  <a:pt x="1516369" y="2720393"/>
                </a:cubicBezTo>
                <a:cubicBezTo>
                  <a:pt x="1494938" y="2707693"/>
                  <a:pt x="1460806" y="2701344"/>
                  <a:pt x="1430644" y="2696581"/>
                </a:cubicBezTo>
                <a:cubicBezTo>
                  <a:pt x="1400481" y="2691819"/>
                  <a:pt x="1369525" y="2691024"/>
                  <a:pt x="1335394" y="2691818"/>
                </a:cubicBezTo>
                <a:cubicBezTo>
                  <a:pt x="1301263" y="2692612"/>
                  <a:pt x="1251256" y="2706899"/>
                  <a:pt x="1225856" y="2701343"/>
                </a:cubicBezTo>
                <a:cubicBezTo>
                  <a:pt x="1200456" y="2695787"/>
                  <a:pt x="1200456" y="2667212"/>
                  <a:pt x="1182994" y="2658481"/>
                </a:cubicBezTo>
                <a:cubicBezTo>
                  <a:pt x="1165532" y="2649750"/>
                  <a:pt x="1151243" y="2644987"/>
                  <a:pt x="1121081" y="2648956"/>
                </a:cubicBezTo>
                <a:cubicBezTo>
                  <a:pt x="1090919" y="2652925"/>
                  <a:pt x="1036150" y="2661656"/>
                  <a:pt x="1002019" y="2682293"/>
                </a:cubicBezTo>
                <a:cubicBezTo>
                  <a:pt x="967888" y="2702930"/>
                  <a:pt x="949631" y="2748969"/>
                  <a:pt x="916294" y="2772781"/>
                </a:cubicBezTo>
                <a:cubicBezTo>
                  <a:pt x="882957" y="2796593"/>
                  <a:pt x="835331" y="2822787"/>
                  <a:pt x="801994" y="2825168"/>
                </a:cubicBezTo>
                <a:cubicBezTo>
                  <a:pt x="768657" y="2827549"/>
                  <a:pt x="731350" y="2798974"/>
                  <a:pt x="716269" y="2787068"/>
                </a:cubicBezTo>
                <a:cubicBezTo>
                  <a:pt x="701188" y="2775162"/>
                  <a:pt x="714681" y="2779925"/>
                  <a:pt x="711506" y="2753731"/>
                </a:cubicBezTo>
                <a:cubicBezTo>
                  <a:pt x="708331" y="2727537"/>
                  <a:pt x="764688" y="2628319"/>
                  <a:pt x="697219" y="2629906"/>
                </a:cubicBezTo>
                <a:cubicBezTo>
                  <a:pt x="629750" y="2631494"/>
                  <a:pt x="388450" y="2731506"/>
                  <a:pt x="306694" y="2763256"/>
                </a:cubicBezTo>
                <a:cubicBezTo>
                  <a:pt x="224938" y="2795006"/>
                  <a:pt x="240812" y="2814056"/>
                  <a:pt x="206681" y="2820406"/>
                </a:cubicBezTo>
                <a:cubicBezTo>
                  <a:pt x="172550" y="2826756"/>
                  <a:pt x="102700" y="2814850"/>
                  <a:pt x="101906" y="2801356"/>
                </a:cubicBezTo>
                <a:cubicBezTo>
                  <a:pt x="101112" y="2787862"/>
                  <a:pt x="206681" y="2747381"/>
                  <a:pt x="201919" y="2739443"/>
                </a:cubicBezTo>
                <a:cubicBezTo>
                  <a:pt x="197156" y="2731506"/>
                  <a:pt x="98731" y="2751350"/>
                  <a:pt x="73331" y="2753731"/>
                </a:cubicBezTo>
                <a:cubicBezTo>
                  <a:pt x="47931" y="2756112"/>
                  <a:pt x="61425" y="2752937"/>
                  <a:pt x="49519" y="2753731"/>
                </a:cubicBezTo>
                <a:cubicBezTo>
                  <a:pt x="37613" y="2754525"/>
                  <a:pt x="-10012" y="2769605"/>
                  <a:pt x="1894" y="2758493"/>
                </a:cubicBezTo>
                <a:cubicBezTo>
                  <a:pt x="13800" y="2747381"/>
                  <a:pt x="103494" y="2709281"/>
                  <a:pt x="120956" y="2687056"/>
                </a:cubicBezTo>
                <a:cubicBezTo>
                  <a:pt x="138418" y="2664831"/>
                  <a:pt x="93175" y="2641812"/>
                  <a:pt x="106669" y="2625143"/>
                </a:cubicBezTo>
                <a:cubicBezTo>
                  <a:pt x="120163" y="2608474"/>
                  <a:pt x="138419" y="2618793"/>
                  <a:pt x="201919" y="2587043"/>
                </a:cubicBezTo>
                <a:cubicBezTo>
                  <a:pt x="265419" y="2555293"/>
                  <a:pt x="384482" y="2474330"/>
                  <a:pt x="487669" y="2434643"/>
                </a:cubicBezTo>
                <a:cubicBezTo>
                  <a:pt x="590856" y="2394956"/>
                  <a:pt x="755957" y="2367174"/>
                  <a:pt x="821044" y="2348918"/>
                </a:cubicBezTo>
                <a:cubicBezTo>
                  <a:pt x="886131" y="2330662"/>
                  <a:pt x="842475" y="2373525"/>
                  <a:pt x="878194" y="2325106"/>
                </a:cubicBezTo>
                <a:cubicBezTo>
                  <a:pt x="913913" y="2276687"/>
                  <a:pt x="999637" y="2110794"/>
                  <a:pt x="1035356" y="2058406"/>
                </a:cubicBezTo>
                <a:cubicBezTo>
                  <a:pt x="1071075" y="2006018"/>
                  <a:pt x="1080600" y="2029037"/>
                  <a:pt x="1092506" y="2010781"/>
                </a:cubicBezTo>
                <a:cubicBezTo>
                  <a:pt x="1104412" y="1992525"/>
                  <a:pt x="1074250" y="1994905"/>
                  <a:pt x="1106794" y="1948868"/>
                </a:cubicBezTo>
                <a:cubicBezTo>
                  <a:pt x="1139338" y="1902831"/>
                  <a:pt x="1249669" y="1780593"/>
                  <a:pt x="1287769" y="1734556"/>
                </a:cubicBezTo>
                <a:cubicBezTo>
                  <a:pt x="1325869" y="1688519"/>
                  <a:pt x="1297294" y="1725030"/>
                  <a:pt x="1335394" y="1672643"/>
                </a:cubicBezTo>
                <a:cubicBezTo>
                  <a:pt x="1373494" y="1620256"/>
                  <a:pt x="1471919" y="1480556"/>
                  <a:pt x="1516369" y="1420231"/>
                </a:cubicBezTo>
                <a:cubicBezTo>
                  <a:pt x="1560819" y="1359906"/>
                  <a:pt x="1578282" y="1331330"/>
                  <a:pt x="1602094" y="1310693"/>
                </a:cubicBezTo>
                <a:cubicBezTo>
                  <a:pt x="1625906" y="1290056"/>
                  <a:pt x="1626700" y="1332125"/>
                  <a:pt x="1659244" y="1296406"/>
                </a:cubicBezTo>
                <a:cubicBezTo>
                  <a:pt x="1691788" y="1260687"/>
                  <a:pt x="1760050" y="1144800"/>
                  <a:pt x="1797356" y="1096381"/>
                </a:cubicBezTo>
                <a:cubicBezTo>
                  <a:pt x="1834662" y="1047962"/>
                  <a:pt x="1847362" y="1036055"/>
                  <a:pt x="1883081" y="1005893"/>
                </a:cubicBezTo>
                <a:cubicBezTo>
                  <a:pt x="1918800" y="975731"/>
                  <a:pt x="1970394" y="941600"/>
                  <a:pt x="2011669" y="915406"/>
                </a:cubicBezTo>
                <a:cubicBezTo>
                  <a:pt x="2052944" y="889212"/>
                  <a:pt x="2104537" y="864606"/>
                  <a:pt x="2130731" y="848731"/>
                </a:cubicBezTo>
                <a:cubicBezTo>
                  <a:pt x="2156925" y="832856"/>
                  <a:pt x="2164863" y="821744"/>
                  <a:pt x="2183119" y="791581"/>
                </a:cubicBezTo>
                <a:close/>
              </a:path>
            </a:pathLst>
          </a:custGeom>
          <a:solidFill>
            <a:srgbClr val="E3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19" name="자유형 63">
            <a:extLst>
              <a:ext uri="{FF2B5EF4-FFF2-40B4-BE49-F238E27FC236}">
                <a16:creationId xmlns:a16="http://schemas.microsoft.com/office/drawing/2014/main" id="{650E9669-2539-4D29-BA1E-3C318A52045B}"/>
              </a:ext>
            </a:extLst>
          </p:cNvPr>
          <p:cNvSpPr/>
          <p:nvPr/>
        </p:nvSpPr>
        <p:spPr>
          <a:xfrm>
            <a:off x="335759" y="6060752"/>
            <a:ext cx="262230" cy="151328"/>
          </a:xfrm>
          <a:custGeom>
            <a:avLst/>
            <a:gdLst>
              <a:gd name="connsiteX0" fmla="*/ 1477674 w 5121027"/>
              <a:gd name="connsiteY0" fmla="*/ 828914 h 1953071"/>
              <a:gd name="connsiteX1" fmla="*/ 1310987 w 5121027"/>
              <a:gd name="connsiteY1" fmla="*/ 867014 h 1953071"/>
              <a:gd name="connsiteX2" fmla="*/ 1253837 w 5121027"/>
              <a:gd name="connsiteY2" fmla="*/ 886064 h 1953071"/>
              <a:gd name="connsiteX3" fmla="*/ 1225262 w 5121027"/>
              <a:gd name="connsiteY3" fmla="*/ 847964 h 1953071"/>
              <a:gd name="connsiteX4" fmla="*/ 1187162 w 5121027"/>
              <a:gd name="connsiteY4" fmla="*/ 833676 h 1953071"/>
              <a:gd name="connsiteX5" fmla="*/ 1149062 w 5121027"/>
              <a:gd name="connsiteY5" fmla="*/ 809864 h 1953071"/>
              <a:gd name="connsiteX6" fmla="*/ 1096674 w 5121027"/>
              <a:gd name="connsiteY6" fmla="*/ 800339 h 1953071"/>
              <a:gd name="connsiteX7" fmla="*/ 1063337 w 5121027"/>
              <a:gd name="connsiteY7" fmla="*/ 771764 h 1953071"/>
              <a:gd name="connsiteX8" fmla="*/ 1058574 w 5121027"/>
              <a:gd name="connsiteY8" fmla="*/ 747951 h 1953071"/>
              <a:gd name="connsiteX9" fmla="*/ 1020474 w 5121027"/>
              <a:gd name="connsiteY9" fmla="*/ 752714 h 1953071"/>
              <a:gd name="connsiteX10" fmla="*/ 977612 w 5121027"/>
              <a:gd name="connsiteY10" fmla="*/ 733664 h 1953071"/>
              <a:gd name="connsiteX11" fmla="*/ 929987 w 5121027"/>
              <a:gd name="connsiteY11" fmla="*/ 738426 h 1953071"/>
              <a:gd name="connsiteX12" fmla="*/ 825212 w 5121027"/>
              <a:gd name="connsiteY12" fmla="*/ 814626 h 1953071"/>
              <a:gd name="connsiteX13" fmla="*/ 815687 w 5121027"/>
              <a:gd name="connsiteY13" fmla="*/ 914639 h 1953071"/>
              <a:gd name="connsiteX14" fmla="*/ 839499 w 5121027"/>
              <a:gd name="connsiteY14" fmla="*/ 1005126 h 1953071"/>
              <a:gd name="connsiteX15" fmla="*/ 934749 w 5121027"/>
              <a:gd name="connsiteY15" fmla="*/ 1081326 h 1953071"/>
              <a:gd name="connsiteX16" fmla="*/ 972849 w 5121027"/>
              <a:gd name="connsiteY16" fmla="*/ 1090851 h 1953071"/>
              <a:gd name="connsiteX17" fmla="*/ 887124 w 5121027"/>
              <a:gd name="connsiteY17" fmla="*/ 1128951 h 1953071"/>
              <a:gd name="connsiteX18" fmla="*/ 806162 w 5121027"/>
              <a:gd name="connsiteY18" fmla="*/ 1162289 h 1953071"/>
              <a:gd name="connsiteX19" fmla="*/ 734724 w 5121027"/>
              <a:gd name="connsiteY19" fmla="*/ 1195626 h 1953071"/>
              <a:gd name="connsiteX20" fmla="*/ 615662 w 5121027"/>
              <a:gd name="connsiteY20" fmla="*/ 1300401 h 1953071"/>
              <a:gd name="connsiteX21" fmla="*/ 615662 w 5121027"/>
              <a:gd name="connsiteY21" fmla="*/ 1319451 h 1953071"/>
              <a:gd name="connsiteX22" fmla="*/ 825212 w 5121027"/>
              <a:gd name="connsiteY22" fmla="*/ 1224201 h 1953071"/>
              <a:gd name="connsiteX23" fmla="*/ 844262 w 5121027"/>
              <a:gd name="connsiteY23" fmla="*/ 1257539 h 1953071"/>
              <a:gd name="connsiteX24" fmla="*/ 758537 w 5121027"/>
              <a:gd name="connsiteY24" fmla="*/ 1262301 h 1953071"/>
              <a:gd name="connsiteX25" fmla="*/ 677574 w 5121027"/>
              <a:gd name="connsiteY25" fmla="*/ 1305164 h 1953071"/>
              <a:gd name="connsiteX26" fmla="*/ 525174 w 5121027"/>
              <a:gd name="connsiteY26" fmla="*/ 1362314 h 1953071"/>
              <a:gd name="connsiteX27" fmla="*/ 329912 w 5121027"/>
              <a:gd name="connsiteY27" fmla="*/ 1443276 h 1953071"/>
              <a:gd name="connsiteX28" fmla="*/ 29874 w 5121027"/>
              <a:gd name="connsiteY28" fmla="*/ 1581389 h 1953071"/>
              <a:gd name="connsiteX29" fmla="*/ 15587 w 5121027"/>
              <a:gd name="connsiteY29" fmla="*/ 1652826 h 1953071"/>
              <a:gd name="connsiteX30" fmla="*/ 72737 w 5121027"/>
              <a:gd name="connsiteY30" fmla="*/ 1724264 h 1953071"/>
              <a:gd name="connsiteX31" fmla="*/ 134649 w 5121027"/>
              <a:gd name="connsiteY31" fmla="*/ 1762364 h 1953071"/>
              <a:gd name="connsiteX32" fmla="*/ 263237 w 5121027"/>
              <a:gd name="connsiteY32" fmla="*/ 1814751 h 1953071"/>
              <a:gd name="connsiteX33" fmla="*/ 372774 w 5121027"/>
              <a:gd name="connsiteY33" fmla="*/ 1838564 h 1953071"/>
              <a:gd name="connsiteX34" fmla="*/ 572799 w 5121027"/>
              <a:gd name="connsiteY34" fmla="*/ 1838564 h 1953071"/>
              <a:gd name="connsiteX35" fmla="*/ 753774 w 5121027"/>
              <a:gd name="connsiteY35" fmla="*/ 1762364 h 1953071"/>
              <a:gd name="connsiteX36" fmla="*/ 939512 w 5121027"/>
              <a:gd name="connsiteY36" fmla="*/ 1633776 h 1953071"/>
              <a:gd name="connsiteX37" fmla="*/ 987137 w 5121027"/>
              <a:gd name="connsiteY37" fmla="*/ 1614726 h 1953071"/>
              <a:gd name="connsiteX38" fmla="*/ 1020474 w 5121027"/>
              <a:gd name="connsiteY38" fmla="*/ 1576626 h 1953071"/>
              <a:gd name="connsiteX39" fmla="*/ 1077624 w 5121027"/>
              <a:gd name="connsiteY39" fmla="*/ 1548051 h 1953071"/>
              <a:gd name="connsiteX40" fmla="*/ 1049049 w 5121027"/>
              <a:gd name="connsiteY40" fmla="*/ 1457564 h 1953071"/>
              <a:gd name="connsiteX41" fmla="*/ 1020474 w 5121027"/>
              <a:gd name="connsiteY41" fmla="*/ 1328976 h 1953071"/>
              <a:gd name="connsiteX42" fmla="*/ 863312 w 5121027"/>
              <a:gd name="connsiteY42" fmla="*/ 1267064 h 1953071"/>
              <a:gd name="connsiteX43" fmla="*/ 958562 w 5121027"/>
              <a:gd name="connsiteY43" fmla="*/ 1267064 h 1953071"/>
              <a:gd name="connsiteX44" fmla="*/ 1044287 w 5121027"/>
              <a:gd name="connsiteY44" fmla="*/ 1324214 h 1953071"/>
              <a:gd name="connsiteX45" fmla="*/ 1101437 w 5121027"/>
              <a:gd name="connsiteY45" fmla="*/ 1309926 h 1953071"/>
              <a:gd name="connsiteX46" fmla="*/ 1163349 w 5121027"/>
              <a:gd name="connsiteY46" fmla="*/ 1328976 h 1953071"/>
              <a:gd name="connsiteX47" fmla="*/ 1172874 w 5121027"/>
              <a:gd name="connsiteY47" fmla="*/ 1376601 h 1953071"/>
              <a:gd name="connsiteX48" fmla="*/ 1134774 w 5121027"/>
              <a:gd name="connsiteY48" fmla="*/ 1424226 h 1953071"/>
              <a:gd name="connsiteX49" fmla="*/ 1072862 w 5121027"/>
              <a:gd name="connsiteY49" fmla="*/ 1400414 h 1953071"/>
              <a:gd name="connsiteX50" fmla="*/ 1096674 w 5121027"/>
              <a:gd name="connsiteY50" fmla="*/ 1529001 h 1953071"/>
              <a:gd name="connsiteX51" fmla="*/ 1053812 w 5121027"/>
              <a:gd name="connsiteY51" fmla="*/ 1586151 h 1953071"/>
              <a:gd name="connsiteX52" fmla="*/ 1010949 w 5121027"/>
              <a:gd name="connsiteY52" fmla="*/ 1629014 h 1953071"/>
              <a:gd name="connsiteX53" fmla="*/ 1077624 w 5121027"/>
              <a:gd name="connsiteY53" fmla="*/ 1648064 h 1953071"/>
              <a:gd name="connsiteX54" fmla="*/ 1230024 w 5121027"/>
              <a:gd name="connsiteY54" fmla="*/ 1643301 h 1953071"/>
              <a:gd name="connsiteX55" fmla="*/ 1296699 w 5121027"/>
              <a:gd name="connsiteY55" fmla="*/ 1624251 h 1953071"/>
              <a:gd name="connsiteX56" fmla="*/ 1382424 w 5121027"/>
              <a:gd name="connsiteY56" fmla="*/ 1595676 h 1953071"/>
              <a:gd name="connsiteX57" fmla="*/ 1525299 w 5121027"/>
              <a:gd name="connsiteY57" fmla="*/ 1595676 h 1953071"/>
              <a:gd name="connsiteX58" fmla="*/ 1663412 w 5121027"/>
              <a:gd name="connsiteY58" fmla="*/ 1590914 h 1953071"/>
              <a:gd name="connsiteX59" fmla="*/ 1772949 w 5121027"/>
              <a:gd name="connsiteY59" fmla="*/ 1567101 h 1953071"/>
              <a:gd name="connsiteX60" fmla="*/ 1849149 w 5121027"/>
              <a:gd name="connsiteY60" fmla="*/ 1619489 h 1953071"/>
              <a:gd name="connsiteX61" fmla="*/ 1963449 w 5121027"/>
              <a:gd name="connsiteY61" fmla="*/ 1757601 h 1953071"/>
              <a:gd name="connsiteX62" fmla="*/ 2096799 w 5121027"/>
              <a:gd name="connsiteY62" fmla="*/ 1852851 h 1953071"/>
              <a:gd name="connsiteX63" fmla="*/ 2249199 w 5121027"/>
              <a:gd name="connsiteY63" fmla="*/ 1871901 h 1953071"/>
              <a:gd name="connsiteX64" fmla="*/ 2301587 w 5121027"/>
              <a:gd name="connsiteY64" fmla="*/ 1881426 h 1953071"/>
              <a:gd name="connsiteX65" fmla="*/ 2411124 w 5121027"/>
              <a:gd name="connsiteY65" fmla="*/ 1933814 h 1953071"/>
              <a:gd name="connsiteX66" fmla="*/ 2482562 w 5121027"/>
              <a:gd name="connsiteY66" fmla="*/ 1943339 h 1953071"/>
              <a:gd name="connsiteX67" fmla="*/ 2587337 w 5121027"/>
              <a:gd name="connsiteY67" fmla="*/ 1952864 h 1953071"/>
              <a:gd name="connsiteX68" fmla="*/ 2615912 w 5121027"/>
              <a:gd name="connsiteY68" fmla="*/ 1933814 h 1953071"/>
              <a:gd name="connsiteX69" fmla="*/ 2539712 w 5121027"/>
              <a:gd name="connsiteY69" fmla="*/ 1886189 h 1953071"/>
              <a:gd name="connsiteX70" fmla="*/ 2515899 w 5121027"/>
              <a:gd name="connsiteY70" fmla="*/ 1838564 h 1953071"/>
              <a:gd name="connsiteX71" fmla="*/ 2463512 w 5121027"/>
              <a:gd name="connsiteY71" fmla="*/ 1814751 h 1953071"/>
              <a:gd name="connsiteX72" fmla="*/ 2373024 w 5121027"/>
              <a:gd name="connsiteY72" fmla="*/ 1786176 h 1953071"/>
              <a:gd name="connsiteX73" fmla="*/ 2325399 w 5121027"/>
              <a:gd name="connsiteY73" fmla="*/ 1729026 h 1953071"/>
              <a:gd name="connsiteX74" fmla="*/ 2339687 w 5121027"/>
              <a:gd name="connsiteY74" fmla="*/ 1690926 h 1953071"/>
              <a:gd name="connsiteX75" fmla="*/ 2325399 w 5121027"/>
              <a:gd name="connsiteY75" fmla="*/ 1657589 h 1953071"/>
              <a:gd name="connsiteX76" fmla="*/ 2244437 w 5121027"/>
              <a:gd name="connsiteY76" fmla="*/ 1662351 h 1953071"/>
              <a:gd name="connsiteX77" fmla="*/ 2125374 w 5121027"/>
              <a:gd name="connsiteY77" fmla="*/ 1638539 h 1953071"/>
              <a:gd name="connsiteX78" fmla="*/ 2134899 w 5121027"/>
              <a:gd name="connsiteY78" fmla="*/ 1586151 h 1953071"/>
              <a:gd name="connsiteX79" fmla="*/ 2206337 w 5121027"/>
              <a:gd name="connsiteY79" fmla="*/ 1486139 h 1953071"/>
              <a:gd name="connsiteX80" fmla="*/ 2306349 w 5121027"/>
              <a:gd name="connsiteY80" fmla="*/ 1414701 h 1953071"/>
              <a:gd name="connsiteX81" fmla="*/ 2515899 w 5121027"/>
              <a:gd name="connsiteY81" fmla="*/ 1371839 h 1953071"/>
              <a:gd name="connsiteX82" fmla="*/ 2939762 w 5121027"/>
              <a:gd name="connsiteY82" fmla="*/ 1295639 h 1953071"/>
              <a:gd name="connsiteX83" fmla="*/ 3111212 w 5121027"/>
              <a:gd name="connsiteY83" fmla="*/ 1238489 h 1953071"/>
              <a:gd name="connsiteX84" fmla="*/ 3235037 w 5121027"/>
              <a:gd name="connsiteY84" fmla="*/ 1152764 h 1953071"/>
              <a:gd name="connsiteX85" fmla="*/ 3373149 w 5121027"/>
              <a:gd name="connsiteY85" fmla="*/ 1143239 h 1953071"/>
              <a:gd name="connsiteX86" fmla="*/ 3487449 w 5121027"/>
              <a:gd name="connsiteY86" fmla="*/ 1138476 h 1953071"/>
              <a:gd name="connsiteX87" fmla="*/ 3525549 w 5121027"/>
              <a:gd name="connsiteY87" fmla="*/ 1138476 h 1953071"/>
              <a:gd name="connsiteX88" fmla="*/ 3563649 w 5121027"/>
              <a:gd name="connsiteY88" fmla="*/ 1209914 h 1953071"/>
              <a:gd name="connsiteX89" fmla="*/ 3601749 w 5121027"/>
              <a:gd name="connsiteY89" fmla="*/ 1271826 h 1953071"/>
              <a:gd name="connsiteX90" fmla="*/ 3639849 w 5121027"/>
              <a:gd name="connsiteY90" fmla="*/ 1324214 h 1953071"/>
              <a:gd name="connsiteX91" fmla="*/ 3668424 w 5121027"/>
              <a:gd name="connsiteY91" fmla="*/ 1338501 h 1953071"/>
              <a:gd name="connsiteX92" fmla="*/ 3687474 w 5121027"/>
              <a:gd name="connsiteY92" fmla="*/ 1328976 h 1953071"/>
              <a:gd name="connsiteX93" fmla="*/ 3716049 w 5121027"/>
              <a:gd name="connsiteY93" fmla="*/ 1319451 h 1953071"/>
              <a:gd name="connsiteX94" fmla="*/ 3744624 w 5121027"/>
              <a:gd name="connsiteY94" fmla="*/ 1290876 h 1953071"/>
              <a:gd name="connsiteX95" fmla="*/ 3820824 w 5121027"/>
              <a:gd name="connsiteY95" fmla="*/ 1352789 h 1953071"/>
              <a:gd name="connsiteX96" fmla="*/ 3939887 w 5121027"/>
              <a:gd name="connsiteY96" fmla="*/ 1376601 h 1953071"/>
              <a:gd name="connsiteX97" fmla="*/ 3958937 w 5121027"/>
              <a:gd name="connsiteY97" fmla="*/ 1352789 h 1953071"/>
              <a:gd name="connsiteX98" fmla="*/ 3920837 w 5121027"/>
              <a:gd name="connsiteY98" fmla="*/ 1343264 h 1953071"/>
              <a:gd name="connsiteX99" fmla="*/ 3925599 w 5121027"/>
              <a:gd name="connsiteY99" fmla="*/ 1309926 h 1953071"/>
              <a:gd name="connsiteX100" fmla="*/ 4001799 w 5121027"/>
              <a:gd name="connsiteY100" fmla="*/ 1348026 h 1953071"/>
              <a:gd name="connsiteX101" fmla="*/ 4082762 w 5121027"/>
              <a:gd name="connsiteY101" fmla="*/ 1362314 h 1953071"/>
              <a:gd name="connsiteX102" fmla="*/ 4120862 w 5121027"/>
              <a:gd name="connsiteY102" fmla="*/ 1362314 h 1953071"/>
              <a:gd name="connsiteX103" fmla="*/ 4092287 w 5121027"/>
              <a:gd name="connsiteY103" fmla="*/ 1328976 h 1953071"/>
              <a:gd name="connsiteX104" fmla="*/ 4158962 w 5121027"/>
              <a:gd name="connsiteY104" fmla="*/ 1319451 h 1953071"/>
              <a:gd name="connsiteX105" fmla="*/ 4197062 w 5121027"/>
              <a:gd name="connsiteY105" fmla="*/ 1314689 h 1953071"/>
              <a:gd name="connsiteX106" fmla="*/ 4125624 w 5121027"/>
              <a:gd name="connsiteY106" fmla="*/ 1271826 h 1953071"/>
              <a:gd name="connsiteX107" fmla="*/ 4154199 w 5121027"/>
              <a:gd name="connsiteY107" fmla="*/ 1209914 h 1953071"/>
              <a:gd name="connsiteX108" fmla="*/ 4239924 w 5121027"/>
              <a:gd name="connsiteY108" fmla="*/ 1209914 h 1953071"/>
              <a:gd name="connsiteX109" fmla="*/ 4168487 w 5121027"/>
              <a:gd name="connsiteY109" fmla="*/ 1181339 h 1953071"/>
              <a:gd name="connsiteX110" fmla="*/ 4230399 w 5121027"/>
              <a:gd name="connsiteY110" fmla="*/ 1138476 h 1953071"/>
              <a:gd name="connsiteX111" fmla="*/ 4149437 w 5121027"/>
              <a:gd name="connsiteY111" fmla="*/ 1119426 h 1953071"/>
              <a:gd name="connsiteX112" fmla="*/ 4044662 w 5121027"/>
              <a:gd name="connsiteY112" fmla="*/ 1062276 h 1953071"/>
              <a:gd name="connsiteX113" fmla="*/ 4025612 w 5121027"/>
              <a:gd name="connsiteY113" fmla="*/ 1024176 h 1953071"/>
              <a:gd name="connsiteX114" fmla="*/ 3925599 w 5121027"/>
              <a:gd name="connsiteY114" fmla="*/ 995601 h 1953071"/>
              <a:gd name="connsiteX115" fmla="*/ 3830349 w 5121027"/>
              <a:gd name="connsiteY115" fmla="*/ 986076 h 1953071"/>
              <a:gd name="connsiteX116" fmla="*/ 3692237 w 5121027"/>
              <a:gd name="connsiteY116" fmla="*/ 995601 h 1953071"/>
              <a:gd name="connsiteX117" fmla="*/ 3744624 w 5121027"/>
              <a:gd name="connsiteY117" fmla="*/ 924164 h 1953071"/>
              <a:gd name="connsiteX118" fmla="*/ 3701762 w 5121027"/>
              <a:gd name="connsiteY118" fmla="*/ 909876 h 1953071"/>
              <a:gd name="connsiteX119" fmla="*/ 3744624 w 5121027"/>
              <a:gd name="connsiteY119" fmla="*/ 833676 h 1953071"/>
              <a:gd name="connsiteX120" fmla="*/ 3754149 w 5121027"/>
              <a:gd name="connsiteY120" fmla="*/ 781289 h 1953071"/>
              <a:gd name="connsiteX121" fmla="*/ 3739862 w 5121027"/>
              <a:gd name="connsiteY121" fmla="*/ 762239 h 1953071"/>
              <a:gd name="connsiteX122" fmla="*/ 3811299 w 5121027"/>
              <a:gd name="connsiteY122" fmla="*/ 705089 h 1953071"/>
              <a:gd name="connsiteX123" fmla="*/ 3897024 w 5121027"/>
              <a:gd name="connsiteY123" fmla="*/ 681276 h 1953071"/>
              <a:gd name="connsiteX124" fmla="*/ 3949412 w 5121027"/>
              <a:gd name="connsiteY124" fmla="*/ 633651 h 1953071"/>
              <a:gd name="connsiteX125" fmla="*/ 4087524 w 5121027"/>
              <a:gd name="connsiteY125" fmla="*/ 643176 h 1953071"/>
              <a:gd name="connsiteX126" fmla="*/ 4254212 w 5121027"/>
              <a:gd name="connsiteY126" fmla="*/ 590789 h 1953071"/>
              <a:gd name="connsiteX127" fmla="*/ 4468524 w 5121027"/>
              <a:gd name="connsiteY127" fmla="*/ 552689 h 1953071"/>
              <a:gd name="connsiteX128" fmla="*/ 4659024 w 5121027"/>
              <a:gd name="connsiteY128" fmla="*/ 514589 h 1953071"/>
              <a:gd name="connsiteX129" fmla="*/ 4835237 w 5121027"/>
              <a:gd name="connsiteY129" fmla="*/ 471726 h 1953071"/>
              <a:gd name="connsiteX130" fmla="*/ 4992399 w 5121027"/>
              <a:gd name="connsiteY130" fmla="*/ 386001 h 1953071"/>
              <a:gd name="connsiteX131" fmla="*/ 5035262 w 5121027"/>
              <a:gd name="connsiteY131" fmla="*/ 309801 h 1953071"/>
              <a:gd name="connsiteX132" fmla="*/ 5097174 w 5121027"/>
              <a:gd name="connsiteY132" fmla="*/ 271701 h 1953071"/>
              <a:gd name="connsiteX133" fmla="*/ 5106699 w 5121027"/>
              <a:gd name="connsiteY133" fmla="*/ 228839 h 1953071"/>
              <a:gd name="connsiteX134" fmla="*/ 5120987 w 5121027"/>
              <a:gd name="connsiteY134" fmla="*/ 166926 h 1953071"/>
              <a:gd name="connsiteX135" fmla="*/ 5101937 w 5121027"/>
              <a:gd name="connsiteY135" fmla="*/ 124064 h 1953071"/>
              <a:gd name="connsiteX136" fmla="*/ 5068599 w 5121027"/>
              <a:gd name="connsiteY136" fmla="*/ 90726 h 1953071"/>
              <a:gd name="connsiteX137" fmla="*/ 5001924 w 5121027"/>
              <a:gd name="connsiteY137" fmla="*/ 71676 h 1953071"/>
              <a:gd name="connsiteX138" fmla="*/ 4682837 w 5121027"/>
              <a:gd name="connsiteY138" fmla="*/ 9764 h 1953071"/>
              <a:gd name="connsiteX139" fmla="*/ 4382799 w 5121027"/>
              <a:gd name="connsiteY139" fmla="*/ 24051 h 1953071"/>
              <a:gd name="connsiteX140" fmla="*/ 4101812 w 5121027"/>
              <a:gd name="connsiteY140" fmla="*/ 62151 h 1953071"/>
              <a:gd name="connsiteX141" fmla="*/ 3816062 w 5121027"/>
              <a:gd name="connsiteY141" fmla="*/ 157401 h 1953071"/>
              <a:gd name="connsiteX142" fmla="*/ 3663662 w 5121027"/>
              <a:gd name="connsiteY142" fmla="*/ 209789 h 1953071"/>
              <a:gd name="connsiteX143" fmla="*/ 3573174 w 5121027"/>
              <a:gd name="connsiteY143" fmla="*/ 266939 h 1953071"/>
              <a:gd name="connsiteX144" fmla="*/ 3449349 w 5121027"/>
              <a:gd name="connsiteY144" fmla="*/ 319326 h 1953071"/>
              <a:gd name="connsiteX145" fmla="*/ 3377912 w 5121027"/>
              <a:gd name="connsiteY145" fmla="*/ 324089 h 1953071"/>
              <a:gd name="connsiteX146" fmla="*/ 3382674 w 5121027"/>
              <a:gd name="connsiteY146" fmla="*/ 309801 h 1953071"/>
              <a:gd name="connsiteX147" fmla="*/ 3296949 w 5121027"/>
              <a:gd name="connsiteY147" fmla="*/ 343139 h 1953071"/>
              <a:gd name="connsiteX148" fmla="*/ 3206462 w 5121027"/>
              <a:gd name="connsiteY148" fmla="*/ 343139 h 1953071"/>
              <a:gd name="connsiteX149" fmla="*/ 3215987 w 5121027"/>
              <a:gd name="connsiteY149" fmla="*/ 319326 h 1953071"/>
              <a:gd name="connsiteX150" fmla="*/ 3149312 w 5121027"/>
              <a:gd name="connsiteY150" fmla="*/ 328851 h 1953071"/>
              <a:gd name="connsiteX151" fmla="*/ 3101687 w 5121027"/>
              <a:gd name="connsiteY151" fmla="*/ 319326 h 1953071"/>
              <a:gd name="connsiteX152" fmla="*/ 3125499 w 5121027"/>
              <a:gd name="connsiteY152" fmla="*/ 300276 h 1953071"/>
              <a:gd name="connsiteX153" fmla="*/ 3115974 w 5121027"/>
              <a:gd name="connsiteY153" fmla="*/ 276464 h 1953071"/>
              <a:gd name="connsiteX154" fmla="*/ 3049299 w 5121027"/>
              <a:gd name="connsiteY154" fmla="*/ 209789 h 1953071"/>
              <a:gd name="connsiteX155" fmla="*/ 3001674 w 5121027"/>
              <a:gd name="connsiteY155" fmla="*/ 152639 h 1953071"/>
              <a:gd name="connsiteX156" fmla="*/ 2982624 w 5121027"/>
              <a:gd name="connsiteY156" fmla="*/ 95489 h 1953071"/>
              <a:gd name="connsiteX157" fmla="*/ 2958812 w 5121027"/>
              <a:gd name="connsiteY157" fmla="*/ 76439 h 1953071"/>
              <a:gd name="connsiteX158" fmla="*/ 2934999 w 5121027"/>
              <a:gd name="connsiteY158" fmla="*/ 76439 h 1953071"/>
              <a:gd name="connsiteX159" fmla="*/ 2939762 w 5121027"/>
              <a:gd name="connsiteY159" fmla="*/ 57389 h 1953071"/>
              <a:gd name="connsiteX160" fmla="*/ 2911187 w 5121027"/>
              <a:gd name="connsiteY160" fmla="*/ 57389 h 1953071"/>
              <a:gd name="connsiteX161" fmla="*/ 2896899 w 5121027"/>
              <a:gd name="connsiteY161" fmla="*/ 95489 h 1953071"/>
              <a:gd name="connsiteX162" fmla="*/ 2863562 w 5121027"/>
              <a:gd name="connsiteY162" fmla="*/ 81201 h 1953071"/>
              <a:gd name="connsiteX163" fmla="*/ 2825462 w 5121027"/>
              <a:gd name="connsiteY163" fmla="*/ 76439 h 1953071"/>
              <a:gd name="connsiteX164" fmla="*/ 2849274 w 5121027"/>
              <a:gd name="connsiteY164" fmla="*/ 38339 h 1953071"/>
              <a:gd name="connsiteX165" fmla="*/ 2839749 w 5121027"/>
              <a:gd name="connsiteY165" fmla="*/ 239 h 1953071"/>
              <a:gd name="connsiteX166" fmla="*/ 2787362 w 5121027"/>
              <a:gd name="connsiteY166" fmla="*/ 24051 h 1953071"/>
              <a:gd name="connsiteX167" fmla="*/ 2730212 w 5121027"/>
              <a:gd name="connsiteY167" fmla="*/ 62151 h 1953071"/>
              <a:gd name="connsiteX168" fmla="*/ 2720687 w 5121027"/>
              <a:gd name="connsiteY168" fmla="*/ 114539 h 1953071"/>
              <a:gd name="connsiteX169" fmla="*/ 2692112 w 5121027"/>
              <a:gd name="connsiteY169" fmla="*/ 166926 h 1953071"/>
              <a:gd name="connsiteX170" fmla="*/ 2696874 w 5121027"/>
              <a:gd name="connsiteY170" fmla="*/ 200264 h 1953071"/>
              <a:gd name="connsiteX171" fmla="*/ 2682587 w 5121027"/>
              <a:gd name="connsiteY171" fmla="*/ 166926 h 1953071"/>
              <a:gd name="connsiteX172" fmla="*/ 2663537 w 5121027"/>
              <a:gd name="connsiteY172" fmla="*/ 205026 h 1953071"/>
              <a:gd name="connsiteX173" fmla="*/ 2668299 w 5121027"/>
              <a:gd name="connsiteY173" fmla="*/ 247889 h 1953071"/>
              <a:gd name="connsiteX174" fmla="*/ 2701637 w 5121027"/>
              <a:gd name="connsiteY174" fmla="*/ 281226 h 1953071"/>
              <a:gd name="connsiteX175" fmla="*/ 2673062 w 5121027"/>
              <a:gd name="connsiteY175" fmla="*/ 324089 h 1953071"/>
              <a:gd name="connsiteX176" fmla="*/ 2658774 w 5121027"/>
              <a:gd name="connsiteY176" fmla="*/ 366951 h 1953071"/>
              <a:gd name="connsiteX177" fmla="*/ 2677824 w 5121027"/>
              <a:gd name="connsiteY177" fmla="*/ 390764 h 1953071"/>
              <a:gd name="connsiteX178" fmla="*/ 2553999 w 5121027"/>
              <a:gd name="connsiteY178" fmla="*/ 419339 h 1953071"/>
              <a:gd name="connsiteX179" fmla="*/ 2439699 w 5121027"/>
              <a:gd name="connsiteY179" fmla="*/ 447914 h 1953071"/>
              <a:gd name="connsiteX180" fmla="*/ 2363499 w 5121027"/>
              <a:gd name="connsiteY180" fmla="*/ 466964 h 1953071"/>
              <a:gd name="connsiteX181" fmla="*/ 2206337 w 5121027"/>
              <a:gd name="connsiteY181" fmla="*/ 486014 h 1953071"/>
              <a:gd name="connsiteX182" fmla="*/ 2053937 w 5121027"/>
              <a:gd name="connsiteY182" fmla="*/ 528876 h 1953071"/>
              <a:gd name="connsiteX183" fmla="*/ 1791999 w 5121027"/>
              <a:gd name="connsiteY183" fmla="*/ 638414 h 1953071"/>
              <a:gd name="connsiteX184" fmla="*/ 1663412 w 5121027"/>
              <a:gd name="connsiteY184" fmla="*/ 733664 h 1953071"/>
              <a:gd name="connsiteX185" fmla="*/ 1477674 w 5121027"/>
              <a:gd name="connsiteY185" fmla="*/ 828914 h 195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121027" h="1953071">
                <a:moveTo>
                  <a:pt x="1477674" y="828914"/>
                </a:moveTo>
                <a:cubicBezTo>
                  <a:pt x="1418937" y="851139"/>
                  <a:pt x="1348293" y="857489"/>
                  <a:pt x="1310987" y="867014"/>
                </a:cubicBezTo>
                <a:cubicBezTo>
                  <a:pt x="1273681" y="876539"/>
                  <a:pt x="1268124" y="889239"/>
                  <a:pt x="1253837" y="886064"/>
                </a:cubicBezTo>
                <a:cubicBezTo>
                  <a:pt x="1239550" y="882889"/>
                  <a:pt x="1236374" y="856695"/>
                  <a:pt x="1225262" y="847964"/>
                </a:cubicBezTo>
                <a:cubicBezTo>
                  <a:pt x="1214150" y="839233"/>
                  <a:pt x="1199862" y="840026"/>
                  <a:pt x="1187162" y="833676"/>
                </a:cubicBezTo>
                <a:cubicBezTo>
                  <a:pt x="1174462" y="827326"/>
                  <a:pt x="1164143" y="815420"/>
                  <a:pt x="1149062" y="809864"/>
                </a:cubicBezTo>
                <a:cubicBezTo>
                  <a:pt x="1133981" y="804308"/>
                  <a:pt x="1110962" y="806689"/>
                  <a:pt x="1096674" y="800339"/>
                </a:cubicBezTo>
                <a:cubicBezTo>
                  <a:pt x="1082386" y="793989"/>
                  <a:pt x="1069687" y="780495"/>
                  <a:pt x="1063337" y="771764"/>
                </a:cubicBezTo>
                <a:cubicBezTo>
                  <a:pt x="1056987" y="763033"/>
                  <a:pt x="1065718" y="751126"/>
                  <a:pt x="1058574" y="747951"/>
                </a:cubicBezTo>
                <a:cubicBezTo>
                  <a:pt x="1051430" y="744776"/>
                  <a:pt x="1033968" y="755095"/>
                  <a:pt x="1020474" y="752714"/>
                </a:cubicBezTo>
                <a:cubicBezTo>
                  <a:pt x="1006980" y="750333"/>
                  <a:pt x="992693" y="736045"/>
                  <a:pt x="977612" y="733664"/>
                </a:cubicBezTo>
                <a:cubicBezTo>
                  <a:pt x="962531" y="731283"/>
                  <a:pt x="955387" y="724932"/>
                  <a:pt x="929987" y="738426"/>
                </a:cubicBezTo>
                <a:cubicBezTo>
                  <a:pt x="904587" y="751920"/>
                  <a:pt x="844262" y="785257"/>
                  <a:pt x="825212" y="814626"/>
                </a:cubicBezTo>
                <a:cubicBezTo>
                  <a:pt x="806162" y="843995"/>
                  <a:pt x="813306" y="882889"/>
                  <a:pt x="815687" y="914639"/>
                </a:cubicBezTo>
                <a:cubicBezTo>
                  <a:pt x="818068" y="946389"/>
                  <a:pt x="819655" y="977345"/>
                  <a:pt x="839499" y="1005126"/>
                </a:cubicBezTo>
                <a:cubicBezTo>
                  <a:pt x="859343" y="1032907"/>
                  <a:pt x="912524" y="1067038"/>
                  <a:pt x="934749" y="1081326"/>
                </a:cubicBezTo>
                <a:cubicBezTo>
                  <a:pt x="956974" y="1095614"/>
                  <a:pt x="980786" y="1082914"/>
                  <a:pt x="972849" y="1090851"/>
                </a:cubicBezTo>
                <a:cubicBezTo>
                  <a:pt x="964912" y="1098788"/>
                  <a:pt x="914905" y="1117045"/>
                  <a:pt x="887124" y="1128951"/>
                </a:cubicBezTo>
                <a:cubicBezTo>
                  <a:pt x="859343" y="1140857"/>
                  <a:pt x="831562" y="1151177"/>
                  <a:pt x="806162" y="1162289"/>
                </a:cubicBezTo>
                <a:cubicBezTo>
                  <a:pt x="780762" y="1173401"/>
                  <a:pt x="766474" y="1172607"/>
                  <a:pt x="734724" y="1195626"/>
                </a:cubicBezTo>
                <a:cubicBezTo>
                  <a:pt x="702974" y="1218645"/>
                  <a:pt x="635506" y="1279764"/>
                  <a:pt x="615662" y="1300401"/>
                </a:cubicBezTo>
                <a:cubicBezTo>
                  <a:pt x="595818" y="1321038"/>
                  <a:pt x="580737" y="1332151"/>
                  <a:pt x="615662" y="1319451"/>
                </a:cubicBezTo>
                <a:cubicBezTo>
                  <a:pt x="650587" y="1306751"/>
                  <a:pt x="787112" y="1234520"/>
                  <a:pt x="825212" y="1224201"/>
                </a:cubicBezTo>
                <a:cubicBezTo>
                  <a:pt x="863312" y="1213882"/>
                  <a:pt x="855374" y="1251189"/>
                  <a:pt x="844262" y="1257539"/>
                </a:cubicBezTo>
                <a:cubicBezTo>
                  <a:pt x="833150" y="1263889"/>
                  <a:pt x="786318" y="1254363"/>
                  <a:pt x="758537" y="1262301"/>
                </a:cubicBezTo>
                <a:cubicBezTo>
                  <a:pt x="730756" y="1270239"/>
                  <a:pt x="716468" y="1288495"/>
                  <a:pt x="677574" y="1305164"/>
                </a:cubicBezTo>
                <a:cubicBezTo>
                  <a:pt x="638680" y="1321833"/>
                  <a:pt x="583118" y="1339295"/>
                  <a:pt x="525174" y="1362314"/>
                </a:cubicBezTo>
                <a:cubicBezTo>
                  <a:pt x="467230" y="1385333"/>
                  <a:pt x="412462" y="1406764"/>
                  <a:pt x="329912" y="1443276"/>
                </a:cubicBezTo>
                <a:cubicBezTo>
                  <a:pt x="247362" y="1479788"/>
                  <a:pt x="82261" y="1546464"/>
                  <a:pt x="29874" y="1581389"/>
                </a:cubicBezTo>
                <a:cubicBezTo>
                  <a:pt x="-22514" y="1616314"/>
                  <a:pt x="8443" y="1629014"/>
                  <a:pt x="15587" y="1652826"/>
                </a:cubicBezTo>
                <a:cubicBezTo>
                  <a:pt x="22731" y="1676638"/>
                  <a:pt x="52893" y="1706008"/>
                  <a:pt x="72737" y="1724264"/>
                </a:cubicBezTo>
                <a:cubicBezTo>
                  <a:pt x="92581" y="1742520"/>
                  <a:pt x="102899" y="1747283"/>
                  <a:pt x="134649" y="1762364"/>
                </a:cubicBezTo>
                <a:cubicBezTo>
                  <a:pt x="166399" y="1777445"/>
                  <a:pt x="223549" y="1802051"/>
                  <a:pt x="263237" y="1814751"/>
                </a:cubicBezTo>
                <a:cubicBezTo>
                  <a:pt x="302924" y="1827451"/>
                  <a:pt x="321180" y="1834595"/>
                  <a:pt x="372774" y="1838564"/>
                </a:cubicBezTo>
                <a:cubicBezTo>
                  <a:pt x="424368" y="1842533"/>
                  <a:pt x="509299" y="1851264"/>
                  <a:pt x="572799" y="1838564"/>
                </a:cubicBezTo>
                <a:cubicBezTo>
                  <a:pt x="636299" y="1825864"/>
                  <a:pt x="692655" y="1796495"/>
                  <a:pt x="753774" y="1762364"/>
                </a:cubicBezTo>
                <a:cubicBezTo>
                  <a:pt x="814893" y="1728233"/>
                  <a:pt x="900618" y="1658382"/>
                  <a:pt x="939512" y="1633776"/>
                </a:cubicBezTo>
                <a:cubicBezTo>
                  <a:pt x="978406" y="1609170"/>
                  <a:pt x="973643" y="1624251"/>
                  <a:pt x="987137" y="1614726"/>
                </a:cubicBezTo>
                <a:cubicBezTo>
                  <a:pt x="1000631" y="1605201"/>
                  <a:pt x="1005393" y="1587739"/>
                  <a:pt x="1020474" y="1576626"/>
                </a:cubicBezTo>
                <a:cubicBezTo>
                  <a:pt x="1035555" y="1565513"/>
                  <a:pt x="1072862" y="1567895"/>
                  <a:pt x="1077624" y="1548051"/>
                </a:cubicBezTo>
                <a:cubicBezTo>
                  <a:pt x="1082386" y="1528207"/>
                  <a:pt x="1058574" y="1494076"/>
                  <a:pt x="1049049" y="1457564"/>
                </a:cubicBezTo>
                <a:cubicBezTo>
                  <a:pt x="1039524" y="1421052"/>
                  <a:pt x="1051430" y="1360726"/>
                  <a:pt x="1020474" y="1328976"/>
                </a:cubicBezTo>
                <a:cubicBezTo>
                  <a:pt x="989518" y="1297226"/>
                  <a:pt x="873631" y="1277383"/>
                  <a:pt x="863312" y="1267064"/>
                </a:cubicBezTo>
                <a:cubicBezTo>
                  <a:pt x="852993" y="1256745"/>
                  <a:pt x="928400" y="1257539"/>
                  <a:pt x="958562" y="1267064"/>
                </a:cubicBezTo>
                <a:cubicBezTo>
                  <a:pt x="988724" y="1276589"/>
                  <a:pt x="1020475" y="1317070"/>
                  <a:pt x="1044287" y="1324214"/>
                </a:cubicBezTo>
                <a:cubicBezTo>
                  <a:pt x="1068099" y="1331358"/>
                  <a:pt x="1081593" y="1309132"/>
                  <a:pt x="1101437" y="1309926"/>
                </a:cubicBezTo>
                <a:cubicBezTo>
                  <a:pt x="1121281" y="1310720"/>
                  <a:pt x="1151443" y="1317864"/>
                  <a:pt x="1163349" y="1328976"/>
                </a:cubicBezTo>
                <a:cubicBezTo>
                  <a:pt x="1175255" y="1340088"/>
                  <a:pt x="1177636" y="1360726"/>
                  <a:pt x="1172874" y="1376601"/>
                </a:cubicBezTo>
                <a:cubicBezTo>
                  <a:pt x="1168112" y="1392476"/>
                  <a:pt x="1151443" y="1420257"/>
                  <a:pt x="1134774" y="1424226"/>
                </a:cubicBezTo>
                <a:cubicBezTo>
                  <a:pt x="1118105" y="1428195"/>
                  <a:pt x="1079212" y="1382952"/>
                  <a:pt x="1072862" y="1400414"/>
                </a:cubicBezTo>
                <a:cubicBezTo>
                  <a:pt x="1066512" y="1417876"/>
                  <a:pt x="1099849" y="1498045"/>
                  <a:pt x="1096674" y="1529001"/>
                </a:cubicBezTo>
                <a:cubicBezTo>
                  <a:pt x="1093499" y="1559957"/>
                  <a:pt x="1068099" y="1569482"/>
                  <a:pt x="1053812" y="1586151"/>
                </a:cubicBezTo>
                <a:cubicBezTo>
                  <a:pt x="1039525" y="1602820"/>
                  <a:pt x="1006980" y="1618695"/>
                  <a:pt x="1010949" y="1629014"/>
                </a:cubicBezTo>
                <a:cubicBezTo>
                  <a:pt x="1014918" y="1639333"/>
                  <a:pt x="1041111" y="1645683"/>
                  <a:pt x="1077624" y="1648064"/>
                </a:cubicBezTo>
                <a:cubicBezTo>
                  <a:pt x="1114136" y="1650445"/>
                  <a:pt x="1193511" y="1647270"/>
                  <a:pt x="1230024" y="1643301"/>
                </a:cubicBezTo>
                <a:cubicBezTo>
                  <a:pt x="1266536" y="1639332"/>
                  <a:pt x="1271299" y="1632188"/>
                  <a:pt x="1296699" y="1624251"/>
                </a:cubicBezTo>
                <a:cubicBezTo>
                  <a:pt x="1322099" y="1616314"/>
                  <a:pt x="1344324" y="1600439"/>
                  <a:pt x="1382424" y="1595676"/>
                </a:cubicBezTo>
                <a:cubicBezTo>
                  <a:pt x="1420524" y="1590914"/>
                  <a:pt x="1478468" y="1596470"/>
                  <a:pt x="1525299" y="1595676"/>
                </a:cubicBezTo>
                <a:cubicBezTo>
                  <a:pt x="1572130" y="1594882"/>
                  <a:pt x="1622137" y="1595676"/>
                  <a:pt x="1663412" y="1590914"/>
                </a:cubicBezTo>
                <a:cubicBezTo>
                  <a:pt x="1704687" y="1586152"/>
                  <a:pt x="1741993" y="1562339"/>
                  <a:pt x="1772949" y="1567101"/>
                </a:cubicBezTo>
                <a:cubicBezTo>
                  <a:pt x="1803905" y="1571864"/>
                  <a:pt x="1817399" y="1587739"/>
                  <a:pt x="1849149" y="1619489"/>
                </a:cubicBezTo>
                <a:cubicBezTo>
                  <a:pt x="1880899" y="1651239"/>
                  <a:pt x="1922174" y="1718707"/>
                  <a:pt x="1963449" y="1757601"/>
                </a:cubicBezTo>
                <a:cubicBezTo>
                  <a:pt x="2004724" y="1796495"/>
                  <a:pt x="2049174" y="1833801"/>
                  <a:pt x="2096799" y="1852851"/>
                </a:cubicBezTo>
                <a:cubicBezTo>
                  <a:pt x="2144424" y="1871901"/>
                  <a:pt x="2215068" y="1867139"/>
                  <a:pt x="2249199" y="1871901"/>
                </a:cubicBezTo>
                <a:cubicBezTo>
                  <a:pt x="2283330" y="1876663"/>
                  <a:pt x="2274600" y="1871107"/>
                  <a:pt x="2301587" y="1881426"/>
                </a:cubicBezTo>
                <a:cubicBezTo>
                  <a:pt x="2328575" y="1891745"/>
                  <a:pt x="2380962" y="1923495"/>
                  <a:pt x="2411124" y="1933814"/>
                </a:cubicBezTo>
                <a:cubicBezTo>
                  <a:pt x="2441286" y="1944133"/>
                  <a:pt x="2453193" y="1940164"/>
                  <a:pt x="2482562" y="1943339"/>
                </a:cubicBezTo>
                <a:cubicBezTo>
                  <a:pt x="2511931" y="1946514"/>
                  <a:pt x="2565112" y="1954451"/>
                  <a:pt x="2587337" y="1952864"/>
                </a:cubicBezTo>
                <a:cubicBezTo>
                  <a:pt x="2609562" y="1951277"/>
                  <a:pt x="2623850" y="1944927"/>
                  <a:pt x="2615912" y="1933814"/>
                </a:cubicBezTo>
                <a:cubicBezTo>
                  <a:pt x="2607975" y="1922702"/>
                  <a:pt x="2556381" y="1902064"/>
                  <a:pt x="2539712" y="1886189"/>
                </a:cubicBezTo>
                <a:cubicBezTo>
                  <a:pt x="2523043" y="1870314"/>
                  <a:pt x="2528599" y="1850470"/>
                  <a:pt x="2515899" y="1838564"/>
                </a:cubicBezTo>
                <a:cubicBezTo>
                  <a:pt x="2503199" y="1826658"/>
                  <a:pt x="2487324" y="1823482"/>
                  <a:pt x="2463512" y="1814751"/>
                </a:cubicBezTo>
                <a:cubicBezTo>
                  <a:pt x="2439700" y="1806020"/>
                  <a:pt x="2396043" y="1800463"/>
                  <a:pt x="2373024" y="1786176"/>
                </a:cubicBezTo>
                <a:cubicBezTo>
                  <a:pt x="2350005" y="1771889"/>
                  <a:pt x="2330955" y="1744901"/>
                  <a:pt x="2325399" y="1729026"/>
                </a:cubicBezTo>
                <a:cubicBezTo>
                  <a:pt x="2319843" y="1713151"/>
                  <a:pt x="2339687" y="1702832"/>
                  <a:pt x="2339687" y="1690926"/>
                </a:cubicBezTo>
                <a:cubicBezTo>
                  <a:pt x="2339687" y="1679020"/>
                  <a:pt x="2341274" y="1662351"/>
                  <a:pt x="2325399" y="1657589"/>
                </a:cubicBezTo>
                <a:cubicBezTo>
                  <a:pt x="2309524" y="1652827"/>
                  <a:pt x="2277774" y="1665526"/>
                  <a:pt x="2244437" y="1662351"/>
                </a:cubicBezTo>
                <a:cubicBezTo>
                  <a:pt x="2211100" y="1659176"/>
                  <a:pt x="2143630" y="1651239"/>
                  <a:pt x="2125374" y="1638539"/>
                </a:cubicBezTo>
                <a:cubicBezTo>
                  <a:pt x="2107118" y="1625839"/>
                  <a:pt x="2121405" y="1611551"/>
                  <a:pt x="2134899" y="1586151"/>
                </a:cubicBezTo>
                <a:cubicBezTo>
                  <a:pt x="2148393" y="1560751"/>
                  <a:pt x="2177762" y="1514714"/>
                  <a:pt x="2206337" y="1486139"/>
                </a:cubicBezTo>
                <a:cubicBezTo>
                  <a:pt x="2234912" y="1457564"/>
                  <a:pt x="2254755" y="1433751"/>
                  <a:pt x="2306349" y="1414701"/>
                </a:cubicBezTo>
                <a:cubicBezTo>
                  <a:pt x="2357943" y="1395651"/>
                  <a:pt x="2515899" y="1371839"/>
                  <a:pt x="2515899" y="1371839"/>
                </a:cubicBezTo>
                <a:cubicBezTo>
                  <a:pt x="2621468" y="1351995"/>
                  <a:pt x="2840543" y="1317864"/>
                  <a:pt x="2939762" y="1295639"/>
                </a:cubicBezTo>
                <a:cubicBezTo>
                  <a:pt x="3038981" y="1273414"/>
                  <a:pt x="3062000" y="1262302"/>
                  <a:pt x="3111212" y="1238489"/>
                </a:cubicBezTo>
                <a:cubicBezTo>
                  <a:pt x="3160425" y="1214677"/>
                  <a:pt x="3191381" y="1168639"/>
                  <a:pt x="3235037" y="1152764"/>
                </a:cubicBezTo>
                <a:cubicBezTo>
                  <a:pt x="3278693" y="1136889"/>
                  <a:pt x="3331080" y="1145620"/>
                  <a:pt x="3373149" y="1143239"/>
                </a:cubicBezTo>
                <a:cubicBezTo>
                  <a:pt x="3415218" y="1140858"/>
                  <a:pt x="3462049" y="1139270"/>
                  <a:pt x="3487449" y="1138476"/>
                </a:cubicBezTo>
                <a:cubicBezTo>
                  <a:pt x="3512849" y="1137682"/>
                  <a:pt x="3512849" y="1126570"/>
                  <a:pt x="3525549" y="1138476"/>
                </a:cubicBezTo>
                <a:cubicBezTo>
                  <a:pt x="3538249" y="1150382"/>
                  <a:pt x="3550949" y="1187689"/>
                  <a:pt x="3563649" y="1209914"/>
                </a:cubicBezTo>
                <a:cubicBezTo>
                  <a:pt x="3576349" y="1232139"/>
                  <a:pt x="3589049" y="1252776"/>
                  <a:pt x="3601749" y="1271826"/>
                </a:cubicBezTo>
                <a:cubicBezTo>
                  <a:pt x="3614449" y="1290876"/>
                  <a:pt x="3628737" y="1313102"/>
                  <a:pt x="3639849" y="1324214"/>
                </a:cubicBezTo>
                <a:cubicBezTo>
                  <a:pt x="3650961" y="1335326"/>
                  <a:pt x="3668424" y="1338501"/>
                  <a:pt x="3668424" y="1338501"/>
                </a:cubicBezTo>
                <a:cubicBezTo>
                  <a:pt x="3676361" y="1339295"/>
                  <a:pt x="3679536" y="1332151"/>
                  <a:pt x="3687474" y="1328976"/>
                </a:cubicBezTo>
                <a:cubicBezTo>
                  <a:pt x="3695412" y="1325801"/>
                  <a:pt x="3706524" y="1325801"/>
                  <a:pt x="3716049" y="1319451"/>
                </a:cubicBezTo>
                <a:cubicBezTo>
                  <a:pt x="3725574" y="1313101"/>
                  <a:pt x="3727162" y="1285320"/>
                  <a:pt x="3744624" y="1290876"/>
                </a:cubicBezTo>
                <a:cubicBezTo>
                  <a:pt x="3762086" y="1296432"/>
                  <a:pt x="3788280" y="1338502"/>
                  <a:pt x="3820824" y="1352789"/>
                </a:cubicBezTo>
                <a:cubicBezTo>
                  <a:pt x="3853368" y="1367076"/>
                  <a:pt x="3916868" y="1376601"/>
                  <a:pt x="3939887" y="1376601"/>
                </a:cubicBezTo>
                <a:cubicBezTo>
                  <a:pt x="3962906" y="1376601"/>
                  <a:pt x="3962112" y="1358345"/>
                  <a:pt x="3958937" y="1352789"/>
                </a:cubicBezTo>
                <a:cubicBezTo>
                  <a:pt x="3955762" y="1347233"/>
                  <a:pt x="3926393" y="1350408"/>
                  <a:pt x="3920837" y="1343264"/>
                </a:cubicBezTo>
                <a:cubicBezTo>
                  <a:pt x="3915281" y="1336120"/>
                  <a:pt x="3912105" y="1309132"/>
                  <a:pt x="3925599" y="1309926"/>
                </a:cubicBezTo>
                <a:cubicBezTo>
                  <a:pt x="3939093" y="1310720"/>
                  <a:pt x="3975605" y="1339295"/>
                  <a:pt x="4001799" y="1348026"/>
                </a:cubicBezTo>
                <a:cubicBezTo>
                  <a:pt x="4027993" y="1356757"/>
                  <a:pt x="4062918" y="1359933"/>
                  <a:pt x="4082762" y="1362314"/>
                </a:cubicBezTo>
                <a:cubicBezTo>
                  <a:pt x="4102606" y="1364695"/>
                  <a:pt x="4119275" y="1367870"/>
                  <a:pt x="4120862" y="1362314"/>
                </a:cubicBezTo>
                <a:cubicBezTo>
                  <a:pt x="4122449" y="1356758"/>
                  <a:pt x="4085937" y="1336120"/>
                  <a:pt x="4092287" y="1328976"/>
                </a:cubicBezTo>
                <a:cubicBezTo>
                  <a:pt x="4098637" y="1321832"/>
                  <a:pt x="4141500" y="1321832"/>
                  <a:pt x="4158962" y="1319451"/>
                </a:cubicBezTo>
                <a:cubicBezTo>
                  <a:pt x="4176424" y="1317070"/>
                  <a:pt x="4202618" y="1322627"/>
                  <a:pt x="4197062" y="1314689"/>
                </a:cubicBezTo>
                <a:cubicBezTo>
                  <a:pt x="4191506" y="1306752"/>
                  <a:pt x="4132768" y="1289288"/>
                  <a:pt x="4125624" y="1271826"/>
                </a:cubicBezTo>
                <a:cubicBezTo>
                  <a:pt x="4118480" y="1254364"/>
                  <a:pt x="4135149" y="1220233"/>
                  <a:pt x="4154199" y="1209914"/>
                </a:cubicBezTo>
                <a:cubicBezTo>
                  <a:pt x="4173249" y="1199595"/>
                  <a:pt x="4237543" y="1214676"/>
                  <a:pt x="4239924" y="1209914"/>
                </a:cubicBezTo>
                <a:cubicBezTo>
                  <a:pt x="4242305" y="1205152"/>
                  <a:pt x="4170074" y="1193245"/>
                  <a:pt x="4168487" y="1181339"/>
                </a:cubicBezTo>
                <a:cubicBezTo>
                  <a:pt x="4166900" y="1169433"/>
                  <a:pt x="4233574" y="1148795"/>
                  <a:pt x="4230399" y="1138476"/>
                </a:cubicBezTo>
                <a:cubicBezTo>
                  <a:pt x="4227224" y="1128157"/>
                  <a:pt x="4180393" y="1132126"/>
                  <a:pt x="4149437" y="1119426"/>
                </a:cubicBezTo>
                <a:cubicBezTo>
                  <a:pt x="4118481" y="1106726"/>
                  <a:pt x="4065300" y="1078151"/>
                  <a:pt x="4044662" y="1062276"/>
                </a:cubicBezTo>
                <a:cubicBezTo>
                  <a:pt x="4024025" y="1046401"/>
                  <a:pt x="4045456" y="1035288"/>
                  <a:pt x="4025612" y="1024176"/>
                </a:cubicBezTo>
                <a:cubicBezTo>
                  <a:pt x="4005768" y="1013064"/>
                  <a:pt x="3958143" y="1001951"/>
                  <a:pt x="3925599" y="995601"/>
                </a:cubicBezTo>
                <a:cubicBezTo>
                  <a:pt x="3893055" y="989251"/>
                  <a:pt x="3869243" y="986076"/>
                  <a:pt x="3830349" y="986076"/>
                </a:cubicBezTo>
                <a:cubicBezTo>
                  <a:pt x="3791455" y="986076"/>
                  <a:pt x="3706524" y="1005920"/>
                  <a:pt x="3692237" y="995601"/>
                </a:cubicBezTo>
                <a:cubicBezTo>
                  <a:pt x="3677950" y="985282"/>
                  <a:pt x="3743037" y="938451"/>
                  <a:pt x="3744624" y="924164"/>
                </a:cubicBezTo>
                <a:cubicBezTo>
                  <a:pt x="3746211" y="909877"/>
                  <a:pt x="3701762" y="924957"/>
                  <a:pt x="3701762" y="909876"/>
                </a:cubicBezTo>
                <a:cubicBezTo>
                  <a:pt x="3701762" y="894795"/>
                  <a:pt x="3735893" y="855107"/>
                  <a:pt x="3744624" y="833676"/>
                </a:cubicBezTo>
                <a:cubicBezTo>
                  <a:pt x="3753355" y="812245"/>
                  <a:pt x="3754149" y="781289"/>
                  <a:pt x="3754149" y="781289"/>
                </a:cubicBezTo>
                <a:cubicBezTo>
                  <a:pt x="3753355" y="769383"/>
                  <a:pt x="3730337" y="774939"/>
                  <a:pt x="3739862" y="762239"/>
                </a:cubicBezTo>
                <a:cubicBezTo>
                  <a:pt x="3749387" y="749539"/>
                  <a:pt x="3785105" y="718583"/>
                  <a:pt x="3811299" y="705089"/>
                </a:cubicBezTo>
                <a:cubicBezTo>
                  <a:pt x="3837493" y="691595"/>
                  <a:pt x="3874005" y="693182"/>
                  <a:pt x="3897024" y="681276"/>
                </a:cubicBezTo>
                <a:cubicBezTo>
                  <a:pt x="3920043" y="669370"/>
                  <a:pt x="3917662" y="640001"/>
                  <a:pt x="3949412" y="633651"/>
                </a:cubicBezTo>
                <a:cubicBezTo>
                  <a:pt x="3981162" y="627301"/>
                  <a:pt x="4036724" y="650320"/>
                  <a:pt x="4087524" y="643176"/>
                </a:cubicBezTo>
                <a:cubicBezTo>
                  <a:pt x="4138324" y="636032"/>
                  <a:pt x="4190712" y="605870"/>
                  <a:pt x="4254212" y="590789"/>
                </a:cubicBezTo>
                <a:cubicBezTo>
                  <a:pt x="4317712" y="575708"/>
                  <a:pt x="4401055" y="565389"/>
                  <a:pt x="4468524" y="552689"/>
                </a:cubicBezTo>
                <a:cubicBezTo>
                  <a:pt x="4535993" y="539989"/>
                  <a:pt x="4597905" y="528083"/>
                  <a:pt x="4659024" y="514589"/>
                </a:cubicBezTo>
                <a:cubicBezTo>
                  <a:pt x="4720143" y="501095"/>
                  <a:pt x="4779675" y="493157"/>
                  <a:pt x="4835237" y="471726"/>
                </a:cubicBezTo>
                <a:cubicBezTo>
                  <a:pt x="4890799" y="450295"/>
                  <a:pt x="4959062" y="412988"/>
                  <a:pt x="4992399" y="386001"/>
                </a:cubicBezTo>
                <a:cubicBezTo>
                  <a:pt x="5025737" y="359013"/>
                  <a:pt x="5017800" y="328851"/>
                  <a:pt x="5035262" y="309801"/>
                </a:cubicBezTo>
                <a:cubicBezTo>
                  <a:pt x="5052724" y="290751"/>
                  <a:pt x="5085268" y="285195"/>
                  <a:pt x="5097174" y="271701"/>
                </a:cubicBezTo>
                <a:cubicBezTo>
                  <a:pt x="5109080" y="258207"/>
                  <a:pt x="5102730" y="246301"/>
                  <a:pt x="5106699" y="228839"/>
                </a:cubicBezTo>
                <a:cubicBezTo>
                  <a:pt x="5110668" y="211376"/>
                  <a:pt x="5121781" y="184388"/>
                  <a:pt x="5120987" y="166926"/>
                </a:cubicBezTo>
                <a:cubicBezTo>
                  <a:pt x="5120193" y="149464"/>
                  <a:pt x="5110668" y="136764"/>
                  <a:pt x="5101937" y="124064"/>
                </a:cubicBezTo>
                <a:cubicBezTo>
                  <a:pt x="5093206" y="111364"/>
                  <a:pt x="5085268" y="99457"/>
                  <a:pt x="5068599" y="90726"/>
                </a:cubicBezTo>
                <a:cubicBezTo>
                  <a:pt x="5051930" y="81995"/>
                  <a:pt x="5066218" y="85170"/>
                  <a:pt x="5001924" y="71676"/>
                </a:cubicBezTo>
                <a:cubicBezTo>
                  <a:pt x="4937630" y="58182"/>
                  <a:pt x="4786024" y="17701"/>
                  <a:pt x="4682837" y="9764"/>
                </a:cubicBezTo>
                <a:cubicBezTo>
                  <a:pt x="4579650" y="1827"/>
                  <a:pt x="4479636" y="15320"/>
                  <a:pt x="4382799" y="24051"/>
                </a:cubicBezTo>
                <a:cubicBezTo>
                  <a:pt x="4285962" y="32782"/>
                  <a:pt x="4196268" y="39926"/>
                  <a:pt x="4101812" y="62151"/>
                </a:cubicBezTo>
                <a:cubicBezTo>
                  <a:pt x="4007356" y="84376"/>
                  <a:pt x="3816062" y="157401"/>
                  <a:pt x="3816062" y="157401"/>
                </a:cubicBezTo>
                <a:cubicBezTo>
                  <a:pt x="3743037" y="182007"/>
                  <a:pt x="3704143" y="191533"/>
                  <a:pt x="3663662" y="209789"/>
                </a:cubicBezTo>
                <a:cubicBezTo>
                  <a:pt x="3623181" y="228045"/>
                  <a:pt x="3608893" y="248683"/>
                  <a:pt x="3573174" y="266939"/>
                </a:cubicBezTo>
                <a:cubicBezTo>
                  <a:pt x="3537455" y="285195"/>
                  <a:pt x="3481893" y="309801"/>
                  <a:pt x="3449349" y="319326"/>
                </a:cubicBezTo>
                <a:cubicBezTo>
                  <a:pt x="3416805" y="328851"/>
                  <a:pt x="3377912" y="324089"/>
                  <a:pt x="3377912" y="324089"/>
                </a:cubicBezTo>
                <a:cubicBezTo>
                  <a:pt x="3366800" y="322502"/>
                  <a:pt x="3396168" y="306626"/>
                  <a:pt x="3382674" y="309801"/>
                </a:cubicBezTo>
                <a:cubicBezTo>
                  <a:pt x="3369180" y="312976"/>
                  <a:pt x="3326318" y="337583"/>
                  <a:pt x="3296949" y="343139"/>
                </a:cubicBezTo>
                <a:cubicBezTo>
                  <a:pt x="3267580" y="348695"/>
                  <a:pt x="3219956" y="347108"/>
                  <a:pt x="3206462" y="343139"/>
                </a:cubicBezTo>
                <a:cubicBezTo>
                  <a:pt x="3192968" y="339170"/>
                  <a:pt x="3225512" y="321707"/>
                  <a:pt x="3215987" y="319326"/>
                </a:cubicBezTo>
                <a:cubicBezTo>
                  <a:pt x="3206462" y="316945"/>
                  <a:pt x="3168362" y="328851"/>
                  <a:pt x="3149312" y="328851"/>
                </a:cubicBezTo>
                <a:cubicBezTo>
                  <a:pt x="3130262" y="328851"/>
                  <a:pt x="3105656" y="324088"/>
                  <a:pt x="3101687" y="319326"/>
                </a:cubicBezTo>
                <a:cubicBezTo>
                  <a:pt x="3097718" y="314564"/>
                  <a:pt x="3123118" y="307420"/>
                  <a:pt x="3125499" y="300276"/>
                </a:cubicBezTo>
                <a:cubicBezTo>
                  <a:pt x="3127880" y="293132"/>
                  <a:pt x="3128674" y="291545"/>
                  <a:pt x="3115974" y="276464"/>
                </a:cubicBezTo>
                <a:cubicBezTo>
                  <a:pt x="3103274" y="261383"/>
                  <a:pt x="3068349" y="230426"/>
                  <a:pt x="3049299" y="209789"/>
                </a:cubicBezTo>
                <a:cubicBezTo>
                  <a:pt x="3030249" y="189152"/>
                  <a:pt x="3012786" y="171689"/>
                  <a:pt x="3001674" y="152639"/>
                </a:cubicBezTo>
                <a:cubicBezTo>
                  <a:pt x="2990562" y="133589"/>
                  <a:pt x="2989768" y="108189"/>
                  <a:pt x="2982624" y="95489"/>
                </a:cubicBezTo>
                <a:cubicBezTo>
                  <a:pt x="2975480" y="82789"/>
                  <a:pt x="2966750" y="79614"/>
                  <a:pt x="2958812" y="76439"/>
                </a:cubicBezTo>
                <a:cubicBezTo>
                  <a:pt x="2950874" y="73264"/>
                  <a:pt x="2934999" y="76439"/>
                  <a:pt x="2934999" y="76439"/>
                </a:cubicBezTo>
                <a:cubicBezTo>
                  <a:pt x="2931824" y="73264"/>
                  <a:pt x="2943731" y="60564"/>
                  <a:pt x="2939762" y="57389"/>
                </a:cubicBezTo>
                <a:cubicBezTo>
                  <a:pt x="2935793" y="54214"/>
                  <a:pt x="2918331" y="51039"/>
                  <a:pt x="2911187" y="57389"/>
                </a:cubicBezTo>
                <a:cubicBezTo>
                  <a:pt x="2904043" y="63739"/>
                  <a:pt x="2904836" y="91520"/>
                  <a:pt x="2896899" y="95489"/>
                </a:cubicBezTo>
                <a:cubicBezTo>
                  <a:pt x="2888962" y="99458"/>
                  <a:pt x="2875468" y="84376"/>
                  <a:pt x="2863562" y="81201"/>
                </a:cubicBezTo>
                <a:cubicBezTo>
                  <a:pt x="2851656" y="78026"/>
                  <a:pt x="2827843" y="83583"/>
                  <a:pt x="2825462" y="76439"/>
                </a:cubicBezTo>
                <a:cubicBezTo>
                  <a:pt x="2823081" y="69295"/>
                  <a:pt x="2846893" y="51039"/>
                  <a:pt x="2849274" y="38339"/>
                </a:cubicBezTo>
                <a:cubicBezTo>
                  <a:pt x="2851655" y="25639"/>
                  <a:pt x="2850068" y="2620"/>
                  <a:pt x="2839749" y="239"/>
                </a:cubicBezTo>
                <a:cubicBezTo>
                  <a:pt x="2829430" y="-2142"/>
                  <a:pt x="2805618" y="13732"/>
                  <a:pt x="2787362" y="24051"/>
                </a:cubicBezTo>
                <a:cubicBezTo>
                  <a:pt x="2769106" y="34370"/>
                  <a:pt x="2741325" y="47070"/>
                  <a:pt x="2730212" y="62151"/>
                </a:cubicBezTo>
                <a:cubicBezTo>
                  <a:pt x="2719099" y="77232"/>
                  <a:pt x="2727037" y="97077"/>
                  <a:pt x="2720687" y="114539"/>
                </a:cubicBezTo>
                <a:cubicBezTo>
                  <a:pt x="2714337" y="132001"/>
                  <a:pt x="2696081" y="152639"/>
                  <a:pt x="2692112" y="166926"/>
                </a:cubicBezTo>
                <a:cubicBezTo>
                  <a:pt x="2688143" y="181213"/>
                  <a:pt x="2698461" y="200264"/>
                  <a:pt x="2696874" y="200264"/>
                </a:cubicBezTo>
                <a:cubicBezTo>
                  <a:pt x="2695287" y="200264"/>
                  <a:pt x="2688143" y="166132"/>
                  <a:pt x="2682587" y="166926"/>
                </a:cubicBezTo>
                <a:cubicBezTo>
                  <a:pt x="2677031" y="167720"/>
                  <a:pt x="2665918" y="191532"/>
                  <a:pt x="2663537" y="205026"/>
                </a:cubicBezTo>
                <a:cubicBezTo>
                  <a:pt x="2661156" y="218520"/>
                  <a:pt x="2661949" y="235189"/>
                  <a:pt x="2668299" y="247889"/>
                </a:cubicBezTo>
                <a:cubicBezTo>
                  <a:pt x="2674649" y="260589"/>
                  <a:pt x="2700843" y="268526"/>
                  <a:pt x="2701637" y="281226"/>
                </a:cubicBezTo>
                <a:cubicBezTo>
                  <a:pt x="2702431" y="293926"/>
                  <a:pt x="2680206" y="309801"/>
                  <a:pt x="2673062" y="324089"/>
                </a:cubicBezTo>
                <a:cubicBezTo>
                  <a:pt x="2665918" y="338376"/>
                  <a:pt x="2657980" y="355839"/>
                  <a:pt x="2658774" y="366951"/>
                </a:cubicBezTo>
                <a:cubicBezTo>
                  <a:pt x="2659568" y="378063"/>
                  <a:pt x="2695286" y="382033"/>
                  <a:pt x="2677824" y="390764"/>
                </a:cubicBezTo>
                <a:cubicBezTo>
                  <a:pt x="2660362" y="399495"/>
                  <a:pt x="2553999" y="419339"/>
                  <a:pt x="2553999" y="419339"/>
                </a:cubicBezTo>
                <a:lnTo>
                  <a:pt x="2439699" y="447914"/>
                </a:lnTo>
                <a:cubicBezTo>
                  <a:pt x="2407949" y="455851"/>
                  <a:pt x="2402393" y="460614"/>
                  <a:pt x="2363499" y="466964"/>
                </a:cubicBezTo>
                <a:cubicBezTo>
                  <a:pt x="2324605" y="473314"/>
                  <a:pt x="2257931" y="475695"/>
                  <a:pt x="2206337" y="486014"/>
                </a:cubicBezTo>
                <a:cubicBezTo>
                  <a:pt x="2154743" y="496333"/>
                  <a:pt x="2122993" y="503476"/>
                  <a:pt x="2053937" y="528876"/>
                </a:cubicBezTo>
                <a:cubicBezTo>
                  <a:pt x="1984881" y="554276"/>
                  <a:pt x="1857087" y="604283"/>
                  <a:pt x="1791999" y="638414"/>
                </a:cubicBezTo>
                <a:cubicBezTo>
                  <a:pt x="1726912" y="672545"/>
                  <a:pt x="1711831" y="704295"/>
                  <a:pt x="1663412" y="733664"/>
                </a:cubicBezTo>
                <a:cubicBezTo>
                  <a:pt x="1614993" y="763033"/>
                  <a:pt x="1536411" y="806689"/>
                  <a:pt x="1477674" y="828914"/>
                </a:cubicBezTo>
                <a:close/>
              </a:path>
            </a:pathLst>
          </a:custGeom>
          <a:solidFill>
            <a:srgbClr val="F8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35" name="자유형 64">
            <a:extLst>
              <a:ext uri="{FF2B5EF4-FFF2-40B4-BE49-F238E27FC236}">
                <a16:creationId xmlns:a16="http://schemas.microsoft.com/office/drawing/2014/main" id="{1CE4C4A4-8CE3-4346-AF37-9D476E1F0F75}"/>
              </a:ext>
            </a:extLst>
          </p:cNvPr>
          <p:cNvSpPr/>
          <p:nvPr/>
        </p:nvSpPr>
        <p:spPr>
          <a:xfrm flipH="1">
            <a:off x="343509" y="6340759"/>
            <a:ext cx="226680" cy="120796"/>
          </a:xfrm>
          <a:custGeom>
            <a:avLst/>
            <a:gdLst>
              <a:gd name="connsiteX0" fmla="*/ 2452688 w 3305231"/>
              <a:gd name="connsiteY0" fmla="*/ 383632 h 1761328"/>
              <a:gd name="connsiteX1" fmla="*/ 2640806 w 3305231"/>
              <a:gd name="connsiteY1" fmla="*/ 469357 h 1761328"/>
              <a:gd name="connsiteX2" fmla="*/ 2759869 w 3305231"/>
              <a:gd name="connsiteY2" fmla="*/ 538413 h 1761328"/>
              <a:gd name="connsiteX3" fmla="*/ 2969419 w 3305231"/>
              <a:gd name="connsiteY3" fmla="*/ 626519 h 1761328"/>
              <a:gd name="connsiteX4" fmla="*/ 3107531 w 3305231"/>
              <a:gd name="connsiteY4" fmla="*/ 721769 h 1761328"/>
              <a:gd name="connsiteX5" fmla="*/ 3214688 w 3305231"/>
              <a:gd name="connsiteY5" fmla="*/ 800351 h 1761328"/>
              <a:gd name="connsiteX6" fmla="*/ 3290888 w 3305231"/>
              <a:gd name="connsiteY6" fmla="*/ 876551 h 1761328"/>
              <a:gd name="connsiteX7" fmla="*/ 3286125 w 3305231"/>
              <a:gd name="connsiteY7" fmla="*/ 897982 h 1761328"/>
              <a:gd name="connsiteX8" fmla="*/ 3305175 w 3305231"/>
              <a:gd name="connsiteY8" fmla="*/ 921794 h 1761328"/>
              <a:gd name="connsiteX9" fmla="*/ 3278981 w 3305231"/>
              <a:gd name="connsiteY9" fmla="*/ 971801 h 1761328"/>
              <a:gd name="connsiteX10" fmla="*/ 3250406 w 3305231"/>
              <a:gd name="connsiteY10" fmla="*/ 1007519 h 1761328"/>
              <a:gd name="connsiteX11" fmla="*/ 3200400 w 3305231"/>
              <a:gd name="connsiteY11" fmla="*/ 1043238 h 1761328"/>
              <a:gd name="connsiteX12" fmla="*/ 3169444 w 3305231"/>
              <a:gd name="connsiteY12" fmla="*/ 1078957 h 1761328"/>
              <a:gd name="connsiteX13" fmla="*/ 3024188 w 3305231"/>
              <a:gd name="connsiteY13" fmla="*/ 1181351 h 1761328"/>
              <a:gd name="connsiteX14" fmla="*/ 2805113 w 3305231"/>
              <a:gd name="connsiteY14" fmla="*/ 1286126 h 1761328"/>
              <a:gd name="connsiteX15" fmla="*/ 2724150 w 3305231"/>
              <a:gd name="connsiteY15" fmla="*/ 1314701 h 1761328"/>
              <a:gd name="connsiteX16" fmla="*/ 2652713 w 3305231"/>
              <a:gd name="connsiteY16" fmla="*/ 1355182 h 1761328"/>
              <a:gd name="connsiteX17" fmla="*/ 2507456 w 3305231"/>
              <a:gd name="connsiteY17" fmla="*/ 1414713 h 1761328"/>
              <a:gd name="connsiteX18" fmla="*/ 2314575 w 3305231"/>
              <a:gd name="connsiteY18" fmla="*/ 1455194 h 1761328"/>
              <a:gd name="connsiteX19" fmla="*/ 2290763 w 3305231"/>
              <a:gd name="connsiteY19" fmla="*/ 1455194 h 1761328"/>
              <a:gd name="connsiteX20" fmla="*/ 2197894 w 3305231"/>
              <a:gd name="connsiteY20" fmla="*/ 1705226 h 1761328"/>
              <a:gd name="connsiteX21" fmla="*/ 2174081 w 3305231"/>
              <a:gd name="connsiteY21" fmla="*/ 1690938 h 1761328"/>
              <a:gd name="connsiteX22" fmla="*/ 2109788 w 3305231"/>
              <a:gd name="connsiteY22" fmla="*/ 1717132 h 1761328"/>
              <a:gd name="connsiteX23" fmla="*/ 2064544 w 3305231"/>
              <a:gd name="connsiteY23" fmla="*/ 1757613 h 1761328"/>
              <a:gd name="connsiteX24" fmla="*/ 2024063 w 3305231"/>
              <a:gd name="connsiteY24" fmla="*/ 1757613 h 1761328"/>
              <a:gd name="connsiteX25" fmla="*/ 1978819 w 3305231"/>
              <a:gd name="connsiteY25" fmla="*/ 1740944 h 1761328"/>
              <a:gd name="connsiteX26" fmla="*/ 1969294 w 3305231"/>
              <a:gd name="connsiteY26" fmla="*/ 1721894 h 1761328"/>
              <a:gd name="connsiteX27" fmla="*/ 1955006 w 3305231"/>
              <a:gd name="connsiteY27" fmla="*/ 1712369 h 1761328"/>
              <a:gd name="connsiteX28" fmla="*/ 1945481 w 3305231"/>
              <a:gd name="connsiteY28" fmla="*/ 1686176 h 1761328"/>
              <a:gd name="connsiteX29" fmla="*/ 1943100 w 3305231"/>
              <a:gd name="connsiteY29" fmla="*/ 1652838 h 1761328"/>
              <a:gd name="connsiteX30" fmla="*/ 1931194 w 3305231"/>
              <a:gd name="connsiteY30" fmla="*/ 1626644 h 1761328"/>
              <a:gd name="connsiteX31" fmla="*/ 1926431 w 3305231"/>
              <a:gd name="connsiteY31" fmla="*/ 1588544 h 1761328"/>
              <a:gd name="connsiteX32" fmla="*/ 1928813 w 3305231"/>
              <a:gd name="connsiteY32" fmla="*/ 1583782 h 1761328"/>
              <a:gd name="connsiteX33" fmla="*/ 1890713 w 3305231"/>
              <a:gd name="connsiteY33" fmla="*/ 1583782 h 1761328"/>
              <a:gd name="connsiteX34" fmla="*/ 1862138 w 3305231"/>
              <a:gd name="connsiteY34" fmla="*/ 1571876 h 1761328"/>
              <a:gd name="connsiteX35" fmla="*/ 1826419 w 3305231"/>
              <a:gd name="connsiteY35" fmla="*/ 1559969 h 1761328"/>
              <a:gd name="connsiteX36" fmla="*/ 1835944 w 3305231"/>
              <a:gd name="connsiteY36" fmla="*/ 1543301 h 1761328"/>
              <a:gd name="connsiteX37" fmla="*/ 1816894 w 3305231"/>
              <a:gd name="connsiteY37" fmla="*/ 1521869 h 1761328"/>
              <a:gd name="connsiteX38" fmla="*/ 1845469 w 3305231"/>
              <a:gd name="connsiteY38" fmla="*/ 1483769 h 1761328"/>
              <a:gd name="connsiteX39" fmla="*/ 1828800 w 3305231"/>
              <a:gd name="connsiteY39" fmla="*/ 1462338 h 1761328"/>
              <a:gd name="connsiteX40" fmla="*/ 1721644 w 3305231"/>
              <a:gd name="connsiteY40" fmla="*/ 1448051 h 1761328"/>
              <a:gd name="connsiteX41" fmla="*/ 1666875 w 3305231"/>
              <a:gd name="connsiteY41" fmla="*/ 1448051 h 1761328"/>
              <a:gd name="connsiteX42" fmla="*/ 1602581 w 3305231"/>
              <a:gd name="connsiteY42" fmla="*/ 1531394 h 1761328"/>
              <a:gd name="connsiteX43" fmla="*/ 1604963 w 3305231"/>
              <a:gd name="connsiteY43" fmla="*/ 1488532 h 1761328"/>
              <a:gd name="connsiteX44" fmla="*/ 1571625 w 3305231"/>
              <a:gd name="connsiteY44" fmla="*/ 1514726 h 1761328"/>
              <a:gd name="connsiteX45" fmla="*/ 1502569 w 3305231"/>
              <a:gd name="connsiteY45" fmla="*/ 1567113 h 1761328"/>
              <a:gd name="connsiteX46" fmla="*/ 1531144 w 3305231"/>
              <a:gd name="connsiteY46" fmla="*/ 1524251 h 1761328"/>
              <a:gd name="connsiteX47" fmla="*/ 1521619 w 3305231"/>
              <a:gd name="connsiteY47" fmla="*/ 1495676 h 1761328"/>
              <a:gd name="connsiteX48" fmla="*/ 1426369 w 3305231"/>
              <a:gd name="connsiteY48" fmla="*/ 1550444 h 1761328"/>
              <a:gd name="connsiteX49" fmla="*/ 1376363 w 3305231"/>
              <a:gd name="connsiteY49" fmla="*/ 1562351 h 1761328"/>
              <a:gd name="connsiteX50" fmla="*/ 1385888 w 3305231"/>
              <a:gd name="connsiteY50" fmla="*/ 1538538 h 1761328"/>
              <a:gd name="connsiteX51" fmla="*/ 1400175 w 3305231"/>
              <a:gd name="connsiteY51" fmla="*/ 1502819 h 1761328"/>
              <a:gd name="connsiteX52" fmla="*/ 1362075 w 3305231"/>
              <a:gd name="connsiteY52" fmla="*/ 1514726 h 1761328"/>
              <a:gd name="connsiteX53" fmla="*/ 1304925 w 3305231"/>
              <a:gd name="connsiteY53" fmla="*/ 1548063 h 1761328"/>
              <a:gd name="connsiteX54" fmla="*/ 1316831 w 3305231"/>
              <a:gd name="connsiteY54" fmla="*/ 1533776 h 1761328"/>
              <a:gd name="connsiteX55" fmla="*/ 1312069 w 3305231"/>
              <a:gd name="connsiteY55" fmla="*/ 1488532 h 1761328"/>
              <a:gd name="connsiteX56" fmla="*/ 1276350 w 3305231"/>
              <a:gd name="connsiteY56" fmla="*/ 1498057 h 1761328"/>
              <a:gd name="connsiteX57" fmla="*/ 1204913 w 3305231"/>
              <a:gd name="connsiteY57" fmla="*/ 1517107 h 1761328"/>
              <a:gd name="connsiteX58" fmla="*/ 1216819 w 3305231"/>
              <a:gd name="connsiteY58" fmla="*/ 1498057 h 1761328"/>
              <a:gd name="connsiteX59" fmla="*/ 1219200 w 3305231"/>
              <a:gd name="connsiteY59" fmla="*/ 1469482 h 1761328"/>
              <a:gd name="connsiteX60" fmla="*/ 1176338 w 3305231"/>
              <a:gd name="connsiteY60" fmla="*/ 1479007 h 1761328"/>
              <a:gd name="connsiteX61" fmla="*/ 1131094 w 3305231"/>
              <a:gd name="connsiteY61" fmla="*/ 1493294 h 1761328"/>
              <a:gd name="connsiteX62" fmla="*/ 1128713 w 3305231"/>
              <a:gd name="connsiteY62" fmla="*/ 1467101 h 1761328"/>
              <a:gd name="connsiteX63" fmla="*/ 1138238 w 3305231"/>
              <a:gd name="connsiteY63" fmla="*/ 1448051 h 1761328"/>
              <a:gd name="connsiteX64" fmla="*/ 1128713 w 3305231"/>
              <a:gd name="connsiteY64" fmla="*/ 1431382 h 1761328"/>
              <a:gd name="connsiteX65" fmla="*/ 1059656 w 3305231"/>
              <a:gd name="connsiteY65" fmla="*/ 1452813 h 1761328"/>
              <a:gd name="connsiteX66" fmla="*/ 1057275 w 3305231"/>
              <a:gd name="connsiteY66" fmla="*/ 1452813 h 1761328"/>
              <a:gd name="connsiteX67" fmla="*/ 1059656 w 3305231"/>
              <a:gd name="connsiteY67" fmla="*/ 1433763 h 1761328"/>
              <a:gd name="connsiteX68" fmla="*/ 1052513 w 3305231"/>
              <a:gd name="connsiteY68" fmla="*/ 1405188 h 1761328"/>
              <a:gd name="connsiteX69" fmla="*/ 1019175 w 3305231"/>
              <a:gd name="connsiteY69" fmla="*/ 1412332 h 1761328"/>
              <a:gd name="connsiteX70" fmla="*/ 981075 w 3305231"/>
              <a:gd name="connsiteY70" fmla="*/ 1421857 h 1761328"/>
              <a:gd name="connsiteX71" fmla="*/ 969169 w 3305231"/>
              <a:gd name="connsiteY71" fmla="*/ 1412332 h 1761328"/>
              <a:gd name="connsiteX72" fmla="*/ 969169 w 3305231"/>
              <a:gd name="connsiteY72" fmla="*/ 1383757 h 1761328"/>
              <a:gd name="connsiteX73" fmla="*/ 966788 w 3305231"/>
              <a:gd name="connsiteY73" fmla="*/ 1371851 h 1761328"/>
              <a:gd name="connsiteX74" fmla="*/ 907256 w 3305231"/>
              <a:gd name="connsiteY74" fmla="*/ 1390901 h 1761328"/>
              <a:gd name="connsiteX75" fmla="*/ 904875 w 3305231"/>
              <a:gd name="connsiteY75" fmla="*/ 1390901 h 1761328"/>
              <a:gd name="connsiteX76" fmla="*/ 890588 w 3305231"/>
              <a:gd name="connsiteY76" fmla="*/ 1355182 h 1761328"/>
              <a:gd name="connsiteX77" fmla="*/ 854869 w 3305231"/>
              <a:gd name="connsiteY77" fmla="*/ 1378994 h 1761328"/>
              <a:gd name="connsiteX78" fmla="*/ 795338 w 3305231"/>
              <a:gd name="connsiteY78" fmla="*/ 1386138 h 1761328"/>
              <a:gd name="connsiteX79" fmla="*/ 690563 w 3305231"/>
              <a:gd name="connsiteY79" fmla="*/ 1378994 h 1761328"/>
              <a:gd name="connsiteX80" fmla="*/ 626269 w 3305231"/>
              <a:gd name="connsiteY80" fmla="*/ 1362326 h 1761328"/>
              <a:gd name="connsiteX81" fmla="*/ 595313 w 3305231"/>
              <a:gd name="connsiteY81" fmla="*/ 1343276 h 1761328"/>
              <a:gd name="connsiteX82" fmla="*/ 564356 w 3305231"/>
              <a:gd name="connsiteY82" fmla="*/ 1324226 h 1761328"/>
              <a:gd name="connsiteX83" fmla="*/ 528638 w 3305231"/>
              <a:gd name="connsiteY83" fmla="*/ 1312319 h 1761328"/>
              <a:gd name="connsiteX84" fmla="*/ 547688 w 3305231"/>
              <a:gd name="connsiteY84" fmla="*/ 1286126 h 1761328"/>
              <a:gd name="connsiteX85" fmla="*/ 561975 w 3305231"/>
              <a:gd name="connsiteY85" fmla="*/ 1248026 h 1761328"/>
              <a:gd name="connsiteX86" fmla="*/ 569119 w 3305231"/>
              <a:gd name="connsiteY86" fmla="*/ 1221832 h 1761328"/>
              <a:gd name="connsiteX87" fmla="*/ 581025 w 3305231"/>
              <a:gd name="connsiteY87" fmla="*/ 1195638 h 1761328"/>
              <a:gd name="connsiteX88" fmla="*/ 592931 w 3305231"/>
              <a:gd name="connsiteY88" fmla="*/ 1157538 h 1761328"/>
              <a:gd name="connsiteX89" fmla="*/ 619125 w 3305231"/>
              <a:gd name="connsiteY89" fmla="*/ 1145632 h 1761328"/>
              <a:gd name="connsiteX90" fmla="*/ 666750 w 3305231"/>
              <a:gd name="connsiteY90" fmla="*/ 1117057 h 1761328"/>
              <a:gd name="connsiteX91" fmla="*/ 678656 w 3305231"/>
              <a:gd name="connsiteY91" fmla="*/ 1098007 h 1761328"/>
              <a:gd name="connsiteX92" fmla="*/ 683419 w 3305231"/>
              <a:gd name="connsiteY92" fmla="*/ 1076576 h 1761328"/>
              <a:gd name="connsiteX93" fmla="*/ 616744 w 3305231"/>
              <a:gd name="connsiteY93" fmla="*/ 1071813 h 1761328"/>
              <a:gd name="connsiteX94" fmla="*/ 547688 w 3305231"/>
              <a:gd name="connsiteY94" fmla="*/ 1088482 h 1761328"/>
              <a:gd name="connsiteX95" fmla="*/ 369094 w 3305231"/>
              <a:gd name="connsiteY95" fmla="*/ 1169444 h 1761328"/>
              <a:gd name="connsiteX96" fmla="*/ 278606 w 3305231"/>
              <a:gd name="connsiteY96" fmla="*/ 1207544 h 1761328"/>
              <a:gd name="connsiteX97" fmla="*/ 228600 w 3305231"/>
              <a:gd name="connsiteY97" fmla="*/ 1214688 h 1761328"/>
              <a:gd name="connsiteX98" fmla="*/ 171450 w 3305231"/>
              <a:gd name="connsiteY98" fmla="*/ 1214688 h 1761328"/>
              <a:gd name="connsiteX99" fmla="*/ 128588 w 3305231"/>
              <a:gd name="connsiteY99" fmla="*/ 1202782 h 1761328"/>
              <a:gd name="connsiteX100" fmla="*/ 95250 w 3305231"/>
              <a:gd name="connsiteY100" fmla="*/ 1178969 h 1761328"/>
              <a:gd name="connsiteX101" fmla="*/ 76200 w 3305231"/>
              <a:gd name="connsiteY101" fmla="*/ 1152776 h 1761328"/>
              <a:gd name="connsiteX102" fmla="*/ 59531 w 3305231"/>
              <a:gd name="connsiteY102" fmla="*/ 1128963 h 1761328"/>
              <a:gd name="connsiteX103" fmla="*/ 45244 w 3305231"/>
              <a:gd name="connsiteY103" fmla="*/ 1088482 h 1761328"/>
              <a:gd name="connsiteX104" fmla="*/ 30956 w 3305231"/>
              <a:gd name="connsiteY104" fmla="*/ 1055144 h 1761328"/>
              <a:gd name="connsiteX105" fmla="*/ 19050 w 3305231"/>
              <a:gd name="connsiteY105" fmla="*/ 1033713 h 1761328"/>
              <a:gd name="connsiteX106" fmla="*/ 9525 w 3305231"/>
              <a:gd name="connsiteY106" fmla="*/ 1007519 h 1761328"/>
              <a:gd name="connsiteX107" fmla="*/ 9525 w 3305231"/>
              <a:gd name="connsiteY107" fmla="*/ 967038 h 1761328"/>
              <a:gd name="connsiteX108" fmla="*/ 0 w 3305231"/>
              <a:gd name="connsiteY108" fmla="*/ 945607 h 1761328"/>
              <a:gd name="connsiteX109" fmla="*/ 9525 w 3305231"/>
              <a:gd name="connsiteY109" fmla="*/ 893219 h 1761328"/>
              <a:gd name="connsiteX110" fmla="*/ 11906 w 3305231"/>
              <a:gd name="connsiteY110" fmla="*/ 850357 h 1761328"/>
              <a:gd name="connsiteX111" fmla="*/ 4763 w 3305231"/>
              <a:gd name="connsiteY111" fmla="*/ 812257 h 1761328"/>
              <a:gd name="connsiteX112" fmla="*/ 4763 w 3305231"/>
              <a:gd name="connsiteY112" fmla="*/ 776538 h 1761328"/>
              <a:gd name="connsiteX113" fmla="*/ 4763 w 3305231"/>
              <a:gd name="connsiteY113" fmla="*/ 757488 h 1761328"/>
              <a:gd name="connsiteX114" fmla="*/ 45244 w 3305231"/>
              <a:gd name="connsiteY114" fmla="*/ 752726 h 1761328"/>
              <a:gd name="connsiteX115" fmla="*/ 64294 w 3305231"/>
              <a:gd name="connsiteY115" fmla="*/ 740819 h 1761328"/>
              <a:gd name="connsiteX116" fmla="*/ 11906 w 3305231"/>
              <a:gd name="connsiteY116" fmla="*/ 724151 h 1761328"/>
              <a:gd name="connsiteX117" fmla="*/ 2381 w 3305231"/>
              <a:gd name="connsiteY117" fmla="*/ 693194 h 1761328"/>
              <a:gd name="connsiteX118" fmla="*/ 14288 w 3305231"/>
              <a:gd name="connsiteY118" fmla="*/ 664619 h 1761328"/>
              <a:gd name="connsiteX119" fmla="*/ 19050 w 3305231"/>
              <a:gd name="connsiteY119" fmla="*/ 616994 h 1761328"/>
              <a:gd name="connsiteX120" fmla="*/ 47625 w 3305231"/>
              <a:gd name="connsiteY120" fmla="*/ 605088 h 1761328"/>
              <a:gd name="connsiteX121" fmla="*/ 76200 w 3305231"/>
              <a:gd name="connsiteY121" fmla="*/ 600326 h 1761328"/>
              <a:gd name="connsiteX122" fmla="*/ 76200 w 3305231"/>
              <a:gd name="connsiteY122" fmla="*/ 571751 h 1761328"/>
              <a:gd name="connsiteX123" fmla="*/ 59531 w 3305231"/>
              <a:gd name="connsiteY123" fmla="*/ 545557 h 1761328"/>
              <a:gd name="connsiteX124" fmla="*/ 88106 w 3305231"/>
              <a:gd name="connsiteY124" fmla="*/ 519363 h 1761328"/>
              <a:gd name="connsiteX125" fmla="*/ 116681 w 3305231"/>
              <a:gd name="connsiteY125" fmla="*/ 476501 h 1761328"/>
              <a:gd name="connsiteX126" fmla="*/ 142875 w 3305231"/>
              <a:gd name="connsiteY126" fmla="*/ 469357 h 1761328"/>
              <a:gd name="connsiteX127" fmla="*/ 166688 w 3305231"/>
              <a:gd name="connsiteY127" fmla="*/ 474119 h 1761328"/>
              <a:gd name="connsiteX128" fmla="*/ 169069 w 3305231"/>
              <a:gd name="connsiteY128" fmla="*/ 462213 h 1761328"/>
              <a:gd name="connsiteX129" fmla="*/ 221456 w 3305231"/>
              <a:gd name="connsiteY129" fmla="*/ 471738 h 1761328"/>
              <a:gd name="connsiteX130" fmla="*/ 273844 w 3305231"/>
              <a:gd name="connsiteY130" fmla="*/ 481263 h 1761328"/>
              <a:gd name="connsiteX131" fmla="*/ 528638 w 3305231"/>
              <a:gd name="connsiteY131" fmla="*/ 607469 h 1761328"/>
              <a:gd name="connsiteX132" fmla="*/ 631031 w 3305231"/>
              <a:gd name="connsiteY132" fmla="*/ 647951 h 1761328"/>
              <a:gd name="connsiteX133" fmla="*/ 735806 w 3305231"/>
              <a:gd name="connsiteY133" fmla="*/ 638426 h 1761328"/>
              <a:gd name="connsiteX134" fmla="*/ 764381 w 3305231"/>
              <a:gd name="connsiteY134" fmla="*/ 626519 h 1761328"/>
              <a:gd name="connsiteX135" fmla="*/ 676275 w 3305231"/>
              <a:gd name="connsiteY135" fmla="*/ 562226 h 1761328"/>
              <a:gd name="connsiteX136" fmla="*/ 642938 w 3305231"/>
              <a:gd name="connsiteY136" fmla="*/ 540794 h 1761328"/>
              <a:gd name="connsiteX137" fmla="*/ 631031 w 3305231"/>
              <a:gd name="connsiteY137" fmla="*/ 505076 h 1761328"/>
              <a:gd name="connsiteX138" fmla="*/ 614363 w 3305231"/>
              <a:gd name="connsiteY138" fmla="*/ 466976 h 1761328"/>
              <a:gd name="connsiteX139" fmla="*/ 614363 w 3305231"/>
              <a:gd name="connsiteY139" fmla="*/ 447926 h 1761328"/>
              <a:gd name="connsiteX140" fmla="*/ 607219 w 3305231"/>
              <a:gd name="connsiteY140" fmla="*/ 421732 h 1761328"/>
              <a:gd name="connsiteX141" fmla="*/ 607219 w 3305231"/>
              <a:gd name="connsiteY141" fmla="*/ 390776 h 1761328"/>
              <a:gd name="connsiteX142" fmla="*/ 628650 w 3305231"/>
              <a:gd name="connsiteY142" fmla="*/ 376488 h 1761328"/>
              <a:gd name="connsiteX143" fmla="*/ 623888 w 3305231"/>
              <a:gd name="connsiteY143" fmla="*/ 343151 h 1761328"/>
              <a:gd name="connsiteX144" fmla="*/ 633413 w 3305231"/>
              <a:gd name="connsiteY144" fmla="*/ 321719 h 1761328"/>
              <a:gd name="connsiteX145" fmla="*/ 650081 w 3305231"/>
              <a:gd name="connsiteY145" fmla="*/ 309813 h 1761328"/>
              <a:gd name="connsiteX146" fmla="*/ 666750 w 3305231"/>
              <a:gd name="connsiteY146" fmla="*/ 288382 h 1761328"/>
              <a:gd name="connsiteX147" fmla="*/ 690563 w 3305231"/>
              <a:gd name="connsiteY147" fmla="*/ 286001 h 1761328"/>
              <a:gd name="connsiteX148" fmla="*/ 702469 w 3305231"/>
              <a:gd name="connsiteY148" fmla="*/ 269332 h 1761328"/>
              <a:gd name="connsiteX149" fmla="*/ 723900 w 3305231"/>
              <a:gd name="connsiteY149" fmla="*/ 269332 h 1761328"/>
              <a:gd name="connsiteX150" fmla="*/ 728663 w 3305231"/>
              <a:gd name="connsiteY150" fmla="*/ 257426 h 1761328"/>
              <a:gd name="connsiteX151" fmla="*/ 754856 w 3305231"/>
              <a:gd name="connsiteY151" fmla="*/ 255044 h 1761328"/>
              <a:gd name="connsiteX152" fmla="*/ 764381 w 3305231"/>
              <a:gd name="connsiteY152" fmla="*/ 250282 h 1761328"/>
              <a:gd name="connsiteX153" fmla="*/ 769144 w 3305231"/>
              <a:gd name="connsiteY153" fmla="*/ 238376 h 1761328"/>
              <a:gd name="connsiteX154" fmla="*/ 809625 w 3305231"/>
              <a:gd name="connsiteY154" fmla="*/ 255044 h 1761328"/>
              <a:gd name="connsiteX155" fmla="*/ 842963 w 3305231"/>
              <a:gd name="connsiteY155" fmla="*/ 257426 h 1761328"/>
              <a:gd name="connsiteX156" fmla="*/ 831056 w 3305231"/>
              <a:gd name="connsiteY156" fmla="*/ 243138 h 1761328"/>
              <a:gd name="connsiteX157" fmla="*/ 888206 w 3305231"/>
              <a:gd name="connsiteY157" fmla="*/ 257426 h 1761328"/>
              <a:gd name="connsiteX158" fmla="*/ 921544 w 3305231"/>
              <a:gd name="connsiteY158" fmla="*/ 283619 h 1761328"/>
              <a:gd name="connsiteX159" fmla="*/ 914400 w 3305231"/>
              <a:gd name="connsiteY159" fmla="*/ 245519 h 1761328"/>
              <a:gd name="connsiteX160" fmla="*/ 954881 w 3305231"/>
              <a:gd name="connsiteY160" fmla="*/ 276476 h 1761328"/>
              <a:gd name="connsiteX161" fmla="*/ 992981 w 3305231"/>
              <a:gd name="connsiteY161" fmla="*/ 297907 h 1761328"/>
              <a:gd name="connsiteX162" fmla="*/ 1014413 w 3305231"/>
              <a:gd name="connsiteY162" fmla="*/ 295526 h 1761328"/>
              <a:gd name="connsiteX163" fmla="*/ 1014413 w 3305231"/>
              <a:gd name="connsiteY163" fmla="*/ 276476 h 1761328"/>
              <a:gd name="connsiteX164" fmla="*/ 1083469 w 3305231"/>
              <a:gd name="connsiteY164" fmla="*/ 309813 h 1761328"/>
              <a:gd name="connsiteX165" fmla="*/ 1097756 w 3305231"/>
              <a:gd name="connsiteY165" fmla="*/ 314576 h 1761328"/>
              <a:gd name="connsiteX166" fmla="*/ 1100138 w 3305231"/>
              <a:gd name="connsiteY166" fmla="*/ 286001 h 1761328"/>
              <a:gd name="connsiteX167" fmla="*/ 1071563 w 3305231"/>
              <a:gd name="connsiteY167" fmla="*/ 266951 h 1761328"/>
              <a:gd name="connsiteX168" fmla="*/ 1119188 w 3305231"/>
              <a:gd name="connsiteY168" fmla="*/ 276476 h 1761328"/>
              <a:gd name="connsiteX169" fmla="*/ 1154906 w 3305231"/>
              <a:gd name="connsiteY169" fmla="*/ 295526 h 1761328"/>
              <a:gd name="connsiteX170" fmla="*/ 1164431 w 3305231"/>
              <a:gd name="connsiteY170" fmla="*/ 278857 h 1761328"/>
              <a:gd name="connsiteX171" fmla="*/ 1147763 w 3305231"/>
              <a:gd name="connsiteY171" fmla="*/ 247901 h 1761328"/>
              <a:gd name="connsiteX172" fmla="*/ 1131094 w 3305231"/>
              <a:gd name="connsiteY172" fmla="*/ 228851 h 1761328"/>
              <a:gd name="connsiteX173" fmla="*/ 1185863 w 3305231"/>
              <a:gd name="connsiteY173" fmla="*/ 252663 h 1761328"/>
              <a:gd name="connsiteX174" fmla="*/ 1238250 w 3305231"/>
              <a:gd name="connsiteY174" fmla="*/ 269332 h 1761328"/>
              <a:gd name="connsiteX175" fmla="*/ 1254919 w 3305231"/>
              <a:gd name="connsiteY175" fmla="*/ 269332 h 1761328"/>
              <a:gd name="connsiteX176" fmla="*/ 1245394 w 3305231"/>
              <a:gd name="connsiteY176" fmla="*/ 243138 h 1761328"/>
              <a:gd name="connsiteX177" fmla="*/ 1219200 w 3305231"/>
              <a:gd name="connsiteY177" fmla="*/ 205038 h 1761328"/>
              <a:gd name="connsiteX178" fmla="*/ 1219200 w 3305231"/>
              <a:gd name="connsiteY178" fmla="*/ 197894 h 1761328"/>
              <a:gd name="connsiteX179" fmla="*/ 1278731 w 3305231"/>
              <a:gd name="connsiteY179" fmla="*/ 219326 h 1761328"/>
              <a:gd name="connsiteX180" fmla="*/ 1319213 w 3305231"/>
              <a:gd name="connsiteY180" fmla="*/ 243138 h 1761328"/>
              <a:gd name="connsiteX181" fmla="*/ 1359694 w 3305231"/>
              <a:gd name="connsiteY181" fmla="*/ 243138 h 1761328"/>
              <a:gd name="connsiteX182" fmla="*/ 1333500 w 3305231"/>
              <a:gd name="connsiteY182" fmla="*/ 202657 h 1761328"/>
              <a:gd name="connsiteX183" fmla="*/ 1312069 w 3305231"/>
              <a:gd name="connsiteY183" fmla="*/ 178844 h 1761328"/>
              <a:gd name="connsiteX184" fmla="*/ 1359694 w 3305231"/>
              <a:gd name="connsiteY184" fmla="*/ 183607 h 1761328"/>
              <a:gd name="connsiteX185" fmla="*/ 1426369 w 3305231"/>
              <a:gd name="connsiteY185" fmla="*/ 216944 h 1761328"/>
              <a:gd name="connsiteX186" fmla="*/ 1438275 w 3305231"/>
              <a:gd name="connsiteY186" fmla="*/ 169319 h 1761328"/>
              <a:gd name="connsiteX187" fmla="*/ 1419225 w 3305231"/>
              <a:gd name="connsiteY187" fmla="*/ 145507 h 1761328"/>
              <a:gd name="connsiteX188" fmla="*/ 1393031 w 3305231"/>
              <a:gd name="connsiteY188" fmla="*/ 135982 h 1761328"/>
              <a:gd name="connsiteX189" fmla="*/ 1481138 w 3305231"/>
              <a:gd name="connsiteY189" fmla="*/ 162176 h 1761328"/>
              <a:gd name="connsiteX190" fmla="*/ 1512094 w 3305231"/>
              <a:gd name="connsiteY190" fmla="*/ 195513 h 1761328"/>
              <a:gd name="connsiteX191" fmla="*/ 1540669 w 3305231"/>
              <a:gd name="connsiteY191" fmla="*/ 155032 h 1761328"/>
              <a:gd name="connsiteX192" fmla="*/ 1538288 w 3305231"/>
              <a:gd name="connsiteY192" fmla="*/ 128838 h 1761328"/>
              <a:gd name="connsiteX193" fmla="*/ 1519238 w 3305231"/>
              <a:gd name="connsiteY193" fmla="*/ 114551 h 1761328"/>
              <a:gd name="connsiteX194" fmla="*/ 1550194 w 3305231"/>
              <a:gd name="connsiteY194" fmla="*/ 109788 h 1761328"/>
              <a:gd name="connsiteX195" fmla="*/ 1581150 w 3305231"/>
              <a:gd name="connsiteY195" fmla="*/ 147888 h 1761328"/>
              <a:gd name="connsiteX196" fmla="*/ 1640681 w 3305231"/>
              <a:gd name="connsiteY196" fmla="*/ 169319 h 1761328"/>
              <a:gd name="connsiteX197" fmla="*/ 1652588 w 3305231"/>
              <a:gd name="connsiteY197" fmla="*/ 138363 h 1761328"/>
              <a:gd name="connsiteX198" fmla="*/ 1643063 w 3305231"/>
              <a:gd name="connsiteY198" fmla="*/ 107407 h 1761328"/>
              <a:gd name="connsiteX199" fmla="*/ 1621631 w 3305231"/>
              <a:gd name="connsiteY199" fmla="*/ 76451 h 1761328"/>
              <a:gd name="connsiteX200" fmla="*/ 1643063 w 3305231"/>
              <a:gd name="connsiteY200" fmla="*/ 71688 h 1761328"/>
              <a:gd name="connsiteX201" fmla="*/ 1681163 w 3305231"/>
              <a:gd name="connsiteY201" fmla="*/ 114551 h 1761328"/>
              <a:gd name="connsiteX202" fmla="*/ 1724025 w 3305231"/>
              <a:gd name="connsiteY202" fmla="*/ 145507 h 1761328"/>
              <a:gd name="connsiteX203" fmla="*/ 1745456 w 3305231"/>
              <a:gd name="connsiteY203" fmla="*/ 159794 h 1761328"/>
              <a:gd name="connsiteX204" fmla="*/ 1762125 w 3305231"/>
              <a:gd name="connsiteY204" fmla="*/ 126457 h 1761328"/>
              <a:gd name="connsiteX205" fmla="*/ 1769269 w 3305231"/>
              <a:gd name="connsiteY205" fmla="*/ 97882 h 1761328"/>
              <a:gd name="connsiteX206" fmla="*/ 1747838 w 3305231"/>
              <a:gd name="connsiteY206" fmla="*/ 66926 h 1761328"/>
              <a:gd name="connsiteX207" fmla="*/ 1745456 w 3305231"/>
              <a:gd name="connsiteY207" fmla="*/ 52638 h 1761328"/>
              <a:gd name="connsiteX208" fmla="*/ 1793081 w 3305231"/>
              <a:gd name="connsiteY208" fmla="*/ 85976 h 1761328"/>
              <a:gd name="connsiteX209" fmla="*/ 1824038 w 3305231"/>
              <a:gd name="connsiteY209" fmla="*/ 128838 h 1761328"/>
              <a:gd name="connsiteX210" fmla="*/ 1857375 w 3305231"/>
              <a:gd name="connsiteY210" fmla="*/ 147888 h 1761328"/>
              <a:gd name="connsiteX211" fmla="*/ 1878806 w 3305231"/>
              <a:gd name="connsiteY211" fmla="*/ 102644 h 1761328"/>
              <a:gd name="connsiteX212" fmla="*/ 1869281 w 3305231"/>
              <a:gd name="connsiteY212" fmla="*/ 59782 h 1761328"/>
              <a:gd name="connsiteX213" fmla="*/ 1854994 w 3305231"/>
              <a:gd name="connsiteY213" fmla="*/ 33588 h 1761328"/>
              <a:gd name="connsiteX214" fmla="*/ 1874044 w 3305231"/>
              <a:gd name="connsiteY214" fmla="*/ 28826 h 1761328"/>
              <a:gd name="connsiteX215" fmla="*/ 1907381 w 3305231"/>
              <a:gd name="connsiteY215" fmla="*/ 76451 h 1761328"/>
              <a:gd name="connsiteX216" fmla="*/ 1952625 w 3305231"/>
              <a:gd name="connsiteY216" fmla="*/ 145507 h 1761328"/>
              <a:gd name="connsiteX217" fmla="*/ 1976438 w 3305231"/>
              <a:gd name="connsiteY217" fmla="*/ 128838 h 1761328"/>
              <a:gd name="connsiteX218" fmla="*/ 1997869 w 3305231"/>
              <a:gd name="connsiteY218" fmla="*/ 74069 h 1761328"/>
              <a:gd name="connsiteX219" fmla="*/ 1990725 w 3305231"/>
              <a:gd name="connsiteY219" fmla="*/ 31207 h 1761328"/>
              <a:gd name="connsiteX220" fmla="*/ 2000250 w 3305231"/>
              <a:gd name="connsiteY220" fmla="*/ 19301 h 1761328"/>
              <a:gd name="connsiteX221" fmla="*/ 2026444 w 3305231"/>
              <a:gd name="connsiteY221" fmla="*/ 81213 h 1761328"/>
              <a:gd name="connsiteX222" fmla="*/ 2050256 w 3305231"/>
              <a:gd name="connsiteY222" fmla="*/ 121694 h 1761328"/>
              <a:gd name="connsiteX223" fmla="*/ 2093119 w 3305231"/>
              <a:gd name="connsiteY223" fmla="*/ 107407 h 1761328"/>
              <a:gd name="connsiteX224" fmla="*/ 2109788 w 3305231"/>
              <a:gd name="connsiteY224" fmla="*/ 66926 h 1761328"/>
              <a:gd name="connsiteX225" fmla="*/ 2109788 w 3305231"/>
              <a:gd name="connsiteY225" fmla="*/ 28826 h 1761328"/>
              <a:gd name="connsiteX226" fmla="*/ 2095500 w 3305231"/>
              <a:gd name="connsiteY226" fmla="*/ 7394 h 1761328"/>
              <a:gd name="connsiteX227" fmla="*/ 2119313 w 3305231"/>
              <a:gd name="connsiteY227" fmla="*/ 7394 h 1761328"/>
              <a:gd name="connsiteX228" fmla="*/ 2152650 w 3305231"/>
              <a:gd name="connsiteY228" fmla="*/ 95501 h 1761328"/>
              <a:gd name="connsiteX229" fmla="*/ 2171700 w 3305231"/>
              <a:gd name="connsiteY229" fmla="*/ 121694 h 1761328"/>
              <a:gd name="connsiteX230" fmla="*/ 2202656 w 3305231"/>
              <a:gd name="connsiteY230" fmla="*/ 126457 h 1761328"/>
              <a:gd name="connsiteX231" fmla="*/ 2224088 w 3305231"/>
              <a:gd name="connsiteY231" fmla="*/ 100263 h 1761328"/>
              <a:gd name="connsiteX232" fmla="*/ 2226469 w 3305231"/>
              <a:gd name="connsiteY232" fmla="*/ 62163 h 1761328"/>
              <a:gd name="connsiteX233" fmla="*/ 2219325 w 3305231"/>
              <a:gd name="connsiteY233" fmla="*/ 35969 h 1761328"/>
              <a:gd name="connsiteX234" fmla="*/ 2231231 w 3305231"/>
              <a:gd name="connsiteY234" fmla="*/ 35969 h 1761328"/>
              <a:gd name="connsiteX235" fmla="*/ 2250281 w 3305231"/>
              <a:gd name="connsiteY235" fmla="*/ 71688 h 1761328"/>
              <a:gd name="connsiteX236" fmla="*/ 2269331 w 3305231"/>
              <a:gd name="connsiteY236" fmla="*/ 150269 h 1761328"/>
              <a:gd name="connsiteX237" fmla="*/ 2266950 w 3305231"/>
              <a:gd name="connsiteY237" fmla="*/ 193132 h 1761328"/>
              <a:gd name="connsiteX238" fmla="*/ 2307431 w 3305231"/>
              <a:gd name="connsiteY238" fmla="*/ 147888 h 1761328"/>
              <a:gd name="connsiteX239" fmla="*/ 2314575 w 3305231"/>
              <a:gd name="connsiteY239" fmla="*/ 105026 h 1761328"/>
              <a:gd name="connsiteX240" fmla="*/ 2314575 w 3305231"/>
              <a:gd name="connsiteY240" fmla="*/ 78832 h 1761328"/>
              <a:gd name="connsiteX241" fmla="*/ 2300288 w 3305231"/>
              <a:gd name="connsiteY241" fmla="*/ 57401 h 1761328"/>
              <a:gd name="connsiteX242" fmla="*/ 2331244 w 3305231"/>
              <a:gd name="connsiteY242" fmla="*/ 69307 h 1761328"/>
              <a:gd name="connsiteX243" fmla="*/ 2350294 w 3305231"/>
              <a:gd name="connsiteY243" fmla="*/ 135982 h 1761328"/>
              <a:gd name="connsiteX244" fmla="*/ 2350294 w 3305231"/>
              <a:gd name="connsiteY244" fmla="*/ 219326 h 1761328"/>
              <a:gd name="connsiteX245" fmla="*/ 2397919 w 3305231"/>
              <a:gd name="connsiteY245" fmla="*/ 219326 h 1761328"/>
              <a:gd name="connsiteX246" fmla="*/ 2409825 w 3305231"/>
              <a:gd name="connsiteY246" fmla="*/ 176463 h 1761328"/>
              <a:gd name="connsiteX247" fmla="*/ 2416969 w 3305231"/>
              <a:gd name="connsiteY247" fmla="*/ 131219 h 1761328"/>
              <a:gd name="connsiteX248" fmla="*/ 2433638 w 3305231"/>
              <a:gd name="connsiteY248" fmla="*/ 150269 h 1761328"/>
              <a:gd name="connsiteX249" fmla="*/ 2431256 w 3305231"/>
              <a:gd name="connsiteY249" fmla="*/ 190751 h 1761328"/>
              <a:gd name="connsiteX250" fmla="*/ 2426494 w 3305231"/>
              <a:gd name="connsiteY250" fmla="*/ 281238 h 1761328"/>
              <a:gd name="connsiteX251" fmla="*/ 2450306 w 3305231"/>
              <a:gd name="connsiteY251" fmla="*/ 214563 h 1761328"/>
              <a:gd name="connsiteX252" fmla="*/ 2455069 w 3305231"/>
              <a:gd name="connsiteY252" fmla="*/ 190751 h 1761328"/>
              <a:gd name="connsiteX253" fmla="*/ 2462213 w 3305231"/>
              <a:gd name="connsiteY253" fmla="*/ 205038 h 1761328"/>
              <a:gd name="connsiteX254" fmla="*/ 2455069 w 3305231"/>
              <a:gd name="connsiteY254" fmla="*/ 295526 h 1761328"/>
              <a:gd name="connsiteX255" fmla="*/ 2452688 w 3305231"/>
              <a:gd name="connsiteY255" fmla="*/ 383632 h 176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305231" h="1761328">
                <a:moveTo>
                  <a:pt x="2452688" y="383632"/>
                </a:moveTo>
                <a:cubicBezTo>
                  <a:pt x="2483644" y="412604"/>
                  <a:pt x="2589609" y="443560"/>
                  <a:pt x="2640806" y="469357"/>
                </a:cubicBezTo>
                <a:cubicBezTo>
                  <a:pt x="2692003" y="495154"/>
                  <a:pt x="2705100" y="512219"/>
                  <a:pt x="2759869" y="538413"/>
                </a:cubicBezTo>
                <a:cubicBezTo>
                  <a:pt x="2814638" y="564607"/>
                  <a:pt x="2911475" y="595960"/>
                  <a:pt x="2969419" y="626519"/>
                </a:cubicBezTo>
                <a:cubicBezTo>
                  <a:pt x="3027363" y="657078"/>
                  <a:pt x="3066653" y="692797"/>
                  <a:pt x="3107531" y="721769"/>
                </a:cubicBezTo>
                <a:cubicBezTo>
                  <a:pt x="3148409" y="750741"/>
                  <a:pt x="3184129" y="774554"/>
                  <a:pt x="3214688" y="800351"/>
                </a:cubicBezTo>
                <a:cubicBezTo>
                  <a:pt x="3245248" y="826148"/>
                  <a:pt x="3278982" y="860279"/>
                  <a:pt x="3290888" y="876551"/>
                </a:cubicBezTo>
                <a:cubicBezTo>
                  <a:pt x="3302794" y="892823"/>
                  <a:pt x="3283744" y="890442"/>
                  <a:pt x="3286125" y="897982"/>
                </a:cubicBezTo>
                <a:cubicBezTo>
                  <a:pt x="3288506" y="905522"/>
                  <a:pt x="3306366" y="909491"/>
                  <a:pt x="3305175" y="921794"/>
                </a:cubicBezTo>
                <a:cubicBezTo>
                  <a:pt x="3303984" y="934097"/>
                  <a:pt x="3288109" y="957514"/>
                  <a:pt x="3278981" y="971801"/>
                </a:cubicBezTo>
                <a:cubicBezTo>
                  <a:pt x="3269853" y="986088"/>
                  <a:pt x="3263503" y="995613"/>
                  <a:pt x="3250406" y="1007519"/>
                </a:cubicBezTo>
                <a:cubicBezTo>
                  <a:pt x="3237309" y="1019425"/>
                  <a:pt x="3213894" y="1031332"/>
                  <a:pt x="3200400" y="1043238"/>
                </a:cubicBezTo>
                <a:cubicBezTo>
                  <a:pt x="3186906" y="1055144"/>
                  <a:pt x="3198813" y="1055938"/>
                  <a:pt x="3169444" y="1078957"/>
                </a:cubicBezTo>
                <a:cubicBezTo>
                  <a:pt x="3140075" y="1101976"/>
                  <a:pt x="3084910" y="1146823"/>
                  <a:pt x="3024188" y="1181351"/>
                </a:cubicBezTo>
                <a:cubicBezTo>
                  <a:pt x="2963466" y="1215879"/>
                  <a:pt x="2855119" y="1263901"/>
                  <a:pt x="2805113" y="1286126"/>
                </a:cubicBezTo>
                <a:cubicBezTo>
                  <a:pt x="2755107" y="1308351"/>
                  <a:pt x="2749550" y="1303192"/>
                  <a:pt x="2724150" y="1314701"/>
                </a:cubicBezTo>
                <a:cubicBezTo>
                  <a:pt x="2698750" y="1326210"/>
                  <a:pt x="2688829" y="1338513"/>
                  <a:pt x="2652713" y="1355182"/>
                </a:cubicBezTo>
                <a:cubicBezTo>
                  <a:pt x="2616597" y="1371851"/>
                  <a:pt x="2563812" y="1398044"/>
                  <a:pt x="2507456" y="1414713"/>
                </a:cubicBezTo>
                <a:cubicBezTo>
                  <a:pt x="2451100" y="1431382"/>
                  <a:pt x="2350690" y="1448447"/>
                  <a:pt x="2314575" y="1455194"/>
                </a:cubicBezTo>
                <a:cubicBezTo>
                  <a:pt x="2278460" y="1461941"/>
                  <a:pt x="2310210" y="1413522"/>
                  <a:pt x="2290763" y="1455194"/>
                </a:cubicBezTo>
                <a:cubicBezTo>
                  <a:pt x="2271316" y="1496866"/>
                  <a:pt x="2217341" y="1665935"/>
                  <a:pt x="2197894" y="1705226"/>
                </a:cubicBezTo>
                <a:cubicBezTo>
                  <a:pt x="2178447" y="1744517"/>
                  <a:pt x="2188765" y="1688954"/>
                  <a:pt x="2174081" y="1690938"/>
                </a:cubicBezTo>
                <a:cubicBezTo>
                  <a:pt x="2159397" y="1692922"/>
                  <a:pt x="2128044" y="1706020"/>
                  <a:pt x="2109788" y="1717132"/>
                </a:cubicBezTo>
                <a:cubicBezTo>
                  <a:pt x="2091532" y="1728245"/>
                  <a:pt x="2078831" y="1750866"/>
                  <a:pt x="2064544" y="1757613"/>
                </a:cubicBezTo>
                <a:cubicBezTo>
                  <a:pt x="2050257" y="1764360"/>
                  <a:pt x="2038350" y="1760391"/>
                  <a:pt x="2024063" y="1757613"/>
                </a:cubicBezTo>
                <a:cubicBezTo>
                  <a:pt x="2009775" y="1754835"/>
                  <a:pt x="1987947" y="1746897"/>
                  <a:pt x="1978819" y="1740944"/>
                </a:cubicBezTo>
                <a:cubicBezTo>
                  <a:pt x="1969691" y="1734991"/>
                  <a:pt x="1973263" y="1726656"/>
                  <a:pt x="1969294" y="1721894"/>
                </a:cubicBezTo>
                <a:cubicBezTo>
                  <a:pt x="1965325" y="1717132"/>
                  <a:pt x="1958975" y="1718322"/>
                  <a:pt x="1955006" y="1712369"/>
                </a:cubicBezTo>
                <a:cubicBezTo>
                  <a:pt x="1951037" y="1706416"/>
                  <a:pt x="1947465" y="1696098"/>
                  <a:pt x="1945481" y="1686176"/>
                </a:cubicBezTo>
                <a:cubicBezTo>
                  <a:pt x="1943497" y="1676254"/>
                  <a:pt x="1945481" y="1662760"/>
                  <a:pt x="1943100" y="1652838"/>
                </a:cubicBezTo>
                <a:cubicBezTo>
                  <a:pt x="1940719" y="1642916"/>
                  <a:pt x="1933972" y="1637360"/>
                  <a:pt x="1931194" y="1626644"/>
                </a:cubicBezTo>
                <a:cubicBezTo>
                  <a:pt x="1928416" y="1615928"/>
                  <a:pt x="1926828" y="1595688"/>
                  <a:pt x="1926431" y="1588544"/>
                </a:cubicBezTo>
                <a:cubicBezTo>
                  <a:pt x="1926034" y="1581400"/>
                  <a:pt x="1934766" y="1584576"/>
                  <a:pt x="1928813" y="1583782"/>
                </a:cubicBezTo>
                <a:cubicBezTo>
                  <a:pt x="1922860" y="1582988"/>
                  <a:pt x="1901825" y="1585766"/>
                  <a:pt x="1890713" y="1583782"/>
                </a:cubicBezTo>
                <a:cubicBezTo>
                  <a:pt x="1879600" y="1581798"/>
                  <a:pt x="1872854" y="1575845"/>
                  <a:pt x="1862138" y="1571876"/>
                </a:cubicBezTo>
                <a:cubicBezTo>
                  <a:pt x="1851422" y="1567907"/>
                  <a:pt x="1830785" y="1564731"/>
                  <a:pt x="1826419" y="1559969"/>
                </a:cubicBezTo>
                <a:cubicBezTo>
                  <a:pt x="1822053" y="1555207"/>
                  <a:pt x="1837531" y="1549651"/>
                  <a:pt x="1835944" y="1543301"/>
                </a:cubicBezTo>
                <a:cubicBezTo>
                  <a:pt x="1834356" y="1536951"/>
                  <a:pt x="1815306" y="1531791"/>
                  <a:pt x="1816894" y="1521869"/>
                </a:cubicBezTo>
                <a:cubicBezTo>
                  <a:pt x="1818482" y="1511947"/>
                  <a:pt x="1843485" y="1493691"/>
                  <a:pt x="1845469" y="1483769"/>
                </a:cubicBezTo>
                <a:cubicBezTo>
                  <a:pt x="1847453" y="1473847"/>
                  <a:pt x="1849437" y="1468291"/>
                  <a:pt x="1828800" y="1462338"/>
                </a:cubicBezTo>
                <a:cubicBezTo>
                  <a:pt x="1808162" y="1456385"/>
                  <a:pt x="1748632" y="1450432"/>
                  <a:pt x="1721644" y="1448051"/>
                </a:cubicBezTo>
                <a:cubicBezTo>
                  <a:pt x="1694656" y="1445670"/>
                  <a:pt x="1686719" y="1434161"/>
                  <a:pt x="1666875" y="1448051"/>
                </a:cubicBezTo>
                <a:cubicBezTo>
                  <a:pt x="1647031" y="1461942"/>
                  <a:pt x="1612900" y="1524647"/>
                  <a:pt x="1602581" y="1531394"/>
                </a:cubicBezTo>
                <a:cubicBezTo>
                  <a:pt x="1592262" y="1538141"/>
                  <a:pt x="1610122" y="1491310"/>
                  <a:pt x="1604963" y="1488532"/>
                </a:cubicBezTo>
                <a:cubicBezTo>
                  <a:pt x="1599804" y="1485754"/>
                  <a:pt x="1571625" y="1514726"/>
                  <a:pt x="1571625" y="1514726"/>
                </a:cubicBezTo>
                <a:cubicBezTo>
                  <a:pt x="1554559" y="1527823"/>
                  <a:pt x="1509316" y="1565526"/>
                  <a:pt x="1502569" y="1567113"/>
                </a:cubicBezTo>
                <a:cubicBezTo>
                  <a:pt x="1495822" y="1568701"/>
                  <a:pt x="1527969" y="1536157"/>
                  <a:pt x="1531144" y="1524251"/>
                </a:cubicBezTo>
                <a:cubicBezTo>
                  <a:pt x="1534319" y="1512345"/>
                  <a:pt x="1539081" y="1491311"/>
                  <a:pt x="1521619" y="1495676"/>
                </a:cubicBezTo>
                <a:cubicBezTo>
                  <a:pt x="1504156" y="1500042"/>
                  <a:pt x="1450578" y="1539332"/>
                  <a:pt x="1426369" y="1550444"/>
                </a:cubicBezTo>
                <a:cubicBezTo>
                  <a:pt x="1402160" y="1561557"/>
                  <a:pt x="1383110" y="1564335"/>
                  <a:pt x="1376363" y="1562351"/>
                </a:cubicBezTo>
                <a:cubicBezTo>
                  <a:pt x="1369616" y="1560367"/>
                  <a:pt x="1385888" y="1538538"/>
                  <a:pt x="1385888" y="1538538"/>
                </a:cubicBezTo>
                <a:cubicBezTo>
                  <a:pt x="1389857" y="1528616"/>
                  <a:pt x="1404144" y="1506788"/>
                  <a:pt x="1400175" y="1502819"/>
                </a:cubicBezTo>
                <a:cubicBezTo>
                  <a:pt x="1396206" y="1498850"/>
                  <a:pt x="1377950" y="1507185"/>
                  <a:pt x="1362075" y="1514726"/>
                </a:cubicBezTo>
                <a:cubicBezTo>
                  <a:pt x="1346200" y="1522267"/>
                  <a:pt x="1304925" y="1548063"/>
                  <a:pt x="1304925" y="1548063"/>
                </a:cubicBezTo>
                <a:cubicBezTo>
                  <a:pt x="1297384" y="1551238"/>
                  <a:pt x="1315640" y="1543698"/>
                  <a:pt x="1316831" y="1533776"/>
                </a:cubicBezTo>
                <a:cubicBezTo>
                  <a:pt x="1318022" y="1523854"/>
                  <a:pt x="1318816" y="1494485"/>
                  <a:pt x="1312069" y="1488532"/>
                </a:cubicBezTo>
                <a:cubicBezTo>
                  <a:pt x="1305322" y="1482579"/>
                  <a:pt x="1276350" y="1498057"/>
                  <a:pt x="1276350" y="1498057"/>
                </a:cubicBezTo>
                <a:cubicBezTo>
                  <a:pt x="1258491" y="1502819"/>
                  <a:pt x="1214835" y="1517107"/>
                  <a:pt x="1204913" y="1517107"/>
                </a:cubicBezTo>
                <a:cubicBezTo>
                  <a:pt x="1194991" y="1517107"/>
                  <a:pt x="1214438" y="1505994"/>
                  <a:pt x="1216819" y="1498057"/>
                </a:cubicBezTo>
                <a:cubicBezTo>
                  <a:pt x="1219200" y="1490120"/>
                  <a:pt x="1225947" y="1472657"/>
                  <a:pt x="1219200" y="1469482"/>
                </a:cubicBezTo>
                <a:cubicBezTo>
                  <a:pt x="1212453" y="1466307"/>
                  <a:pt x="1191022" y="1475038"/>
                  <a:pt x="1176338" y="1479007"/>
                </a:cubicBezTo>
                <a:cubicBezTo>
                  <a:pt x="1161654" y="1482976"/>
                  <a:pt x="1139031" y="1495278"/>
                  <a:pt x="1131094" y="1493294"/>
                </a:cubicBezTo>
                <a:cubicBezTo>
                  <a:pt x="1123157" y="1491310"/>
                  <a:pt x="1127522" y="1474641"/>
                  <a:pt x="1128713" y="1467101"/>
                </a:cubicBezTo>
                <a:cubicBezTo>
                  <a:pt x="1129904" y="1459561"/>
                  <a:pt x="1138238" y="1454004"/>
                  <a:pt x="1138238" y="1448051"/>
                </a:cubicBezTo>
                <a:cubicBezTo>
                  <a:pt x="1138238" y="1442098"/>
                  <a:pt x="1141810" y="1430588"/>
                  <a:pt x="1128713" y="1431382"/>
                </a:cubicBezTo>
                <a:cubicBezTo>
                  <a:pt x="1115616" y="1432176"/>
                  <a:pt x="1059656" y="1452813"/>
                  <a:pt x="1059656" y="1452813"/>
                </a:cubicBezTo>
                <a:cubicBezTo>
                  <a:pt x="1047750" y="1456385"/>
                  <a:pt x="1057275" y="1455988"/>
                  <a:pt x="1057275" y="1452813"/>
                </a:cubicBezTo>
                <a:cubicBezTo>
                  <a:pt x="1057275" y="1449638"/>
                  <a:pt x="1060450" y="1441700"/>
                  <a:pt x="1059656" y="1433763"/>
                </a:cubicBezTo>
                <a:cubicBezTo>
                  <a:pt x="1058862" y="1425826"/>
                  <a:pt x="1059260" y="1408760"/>
                  <a:pt x="1052513" y="1405188"/>
                </a:cubicBezTo>
                <a:cubicBezTo>
                  <a:pt x="1045766" y="1401616"/>
                  <a:pt x="1031081" y="1409554"/>
                  <a:pt x="1019175" y="1412332"/>
                </a:cubicBezTo>
                <a:cubicBezTo>
                  <a:pt x="1007269" y="1415110"/>
                  <a:pt x="989409" y="1421857"/>
                  <a:pt x="981075" y="1421857"/>
                </a:cubicBezTo>
                <a:cubicBezTo>
                  <a:pt x="972741" y="1421857"/>
                  <a:pt x="971153" y="1418682"/>
                  <a:pt x="969169" y="1412332"/>
                </a:cubicBezTo>
                <a:cubicBezTo>
                  <a:pt x="967185" y="1405982"/>
                  <a:pt x="969566" y="1390504"/>
                  <a:pt x="969169" y="1383757"/>
                </a:cubicBezTo>
                <a:cubicBezTo>
                  <a:pt x="968772" y="1377010"/>
                  <a:pt x="977107" y="1370660"/>
                  <a:pt x="966788" y="1371851"/>
                </a:cubicBezTo>
                <a:cubicBezTo>
                  <a:pt x="956469" y="1373042"/>
                  <a:pt x="907256" y="1390901"/>
                  <a:pt x="907256" y="1390901"/>
                </a:cubicBezTo>
                <a:cubicBezTo>
                  <a:pt x="896937" y="1394076"/>
                  <a:pt x="907653" y="1396854"/>
                  <a:pt x="904875" y="1390901"/>
                </a:cubicBezTo>
                <a:cubicBezTo>
                  <a:pt x="902097" y="1384948"/>
                  <a:pt x="898922" y="1357166"/>
                  <a:pt x="890588" y="1355182"/>
                </a:cubicBezTo>
                <a:cubicBezTo>
                  <a:pt x="882254" y="1353198"/>
                  <a:pt x="870744" y="1373835"/>
                  <a:pt x="854869" y="1378994"/>
                </a:cubicBezTo>
                <a:cubicBezTo>
                  <a:pt x="838994" y="1384153"/>
                  <a:pt x="822722" y="1386138"/>
                  <a:pt x="795338" y="1386138"/>
                </a:cubicBezTo>
                <a:cubicBezTo>
                  <a:pt x="767954" y="1386138"/>
                  <a:pt x="718741" y="1382963"/>
                  <a:pt x="690563" y="1378994"/>
                </a:cubicBezTo>
                <a:cubicBezTo>
                  <a:pt x="662385" y="1375025"/>
                  <a:pt x="642144" y="1368279"/>
                  <a:pt x="626269" y="1362326"/>
                </a:cubicBezTo>
                <a:cubicBezTo>
                  <a:pt x="610394" y="1356373"/>
                  <a:pt x="595313" y="1343276"/>
                  <a:pt x="595313" y="1343276"/>
                </a:cubicBezTo>
                <a:cubicBezTo>
                  <a:pt x="584994" y="1336926"/>
                  <a:pt x="575468" y="1329385"/>
                  <a:pt x="564356" y="1324226"/>
                </a:cubicBezTo>
                <a:cubicBezTo>
                  <a:pt x="553244" y="1319067"/>
                  <a:pt x="531416" y="1318669"/>
                  <a:pt x="528638" y="1312319"/>
                </a:cubicBezTo>
                <a:cubicBezTo>
                  <a:pt x="525860" y="1305969"/>
                  <a:pt x="542132" y="1296841"/>
                  <a:pt x="547688" y="1286126"/>
                </a:cubicBezTo>
                <a:cubicBezTo>
                  <a:pt x="553244" y="1275411"/>
                  <a:pt x="558403" y="1258742"/>
                  <a:pt x="561975" y="1248026"/>
                </a:cubicBezTo>
                <a:cubicBezTo>
                  <a:pt x="565547" y="1237310"/>
                  <a:pt x="565944" y="1230563"/>
                  <a:pt x="569119" y="1221832"/>
                </a:cubicBezTo>
                <a:cubicBezTo>
                  <a:pt x="572294" y="1213101"/>
                  <a:pt x="577056" y="1206354"/>
                  <a:pt x="581025" y="1195638"/>
                </a:cubicBezTo>
                <a:cubicBezTo>
                  <a:pt x="584994" y="1184922"/>
                  <a:pt x="586581" y="1165872"/>
                  <a:pt x="592931" y="1157538"/>
                </a:cubicBezTo>
                <a:cubicBezTo>
                  <a:pt x="599281" y="1149204"/>
                  <a:pt x="606822" y="1152379"/>
                  <a:pt x="619125" y="1145632"/>
                </a:cubicBezTo>
                <a:cubicBezTo>
                  <a:pt x="631428" y="1138885"/>
                  <a:pt x="656828" y="1124995"/>
                  <a:pt x="666750" y="1117057"/>
                </a:cubicBezTo>
                <a:cubicBezTo>
                  <a:pt x="676672" y="1109119"/>
                  <a:pt x="675878" y="1104754"/>
                  <a:pt x="678656" y="1098007"/>
                </a:cubicBezTo>
                <a:cubicBezTo>
                  <a:pt x="681434" y="1091260"/>
                  <a:pt x="693738" y="1080942"/>
                  <a:pt x="683419" y="1076576"/>
                </a:cubicBezTo>
                <a:cubicBezTo>
                  <a:pt x="673100" y="1072210"/>
                  <a:pt x="639366" y="1069829"/>
                  <a:pt x="616744" y="1071813"/>
                </a:cubicBezTo>
                <a:cubicBezTo>
                  <a:pt x="594122" y="1073797"/>
                  <a:pt x="588963" y="1072210"/>
                  <a:pt x="547688" y="1088482"/>
                </a:cubicBezTo>
                <a:cubicBezTo>
                  <a:pt x="506413" y="1104754"/>
                  <a:pt x="413941" y="1149600"/>
                  <a:pt x="369094" y="1169444"/>
                </a:cubicBezTo>
                <a:cubicBezTo>
                  <a:pt x="324247" y="1189288"/>
                  <a:pt x="302022" y="1200003"/>
                  <a:pt x="278606" y="1207544"/>
                </a:cubicBezTo>
                <a:cubicBezTo>
                  <a:pt x="255190" y="1215085"/>
                  <a:pt x="246459" y="1213497"/>
                  <a:pt x="228600" y="1214688"/>
                </a:cubicBezTo>
                <a:cubicBezTo>
                  <a:pt x="210741" y="1215879"/>
                  <a:pt x="188119" y="1216672"/>
                  <a:pt x="171450" y="1214688"/>
                </a:cubicBezTo>
                <a:cubicBezTo>
                  <a:pt x="154781" y="1212704"/>
                  <a:pt x="141288" y="1208735"/>
                  <a:pt x="128588" y="1202782"/>
                </a:cubicBezTo>
                <a:cubicBezTo>
                  <a:pt x="115888" y="1196829"/>
                  <a:pt x="103981" y="1187303"/>
                  <a:pt x="95250" y="1178969"/>
                </a:cubicBezTo>
                <a:cubicBezTo>
                  <a:pt x="86519" y="1170635"/>
                  <a:pt x="82153" y="1161110"/>
                  <a:pt x="76200" y="1152776"/>
                </a:cubicBezTo>
                <a:cubicBezTo>
                  <a:pt x="70247" y="1144442"/>
                  <a:pt x="64690" y="1139679"/>
                  <a:pt x="59531" y="1128963"/>
                </a:cubicBezTo>
                <a:cubicBezTo>
                  <a:pt x="54372" y="1118247"/>
                  <a:pt x="50006" y="1100785"/>
                  <a:pt x="45244" y="1088482"/>
                </a:cubicBezTo>
                <a:cubicBezTo>
                  <a:pt x="40482" y="1076179"/>
                  <a:pt x="35322" y="1064272"/>
                  <a:pt x="30956" y="1055144"/>
                </a:cubicBezTo>
                <a:cubicBezTo>
                  <a:pt x="26590" y="1046016"/>
                  <a:pt x="22622" y="1041650"/>
                  <a:pt x="19050" y="1033713"/>
                </a:cubicBezTo>
                <a:cubicBezTo>
                  <a:pt x="15478" y="1025776"/>
                  <a:pt x="11112" y="1018631"/>
                  <a:pt x="9525" y="1007519"/>
                </a:cubicBezTo>
                <a:cubicBezTo>
                  <a:pt x="7938" y="996407"/>
                  <a:pt x="11112" y="977357"/>
                  <a:pt x="9525" y="967038"/>
                </a:cubicBezTo>
                <a:cubicBezTo>
                  <a:pt x="7937" y="956719"/>
                  <a:pt x="0" y="957910"/>
                  <a:pt x="0" y="945607"/>
                </a:cubicBezTo>
                <a:cubicBezTo>
                  <a:pt x="0" y="933304"/>
                  <a:pt x="7541" y="909094"/>
                  <a:pt x="9525" y="893219"/>
                </a:cubicBezTo>
                <a:cubicBezTo>
                  <a:pt x="11509" y="877344"/>
                  <a:pt x="12700" y="863851"/>
                  <a:pt x="11906" y="850357"/>
                </a:cubicBezTo>
                <a:cubicBezTo>
                  <a:pt x="11112" y="836863"/>
                  <a:pt x="5953" y="824560"/>
                  <a:pt x="4763" y="812257"/>
                </a:cubicBezTo>
                <a:cubicBezTo>
                  <a:pt x="3573" y="799954"/>
                  <a:pt x="4763" y="776538"/>
                  <a:pt x="4763" y="776538"/>
                </a:cubicBezTo>
                <a:cubicBezTo>
                  <a:pt x="4763" y="767410"/>
                  <a:pt x="-1984" y="761457"/>
                  <a:pt x="4763" y="757488"/>
                </a:cubicBezTo>
                <a:cubicBezTo>
                  <a:pt x="11510" y="753519"/>
                  <a:pt x="35322" y="755504"/>
                  <a:pt x="45244" y="752726"/>
                </a:cubicBezTo>
                <a:cubicBezTo>
                  <a:pt x="55166" y="749948"/>
                  <a:pt x="69850" y="745582"/>
                  <a:pt x="64294" y="740819"/>
                </a:cubicBezTo>
                <a:cubicBezTo>
                  <a:pt x="58738" y="736057"/>
                  <a:pt x="22225" y="732088"/>
                  <a:pt x="11906" y="724151"/>
                </a:cubicBezTo>
                <a:cubicBezTo>
                  <a:pt x="1587" y="716214"/>
                  <a:pt x="1984" y="703116"/>
                  <a:pt x="2381" y="693194"/>
                </a:cubicBezTo>
                <a:cubicBezTo>
                  <a:pt x="2778" y="683272"/>
                  <a:pt x="11510" y="677319"/>
                  <a:pt x="14288" y="664619"/>
                </a:cubicBezTo>
                <a:cubicBezTo>
                  <a:pt x="17066" y="651919"/>
                  <a:pt x="13494" y="626916"/>
                  <a:pt x="19050" y="616994"/>
                </a:cubicBezTo>
                <a:cubicBezTo>
                  <a:pt x="24606" y="607072"/>
                  <a:pt x="38100" y="607866"/>
                  <a:pt x="47625" y="605088"/>
                </a:cubicBezTo>
                <a:cubicBezTo>
                  <a:pt x="57150" y="602310"/>
                  <a:pt x="71438" y="605882"/>
                  <a:pt x="76200" y="600326"/>
                </a:cubicBezTo>
                <a:cubicBezTo>
                  <a:pt x="80962" y="594770"/>
                  <a:pt x="78978" y="580879"/>
                  <a:pt x="76200" y="571751"/>
                </a:cubicBezTo>
                <a:cubicBezTo>
                  <a:pt x="73422" y="562623"/>
                  <a:pt x="57547" y="554288"/>
                  <a:pt x="59531" y="545557"/>
                </a:cubicBezTo>
                <a:cubicBezTo>
                  <a:pt x="61515" y="536826"/>
                  <a:pt x="78581" y="530872"/>
                  <a:pt x="88106" y="519363"/>
                </a:cubicBezTo>
                <a:cubicBezTo>
                  <a:pt x="97631" y="507854"/>
                  <a:pt x="107553" y="484835"/>
                  <a:pt x="116681" y="476501"/>
                </a:cubicBezTo>
                <a:cubicBezTo>
                  <a:pt x="125809" y="468167"/>
                  <a:pt x="134541" y="469754"/>
                  <a:pt x="142875" y="469357"/>
                </a:cubicBezTo>
                <a:cubicBezTo>
                  <a:pt x="151209" y="468960"/>
                  <a:pt x="162322" y="475310"/>
                  <a:pt x="166688" y="474119"/>
                </a:cubicBezTo>
                <a:cubicBezTo>
                  <a:pt x="171054" y="472928"/>
                  <a:pt x="159941" y="462610"/>
                  <a:pt x="169069" y="462213"/>
                </a:cubicBezTo>
                <a:cubicBezTo>
                  <a:pt x="178197" y="461816"/>
                  <a:pt x="221456" y="471738"/>
                  <a:pt x="221456" y="471738"/>
                </a:cubicBezTo>
                <a:cubicBezTo>
                  <a:pt x="238918" y="474913"/>
                  <a:pt x="222647" y="458641"/>
                  <a:pt x="273844" y="481263"/>
                </a:cubicBezTo>
                <a:cubicBezTo>
                  <a:pt x="325041" y="503885"/>
                  <a:pt x="469107" y="579688"/>
                  <a:pt x="528638" y="607469"/>
                </a:cubicBezTo>
                <a:cubicBezTo>
                  <a:pt x="588169" y="635250"/>
                  <a:pt x="596503" y="642792"/>
                  <a:pt x="631031" y="647951"/>
                </a:cubicBezTo>
                <a:cubicBezTo>
                  <a:pt x="665559" y="653110"/>
                  <a:pt x="713581" y="641998"/>
                  <a:pt x="735806" y="638426"/>
                </a:cubicBezTo>
                <a:cubicBezTo>
                  <a:pt x="758031" y="634854"/>
                  <a:pt x="774303" y="639219"/>
                  <a:pt x="764381" y="626519"/>
                </a:cubicBezTo>
                <a:cubicBezTo>
                  <a:pt x="754459" y="613819"/>
                  <a:pt x="696515" y="576513"/>
                  <a:pt x="676275" y="562226"/>
                </a:cubicBezTo>
                <a:cubicBezTo>
                  <a:pt x="656035" y="547939"/>
                  <a:pt x="650479" y="550319"/>
                  <a:pt x="642938" y="540794"/>
                </a:cubicBezTo>
                <a:cubicBezTo>
                  <a:pt x="635397" y="531269"/>
                  <a:pt x="635793" y="517379"/>
                  <a:pt x="631031" y="505076"/>
                </a:cubicBezTo>
                <a:cubicBezTo>
                  <a:pt x="626269" y="492773"/>
                  <a:pt x="617141" y="476501"/>
                  <a:pt x="614363" y="466976"/>
                </a:cubicBezTo>
                <a:cubicBezTo>
                  <a:pt x="611585" y="457451"/>
                  <a:pt x="615554" y="455467"/>
                  <a:pt x="614363" y="447926"/>
                </a:cubicBezTo>
                <a:cubicBezTo>
                  <a:pt x="613172" y="440385"/>
                  <a:pt x="608410" y="431257"/>
                  <a:pt x="607219" y="421732"/>
                </a:cubicBezTo>
                <a:cubicBezTo>
                  <a:pt x="606028" y="412207"/>
                  <a:pt x="603647" y="398317"/>
                  <a:pt x="607219" y="390776"/>
                </a:cubicBezTo>
                <a:cubicBezTo>
                  <a:pt x="610791" y="383235"/>
                  <a:pt x="625872" y="384425"/>
                  <a:pt x="628650" y="376488"/>
                </a:cubicBezTo>
                <a:cubicBezTo>
                  <a:pt x="631428" y="368551"/>
                  <a:pt x="623094" y="352279"/>
                  <a:pt x="623888" y="343151"/>
                </a:cubicBezTo>
                <a:cubicBezTo>
                  <a:pt x="624682" y="334023"/>
                  <a:pt x="629047" y="327275"/>
                  <a:pt x="633413" y="321719"/>
                </a:cubicBezTo>
                <a:cubicBezTo>
                  <a:pt x="637779" y="316163"/>
                  <a:pt x="644525" y="315369"/>
                  <a:pt x="650081" y="309813"/>
                </a:cubicBezTo>
                <a:cubicBezTo>
                  <a:pt x="655637" y="304257"/>
                  <a:pt x="660003" y="292351"/>
                  <a:pt x="666750" y="288382"/>
                </a:cubicBezTo>
                <a:cubicBezTo>
                  <a:pt x="673497" y="284413"/>
                  <a:pt x="684610" y="289176"/>
                  <a:pt x="690563" y="286001"/>
                </a:cubicBezTo>
                <a:cubicBezTo>
                  <a:pt x="696516" y="282826"/>
                  <a:pt x="696913" y="272110"/>
                  <a:pt x="702469" y="269332"/>
                </a:cubicBezTo>
                <a:cubicBezTo>
                  <a:pt x="708025" y="266554"/>
                  <a:pt x="719534" y="271316"/>
                  <a:pt x="723900" y="269332"/>
                </a:cubicBezTo>
                <a:cubicBezTo>
                  <a:pt x="728266" y="267348"/>
                  <a:pt x="723504" y="259807"/>
                  <a:pt x="728663" y="257426"/>
                </a:cubicBezTo>
                <a:cubicBezTo>
                  <a:pt x="733822" y="255045"/>
                  <a:pt x="754856" y="255044"/>
                  <a:pt x="754856" y="255044"/>
                </a:cubicBezTo>
                <a:cubicBezTo>
                  <a:pt x="760809" y="253853"/>
                  <a:pt x="762000" y="253060"/>
                  <a:pt x="764381" y="250282"/>
                </a:cubicBezTo>
                <a:cubicBezTo>
                  <a:pt x="766762" y="247504"/>
                  <a:pt x="761603" y="237582"/>
                  <a:pt x="769144" y="238376"/>
                </a:cubicBezTo>
                <a:cubicBezTo>
                  <a:pt x="776685" y="239170"/>
                  <a:pt x="797322" y="251869"/>
                  <a:pt x="809625" y="255044"/>
                </a:cubicBezTo>
                <a:cubicBezTo>
                  <a:pt x="821928" y="258219"/>
                  <a:pt x="839391" y="259410"/>
                  <a:pt x="842963" y="257426"/>
                </a:cubicBezTo>
                <a:cubicBezTo>
                  <a:pt x="846535" y="255442"/>
                  <a:pt x="823516" y="243138"/>
                  <a:pt x="831056" y="243138"/>
                </a:cubicBezTo>
                <a:cubicBezTo>
                  <a:pt x="838596" y="243138"/>
                  <a:pt x="873125" y="250679"/>
                  <a:pt x="888206" y="257426"/>
                </a:cubicBezTo>
                <a:cubicBezTo>
                  <a:pt x="903287" y="264173"/>
                  <a:pt x="917178" y="285603"/>
                  <a:pt x="921544" y="283619"/>
                </a:cubicBezTo>
                <a:cubicBezTo>
                  <a:pt x="925910" y="281635"/>
                  <a:pt x="908844" y="246709"/>
                  <a:pt x="914400" y="245519"/>
                </a:cubicBezTo>
                <a:cubicBezTo>
                  <a:pt x="919956" y="244329"/>
                  <a:pt x="941784" y="267745"/>
                  <a:pt x="954881" y="276476"/>
                </a:cubicBezTo>
                <a:cubicBezTo>
                  <a:pt x="967978" y="285207"/>
                  <a:pt x="983059" y="294732"/>
                  <a:pt x="992981" y="297907"/>
                </a:cubicBezTo>
                <a:cubicBezTo>
                  <a:pt x="1002903" y="301082"/>
                  <a:pt x="1010841" y="299098"/>
                  <a:pt x="1014413" y="295526"/>
                </a:cubicBezTo>
                <a:cubicBezTo>
                  <a:pt x="1017985" y="291954"/>
                  <a:pt x="1002904" y="274095"/>
                  <a:pt x="1014413" y="276476"/>
                </a:cubicBezTo>
                <a:cubicBezTo>
                  <a:pt x="1025922" y="278857"/>
                  <a:pt x="1069578" y="303463"/>
                  <a:pt x="1083469" y="309813"/>
                </a:cubicBezTo>
                <a:cubicBezTo>
                  <a:pt x="1097360" y="316163"/>
                  <a:pt x="1094978" y="318545"/>
                  <a:pt x="1097756" y="314576"/>
                </a:cubicBezTo>
                <a:cubicBezTo>
                  <a:pt x="1100534" y="310607"/>
                  <a:pt x="1104503" y="293938"/>
                  <a:pt x="1100138" y="286001"/>
                </a:cubicBezTo>
                <a:cubicBezTo>
                  <a:pt x="1095773" y="278064"/>
                  <a:pt x="1068388" y="268538"/>
                  <a:pt x="1071563" y="266951"/>
                </a:cubicBezTo>
                <a:cubicBezTo>
                  <a:pt x="1074738" y="265364"/>
                  <a:pt x="1105297" y="271713"/>
                  <a:pt x="1119188" y="276476"/>
                </a:cubicBezTo>
                <a:cubicBezTo>
                  <a:pt x="1133079" y="281239"/>
                  <a:pt x="1147366" y="295129"/>
                  <a:pt x="1154906" y="295526"/>
                </a:cubicBezTo>
                <a:cubicBezTo>
                  <a:pt x="1162446" y="295923"/>
                  <a:pt x="1165621" y="286794"/>
                  <a:pt x="1164431" y="278857"/>
                </a:cubicBezTo>
                <a:cubicBezTo>
                  <a:pt x="1163241" y="270920"/>
                  <a:pt x="1153319" y="256235"/>
                  <a:pt x="1147763" y="247901"/>
                </a:cubicBezTo>
                <a:cubicBezTo>
                  <a:pt x="1142207" y="239567"/>
                  <a:pt x="1124744" y="228057"/>
                  <a:pt x="1131094" y="228851"/>
                </a:cubicBezTo>
                <a:cubicBezTo>
                  <a:pt x="1137444" y="229645"/>
                  <a:pt x="1168004" y="245916"/>
                  <a:pt x="1185863" y="252663"/>
                </a:cubicBezTo>
                <a:cubicBezTo>
                  <a:pt x="1203722" y="259410"/>
                  <a:pt x="1226741" y="266554"/>
                  <a:pt x="1238250" y="269332"/>
                </a:cubicBezTo>
                <a:cubicBezTo>
                  <a:pt x="1249759" y="272110"/>
                  <a:pt x="1253728" y="273698"/>
                  <a:pt x="1254919" y="269332"/>
                </a:cubicBezTo>
                <a:cubicBezTo>
                  <a:pt x="1256110" y="264966"/>
                  <a:pt x="1251347" y="253854"/>
                  <a:pt x="1245394" y="243138"/>
                </a:cubicBezTo>
                <a:cubicBezTo>
                  <a:pt x="1239441" y="232422"/>
                  <a:pt x="1219200" y="205038"/>
                  <a:pt x="1219200" y="205038"/>
                </a:cubicBezTo>
                <a:cubicBezTo>
                  <a:pt x="1214834" y="197497"/>
                  <a:pt x="1209278" y="195513"/>
                  <a:pt x="1219200" y="197894"/>
                </a:cubicBezTo>
                <a:cubicBezTo>
                  <a:pt x="1229122" y="200275"/>
                  <a:pt x="1262062" y="211785"/>
                  <a:pt x="1278731" y="219326"/>
                </a:cubicBezTo>
                <a:cubicBezTo>
                  <a:pt x="1295400" y="226867"/>
                  <a:pt x="1305719" y="239169"/>
                  <a:pt x="1319213" y="243138"/>
                </a:cubicBezTo>
                <a:cubicBezTo>
                  <a:pt x="1332707" y="247107"/>
                  <a:pt x="1357313" y="249885"/>
                  <a:pt x="1359694" y="243138"/>
                </a:cubicBezTo>
                <a:cubicBezTo>
                  <a:pt x="1362075" y="236391"/>
                  <a:pt x="1341437" y="213373"/>
                  <a:pt x="1333500" y="202657"/>
                </a:cubicBezTo>
                <a:cubicBezTo>
                  <a:pt x="1325563" y="191941"/>
                  <a:pt x="1307703" y="182019"/>
                  <a:pt x="1312069" y="178844"/>
                </a:cubicBezTo>
                <a:cubicBezTo>
                  <a:pt x="1316435" y="175669"/>
                  <a:pt x="1340644" y="177257"/>
                  <a:pt x="1359694" y="183607"/>
                </a:cubicBezTo>
                <a:cubicBezTo>
                  <a:pt x="1378744" y="189957"/>
                  <a:pt x="1413272" y="219325"/>
                  <a:pt x="1426369" y="216944"/>
                </a:cubicBezTo>
                <a:cubicBezTo>
                  <a:pt x="1439466" y="214563"/>
                  <a:pt x="1439466" y="181225"/>
                  <a:pt x="1438275" y="169319"/>
                </a:cubicBezTo>
                <a:cubicBezTo>
                  <a:pt x="1437084" y="157413"/>
                  <a:pt x="1426766" y="151063"/>
                  <a:pt x="1419225" y="145507"/>
                </a:cubicBezTo>
                <a:cubicBezTo>
                  <a:pt x="1411684" y="139951"/>
                  <a:pt x="1382712" y="133204"/>
                  <a:pt x="1393031" y="135982"/>
                </a:cubicBezTo>
                <a:cubicBezTo>
                  <a:pt x="1403350" y="138760"/>
                  <a:pt x="1461294" y="152254"/>
                  <a:pt x="1481138" y="162176"/>
                </a:cubicBezTo>
                <a:cubicBezTo>
                  <a:pt x="1500982" y="172098"/>
                  <a:pt x="1502172" y="196704"/>
                  <a:pt x="1512094" y="195513"/>
                </a:cubicBezTo>
                <a:cubicBezTo>
                  <a:pt x="1522016" y="194322"/>
                  <a:pt x="1536303" y="166144"/>
                  <a:pt x="1540669" y="155032"/>
                </a:cubicBezTo>
                <a:cubicBezTo>
                  <a:pt x="1545035" y="143920"/>
                  <a:pt x="1541860" y="135585"/>
                  <a:pt x="1538288" y="128838"/>
                </a:cubicBezTo>
                <a:cubicBezTo>
                  <a:pt x="1534716" y="122091"/>
                  <a:pt x="1517254" y="117726"/>
                  <a:pt x="1519238" y="114551"/>
                </a:cubicBezTo>
                <a:cubicBezTo>
                  <a:pt x="1521222" y="111376"/>
                  <a:pt x="1539875" y="104232"/>
                  <a:pt x="1550194" y="109788"/>
                </a:cubicBezTo>
                <a:cubicBezTo>
                  <a:pt x="1560513" y="115344"/>
                  <a:pt x="1566069" y="137966"/>
                  <a:pt x="1581150" y="147888"/>
                </a:cubicBezTo>
                <a:cubicBezTo>
                  <a:pt x="1596231" y="157810"/>
                  <a:pt x="1628775" y="170906"/>
                  <a:pt x="1640681" y="169319"/>
                </a:cubicBezTo>
                <a:cubicBezTo>
                  <a:pt x="1652587" y="167732"/>
                  <a:pt x="1652191" y="148682"/>
                  <a:pt x="1652588" y="138363"/>
                </a:cubicBezTo>
                <a:cubicBezTo>
                  <a:pt x="1652985" y="128044"/>
                  <a:pt x="1648222" y="117726"/>
                  <a:pt x="1643063" y="107407"/>
                </a:cubicBezTo>
                <a:cubicBezTo>
                  <a:pt x="1637904" y="97088"/>
                  <a:pt x="1621631" y="82404"/>
                  <a:pt x="1621631" y="76451"/>
                </a:cubicBezTo>
                <a:cubicBezTo>
                  <a:pt x="1621631" y="70498"/>
                  <a:pt x="1633141" y="65338"/>
                  <a:pt x="1643063" y="71688"/>
                </a:cubicBezTo>
                <a:cubicBezTo>
                  <a:pt x="1652985" y="78038"/>
                  <a:pt x="1667669" y="102248"/>
                  <a:pt x="1681163" y="114551"/>
                </a:cubicBezTo>
                <a:cubicBezTo>
                  <a:pt x="1694657" y="126854"/>
                  <a:pt x="1713310" y="137967"/>
                  <a:pt x="1724025" y="145507"/>
                </a:cubicBezTo>
                <a:cubicBezTo>
                  <a:pt x="1734740" y="153047"/>
                  <a:pt x="1739106" y="162969"/>
                  <a:pt x="1745456" y="159794"/>
                </a:cubicBezTo>
                <a:cubicBezTo>
                  <a:pt x="1751806" y="156619"/>
                  <a:pt x="1758156" y="136776"/>
                  <a:pt x="1762125" y="126457"/>
                </a:cubicBezTo>
                <a:cubicBezTo>
                  <a:pt x="1766094" y="116138"/>
                  <a:pt x="1771650" y="107804"/>
                  <a:pt x="1769269" y="97882"/>
                </a:cubicBezTo>
                <a:cubicBezTo>
                  <a:pt x="1766888" y="87960"/>
                  <a:pt x="1751807" y="74467"/>
                  <a:pt x="1747838" y="66926"/>
                </a:cubicBezTo>
                <a:cubicBezTo>
                  <a:pt x="1743869" y="59385"/>
                  <a:pt x="1737915" y="49463"/>
                  <a:pt x="1745456" y="52638"/>
                </a:cubicBezTo>
                <a:cubicBezTo>
                  <a:pt x="1752996" y="55813"/>
                  <a:pt x="1779984" y="73276"/>
                  <a:pt x="1793081" y="85976"/>
                </a:cubicBezTo>
                <a:cubicBezTo>
                  <a:pt x="1806178" y="98676"/>
                  <a:pt x="1813322" y="118519"/>
                  <a:pt x="1824038" y="128838"/>
                </a:cubicBezTo>
                <a:cubicBezTo>
                  <a:pt x="1834754" y="139157"/>
                  <a:pt x="1848247" y="152254"/>
                  <a:pt x="1857375" y="147888"/>
                </a:cubicBezTo>
                <a:cubicBezTo>
                  <a:pt x="1866503" y="143522"/>
                  <a:pt x="1876822" y="117328"/>
                  <a:pt x="1878806" y="102644"/>
                </a:cubicBezTo>
                <a:cubicBezTo>
                  <a:pt x="1880790" y="87960"/>
                  <a:pt x="1873250" y="71291"/>
                  <a:pt x="1869281" y="59782"/>
                </a:cubicBezTo>
                <a:cubicBezTo>
                  <a:pt x="1865312" y="48273"/>
                  <a:pt x="1854200" y="38747"/>
                  <a:pt x="1854994" y="33588"/>
                </a:cubicBezTo>
                <a:cubicBezTo>
                  <a:pt x="1855788" y="28429"/>
                  <a:pt x="1865313" y="21682"/>
                  <a:pt x="1874044" y="28826"/>
                </a:cubicBezTo>
                <a:cubicBezTo>
                  <a:pt x="1882775" y="35970"/>
                  <a:pt x="1894284" y="57004"/>
                  <a:pt x="1907381" y="76451"/>
                </a:cubicBezTo>
                <a:cubicBezTo>
                  <a:pt x="1920478" y="95898"/>
                  <a:pt x="1941115" y="136776"/>
                  <a:pt x="1952625" y="145507"/>
                </a:cubicBezTo>
                <a:cubicBezTo>
                  <a:pt x="1964134" y="154238"/>
                  <a:pt x="1968897" y="140744"/>
                  <a:pt x="1976438" y="128838"/>
                </a:cubicBezTo>
                <a:cubicBezTo>
                  <a:pt x="1983979" y="116932"/>
                  <a:pt x="1995488" y="90341"/>
                  <a:pt x="1997869" y="74069"/>
                </a:cubicBezTo>
                <a:cubicBezTo>
                  <a:pt x="2000250" y="57797"/>
                  <a:pt x="1990328" y="40335"/>
                  <a:pt x="1990725" y="31207"/>
                </a:cubicBezTo>
                <a:cubicBezTo>
                  <a:pt x="1991122" y="22079"/>
                  <a:pt x="1994297" y="10967"/>
                  <a:pt x="2000250" y="19301"/>
                </a:cubicBezTo>
                <a:cubicBezTo>
                  <a:pt x="2006203" y="27635"/>
                  <a:pt x="2018110" y="64147"/>
                  <a:pt x="2026444" y="81213"/>
                </a:cubicBezTo>
                <a:cubicBezTo>
                  <a:pt x="2034778" y="98279"/>
                  <a:pt x="2039144" y="117328"/>
                  <a:pt x="2050256" y="121694"/>
                </a:cubicBezTo>
                <a:cubicBezTo>
                  <a:pt x="2061368" y="126060"/>
                  <a:pt x="2083197" y="116535"/>
                  <a:pt x="2093119" y="107407"/>
                </a:cubicBezTo>
                <a:cubicBezTo>
                  <a:pt x="2103041" y="98279"/>
                  <a:pt x="2107010" y="80023"/>
                  <a:pt x="2109788" y="66926"/>
                </a:cubicBezTo>
                <a:cubicBezTo>
                  <a:pt x="2112566" y="53829"/>
                  <a:pt x="2112169" y="38748"/>
                  <a:pt x="2109788" y="28826"/>
                </a:cubicBezTo>
                <a:cubicBezTo>
                  <a:pt x="2107407" y="18904"/>
                  <a:pt x="2093912" y="10966"/>
                  <a:pt x="2095500" y="7394"/>
                </a:cubicBezTo>
                <a:cubicBezTo>
                  <a:pt x="2097088" y="3822"/>
                  <a:pt x="2109788" y="-7290"/>
                  <a:pt x="2119313" y="7394"/>
                </a:cubicBezTo>
                <a:cubicBezTo>
                  <a:pt x="2128838" y="22078"/>
                  <a:pt x="2143919" y="76451"/>
                  <a:pt x="2152650" y="95501"/>
                </a:cubicBezTo>
                <a:cubicBezTo>
                  <a:pt x="2161381" y="114551"/>
                  <a:pt x="2163366" y="116535"/>
                  <a:pt x="2171700" y="121694"/>
                </a:cubicBezTo>
                <a:cubicBezTo>
                  <a:pt x="2180034" y="126853"/>
                  <a:pt x="2193925" y="130029"/>
                  <a:pt x="2202656" y="126457"/>
                </a:cubicBezTo>
                <a:cubicBezTo>
                  <a:pt x="2211387" y="122885"/>
                  <a:pt x="2220119" y="110979"/>
                  <a:pt x="2224088" y="100263"/>
                </a:cubicBezTo>
                <a:cubicBezTo>
                  <a:pt x="2228057" y="89547"/>
                  <a:pt x="2227263" y="72879"/>
                  <a:pt x="2226469" y="62163"/>
                </a:cubicBezTo>
                <a:cubicBezTo>
                  <a:pt x="2225675" y="51447"/>
                  <a:pt x="2219325" y="35969"/>
                  <a:pt x="2219325" y="35969"/>
                </a:cubicBezTo>
                <a:cubicBezTo>
                  <a:pt x="2220119" y="31603"/>
                  <a:pt x="2226072" y="30016"/>
                  <a:pt x="2231231" y="35969"/>
                </a:cubicBezTo>
                <a:cubicBezTo>
                  <a:pt x="2236390" y="41922"/>
                  <a:pt x="2243931" y="52638"/>
                  <a:pt x="2250281" y="71688"/>
                </a:cubicBezTo>
                <a:cubicBezTo>
                  <a:pt x="2256631" y="90738"/>
                  <a:pt x="2266553" y="130028"/>
                  <a:pt x="2269331" y="150269"/>
                </a:cubicBezTo>
                <a:cubicBezTo>
                  <a:pt x="2272109" y="170510"/>
                  <a:pt x="2260600" y="193529"/>
                  <a:pt x="2266950" y="193132"/>
                </a:cubicBezTo>
                <a:cubicBezTo>
                  <a:pt x="2273300" y="192735"/>
                  <a:pt x="2299493" y="162572"/>
                  <a:pt x="2307431" y="147888"/>
                </a:cubicBezTo>
                <a:cubicBezTo>
                  <a:pt x="2315368" y="133204"/>
                  <a:pt x="2313384" y="116535"/>
                  <a:pt x="2314575" y="105026"/>
                </a:cubicBezTo>
                <a:cubicBezTo>
                  <a:pt x="2315766" y="93517"/>
                  <a:pt x="2316956" y="86769"/>
                  <a:pt x="2314575" y="78832"/>
                </a:cubicBezTo>
                <a:cubicBezTo>
                  <a:pt x="2312194" y="70895"/>
                  <a:pt x="2297510" y="58988"/>
                  <a:pt x="2300288" y="57401"/>
                </a:cubicBezTo>
                <a:cubicBezTo>
                  <a:pt x="2303066" y="55814"/>
                  <a:pt x="2322910" y="56210"/>
                  <a:pt x="2331244" y="69307"/>
                </a:cubicBezTo>
                <a:cubicBezTo>
                  <a:pt x="2339578" y="82404"/>
                  <a:pt x="2347119" y="110979"/>
                  <a:pt x="2350294" y="135982"/>
                </a:cubicBezTo>
                <a:cubicBezTo>
                  <a:pt x="2353469" y="160985"/>
                  <a:pt x="2342357" y="205435"/>
                  <a:pt x="2350294" y="219326"/>
                </a:cubicBezTo>
                <a:cubicBezTo>
                  <a:pt x="2358231" y="233217"/>
                  <a:pt x="2387997" y="226470"/>
                  <a:pt x="2397919" y="219326"/>
                </a:cubicBezTo>
                <a:cubicBezTo>
                  <a:pt x="2407841" y="212182"/>
                  <a:pt x="2406650" y="191147"/>
                  <a:pt x="2409825" y="176463"/>
                </a:cubicBezTo>
                <a:cubicBezTo>
                  <a:pt x="2413000" y="161779"/>
                  <a:pt x="2413000" y="135585"/>
                  <a:pt x="2416969" y="131219"/>
                </a:cubicBezTo>
                <a:cubicBezTo>
                  <a:pt x="2420938" y="126853"/>
                  <a:pt x="2431257" y="140347"/>
                  <a:pt x="2433638" y="150269"/>
                </a:cubicBezTo>
                <a:cubicBezTo>
                  <a:pt x="2436019" y="160191"/>
                  <a:pt x="2432447" y="168923"/>
                  <a:pt x="2431256" y="190751"/>
                </a:cubicBezTo>
                <a:cubicBezTo>
                  <a:pt x="2430065" y="212579"/>
                  <a:pt x="2423319" y="277269"/>
                  <a:pt x="2426494" y="281238"/>
                </a:cubicBezTo>
                <a:cubicBezTo>
                  <a:pt x="2429669" y="285207"/>
                  <a:pt x="2445544" y="229644"/>
                  <a:pt x="2450306" y="214563"/>
                </a:cubicBezTo>
                <a:cubicBezTo>
                  <a:pt x="2455068" y="199482"/>
                  <a:pt x="2455069" y="190751"/>
                  <a:pt x="2455069" y="190751"/>
                </a:cubicBezTo>
                <a:cubicBezTo>
                  <a:pt x="2457053" y="189164"/>
                  <a:pt x="2462213" y="187576"/>
                  <a:pt x="2462213" y="205038"/>
                </a:cubicBezTo>
                <a:cubicBezTo>
                  <a:pt x="2462213" y="222500"/>
                  <a:pt x="2457053" y="267745"/>
                  <a:pt x="2455069" y="295526"/>
                </a:cubicBezTo>
                <a:cubicBezTo>
                  <a:pt x="2453085" y="323307"/>
                  <a:pt x="2421732" y="354660"/>
                  <a:pt x="2452688" y="383632"/>
                </a:cubicBezTo>
                <a:close/>
              </a:path>
            </a:pathLst>
          </a:custGeom>
          <a:solidFill>
            <a:srgbClr val="007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36" name="직사각형 135"/>
          <p:cNvSpPr/>
          <p:nvPr/>
        </p:nvSpPr>
        <p:spPr>
          <a:xfrm>
            <a:off x="96056" y="1898167"/>
            <a:ext cx="3471128" cy="954107"/>
          </a:xfrm>
          <a:prstGeom prst="rect">
            <a:avLst/>
          </a:prstGeom>
        </p:spPr>
        <p:txBody>
          <a:bodyPr wrap="square">
            <a:spAutoFit/>
          </a:bodyPr>
          <a:lstStyle/>
          <a:p>
            <a:r>
              <a:rPr lang="ko-KR" altLang="en-US" sz="1400" b="1" dirty="0">
                <a:latin typeface="+mn-ea"/>
                <a:cs typeface="Arial" panose="020B0604020202020204" pitchFamily="34" charset="0"/>
              </a:rPr>
              <a:t>목표</a:t>
            </a:r>
            <a:r>
              <a:rPr lang="en-US" altLang="ko-KR" sz="1400" b="1" dirty="0">
                <a:latin typeface="+mn-ea"/>
                <a:cs typeface="Arial" panose="020B0604020202020204" pitchFamily="34" charset="0"/>
              </a:rPr>
              <a:t>: </a:t>
            </a:r>
            <a:r>
              <a:rPr lang="ko-KR" altLang="en-US" sz="1400" dirty="0" smtClean="0">
                <a:latin typeface="+mn-ea"/>
                <a:cs typeface="Arial" panose="020B0604020202020204" pitchFamily="34" charset="0"/>
              </a:rPr>
              <a:t>모든 척추동물 종에 대한 염색체 수준</a:t>
            </a:r>
            <a:r>
              <a:rPr lang="en-US" altLang="ko-KR" sz="1400" dirty="0" smtClean="0">
                <a:latin typeface="+mn-ea"/>
                <a:cs typeface="Arial" panose="020B0604020202020204" pitchFamily="34" charset="0"/>
              </a:rPr>
              <a:t>, error-free </a:t>
            </a:r>
            <a:r>
              <a:rPr lang="ko-KR" altLang="en-US" sz="1400" dirty="0" smtClean="0">
                <a:latin typeface="+mn-ea"/>
                <a:cs typeface="Arial" panose="020B0604020202020204" pitchFamily="34" charset="0"/>
              </a:rPr>
              <a:t>참조유전체의 구축 </a:t>
            </a:r>
            <a:r>
              <a:rPr lang="en-US" altLang="ko-KR" sz="1400" dirty="0" smtClean="0">
                <a:latin typeface="+mn-ea"/>
                <a:cs typeface="Arial" panose="020B0604020202020204" pitchFamily="34" charset="0"/>
              </a:rPr>
              <a:t>(2018-)</a:t>
            </a:r>
          </a:p>
          <a:p>
            <a:endParaRPr lang="en-US" altLang="ko-KR" sz="1400" dirty="0">
              <a:latin typeface="+mn-ea"/>
              <a:cs typeface="Arial" panose="020B0604020202020204" pitchFamily="34" charset="0"/>
            </a:endParaRPr>
          </a:p>
          <a:p>
            <a:r>
              <a:rPr lang="ko-KR" altLang="en-US" sz="1400" b="1" dirty="0">
                <a:latin typeface="+mn-ea"/>
                <a:cs typeface="Arial" panose="020B0604020202020204" pitchFamily="34" charset="0"/>
              </a:rPr>
              <a:t>파이프라인</a:t>
            </a:r>
            <a:r>
              <a:rPr lang="en-US" altLang="ko-KR" sz="1400" b="1" dirty="0">
                <a:latin typeface="+mn-ea"/>
                <a:cs typeface="Arial" panose="020B0604020202020204" pitchFamily="34" charset="0"/>
              </a:rPr>
              <a:t>: </a:t>
            </a:r>
            <a:r>
              <a:rPr lang="en-US" altLang="ko-KR" sz="1400" dirty="0">
                <a:latin typeface="+mn-ea"/>
                <a:cs typeface="Arial" panose="020B0604020202020204" pitchFamily="34" charset="0"/>
              </a:rPr>
              <a:t>Long-read &amp; long-range</a:t>
            </a:r>
            <a:endParaRPr lang="en-US" altLang="ko-KR" sz="1400" b="1" dirty="0">
              <a:latin typeface="+mn-ea"/>
              <a:cs typeface="Arial" panose="020B0604020202020204" pitchFamily="34" charset="0"/>
            </a:endParaRPr>
          </a:p>
        </p:txBody>
      </p:sp>
      <p:sp>
        <p:nvSpPr>
          <p:cNvPr id="137" name="자유형 63">
            <a:extLst>
              <a:ext uri="{FF2B5EF4-FFF2-40B4-BE49-F238E27FC236}">
                <a16:creationId xmlns:a16="http://schemas.microsoft.com/office/drawing/2014/main" id="{650E9669-2539-4D29-BA1E-3C318A52045B}"/>
              </a:ext>
            </a:extLst>
          </p:cNvPr>
          <p:cNvSpPr/>
          <p:nvPr/>
        </p:nvSpPr>
        <p:spPr>
          <a:xfrm>
            <a:off x="3803383" y="3403110"/>
            <a:ext cx="399597" cy="230600"/>
          </a:xfrm>
          <a:custGeom>
            <a:avLst/>
            <a:gdLst>
              <a:gd name="connsiteX0" fmla="*/ 1477674 w 5121027"/>
              <a:gd name="connsiteY0" fmla="*/ 828914 h 1953071"/>
              <a:gd name="connsiteX1" fmla="*/ 1310987 w 5121027"/>
              <a:gd name="connsiteY1" fmla="*/ 867014 h 1953071"/>
              <a:gd name="connsiteX2" fmla="*/ 1253837 w 5121027"/>
              <a:gd name="connsiteY2" fmla="*/ 886064 h 1953071"/>
              <a:gd name="connsiteX3" fmla="*/ 1225262 w 5121027"/>
              <a:gd name="connsiteY3" fmla="*/ 847964 h 1953071"/>
              <a:gd name="connsiteX4" fmla="*/ 1187162 w 5121027"/>
              <a:gd name="connsiteY4" fmla="*/ 833676 h 1953071"/>
              <a:gd name="connsiteX5" fmla="*/ 1149062 w 5121027"/>
              <a:gd name="connsiteY5" fmla="*/ 809864 h 1953071"/>
              <a:gd name="connsiteX6" fmla="*/ 1096674 w 5121027"/>
              <a:gd name="connsiteY6" fmla="*/ 800339 h 1953071"/>
              <a:gd name="connsiteX7" fmla="*/ 1063337 w 5121027"/>
              <a:gd name="connsiteY7" fmla="*/ 771764 h 1953071"/>
              <a:gd name="connsiteX8" fmla="*/ 1058574 w 5121027"/>
              <a:gd name="connsiteY8" fmla="*/ 747951 h 1953071"/>
              <a:gd name="connsiteX9" fmla="*/ 1020474 w 5121027"/>
              <a:gd name="connsiteY9" fmla="*/ 752714 h 1953071"/>
              <a:gd name="connsiteX10" fmla="*/ 977612 w 5121027"/>
              <a:gd name="connsiteY10" fmla="*/ 733664 h 1953071"/>
              <a:gd name="connsiteX11" fmla="*/ 929987 w 5121027"/>
              <a:gd name="connsiteY11" fmla="*/ 738426 h 1953071"/>
              <a:gd name="connsiteX12" fmla="*/ 825212 w 5121027"/>
              <a:gd name="connsiteY12" fmla="*/ 814626 h 1953071"/>
              <a:gd name="connsiteX13" fmla="*/ 815687 w 5121027"/>
              <a:gd name="connsiteY13" fmla="*/ 914639 h 1953071"/>
              <a:gd name="connsiteX14" fmla="*/ 839499 w 5121027"/>
              <a:gd name="connsiteY14" fmla="*/ 1005126 h 1953071"/>
              <a:gd name="connsiteX15" fmla="*/ 934749 w 5121027"/>
              <a:gd name="connsiteY15" fmla="*/ 1081326 h 1953071"/>
              <a:gd name="connsiteX16" fmla="*/ 972849 w 5121027"/>
              <a:gd name="connsiteY16" fmla="*/ 1090851 h 1953071"/>
              <a:gd name="connsiteX17" fmla="*/ 887124 w 5121027"/>
              <a:gd name="connsiteY17" fmla="*/ 1128951 h 1953071"/>
              <a:gd name="connsiteX18" fmla="*/ 806162 w 5121027"/>
              <a:gd name="connsiteY18" fmla="*/ 1162289 h 1953071"/>
              <a:gd name="connsiteX19" fmla="*/ 734724 w 5121027"/>
              <a:gd name="connsiteY19" fmla="*/ 1195626 h 1953071"/>
              <a:gd name="connsiteX20" fmla="*/ 615662 w 5121027"/>
              <a:gd name="connsiteY20" fmla="*/ 1300401 h 1953071"/>
              <a:gd name="connsiteX21" fmla="*/ 615662 w 5121027"/>
              <a:gd name="connsiteY21" fmla="*/ 1319451 h 1953071"/>
              <a:gd name="connsiteX22" fmla="*/ 825212 w 5121027"/>
              <a:gd name="connsiteY22" fmla="*/ 1224201 h 1953071"/>
              <a:gd name="connsiteX23" fmla="*/ 844262 w 5121027"/>
              <a:gd name="connsiteY23" fmla="*/ 1257539 h 1953071"/>
              <a:gd name="connsiteX24" fmla="*/ 758537 w 5121027"/>
              <a:gd name="connsiteY24" fmla="*/ 1262301 h 1953071"/>
              <a:gd name="connsiteX25" fmla="*/ 677574 w 5121027"/>
              <a:gd name="connsiteY25" fmla="*/ 1305164 h 1953071"/>
              <a:gd name="connsiteX26" fmla="*/ 525174 w 5121027"/>
              <a:gd name="connsiteY26" fmla="*/ 1362314 h 1953071"/>
              <a:gd name="connsiteX27" fmla="*/ 329912 w 5121027"/>
              <a:gd name="connsiteY27" fmla="*/ 1443276 h 1953071"/>
              <a:gd name="connsiteX28" fmla="*/ 29874 w 5121027"/>
              <a:gd name="connsiteY28" fmla="*/ 1581389 h 1953071"/>
              <a:gd name="connsiteX29" fmla="*/ 15587 w 5121027"/>
              <a:gd name="connsiteY29" fmla="*/ 1652826 h 1953071"/>
              <a:gd name="connsiteX30" fmla="*/ 72737 w 5121027"/>
              <a:gd name="connsiteY30" fmla="*/ 1724264 h 1953071"/>
              <a:gd name="connsiteX31" fmla="*/ 134649 w 5121027"/>
              <a:gd name="connsiteY31" fmla="*/ 1762364 h 1953071"/>
              <a:gd name="connsiteX32" fmla="*/ 263237 w 5121027"/>
              <a:gd name="connsiteY32" fmla="*/ 1814751 h 1953071"/>
              <a:gd name="connsiteX33" fmla="*/ 372774 w 5121027"/>
              <a:gd name="connsiteY33" fmla="*/ 1838564 h 1953071"/>
              <a:gd name="connsiteX34" fmla="*/ 572799 w 5121027"/>
              <a:gd name="connsiteY34" fmla="*/ 1838564 h 1953071"/>
              <a:gd name="connsiteX35" fmla="*/ 753774 w 5121027"/>
              <a:gd name="connsiteY35" fmla="*/ 1762364 h 1953071"/>
              <a:gd name="connsiteX36" fmla="*/ 939512 w 5121027"/>
              <a:gd name="connsiteY36" fmla="*/ 1633776 h 1953071"/>
              <a:gd name="connsiteX37" fmla="*/ 987137 w 5121027"/>
              <a:gd name="connsiteY37" fmla="*/ 1614726 h 1953071"/>
              <a:gd name="connsiteX38" fmla="*/ 1020474 w 5121027"/>
              <a:gd name="connsiteY38" fmla="*/ 1576626 h 1953071"/>
              <a:gd name="connsiteX39" fmla="*/ 1077624 w 5121027"/>
              <a:gd name="connsiteY39" fmla="*/ 1548051 h 1953071"/>
              <a:gd name="connsiteX40" fmla="*/ 1049049 w 5121027"/>
              <a:gd name="connsiteY40" fmla="*/ 1457564 h 1953071"/>
              <a:gd name="connsiteX41" fmla="*/ 1020474 w 5121027"/>
              <a:gd name="connsiteY41" fmla="*/ 1328976 h 1953071"/>
              <a:gd name="connsiteX42" fmla="*/ 863312 w 5121027"/>
              <a:gd name="connsiteY42" fmla="*/ 1267064 h 1953071"/>
              <a:gd name="connsiteX43" fmla="*/ 958562 w 5121027"/>
              <a:gd name="connsiteY43" fmla="*/ 1267064 h 1953071"/>
              <a:gd name="connsiteX44" fmla="*/ 1044287 w 5121027"/>
              <a:gd name="connsiteY44" fmla="*/ 1324214 h 1953071"/>
              <a:gd name="connsiteX45" fmla="*/ 1101437 w 5121027"/>
              <a:gd name="connsiteY45" fmla="*/ 1309926 h 1953071"/>
              <a:gd name="connsiteX46" fmla="*/ 1163349 w 5121027"/>
              <a:gd name="connsiteY46" fmla="*/ 1328976 h 1953071"/>
              <a:gd name="connsiteX47" fmla="*/ 1172874 w 5121027"/>
              <a:gd name="connsiteY47" fmla="*/ 1376601 h 1953071"/>
              <a:gd name="connsiteX48" fmla="*/ 1134774 w 5121027"/>
              <a:gd name="connsiteY48" fmla="*/ 1424226 h 1953071"/>
              <a:gd name="connsiteX49" fmla="*/ 1072862 w 5121027"/>
              <a:gd name="connsiteY49" fmla="*/ 1400414 h 1953071"/>
              <a:gd name="connsiteX50" fmla="*/ 1096674 w 5121027"/>
              <a:gd name="connsiteY50" fmla="*/ 1529001 h 1953071"/>
              <a:gd name="connsiteX51" fmla="*/ 1053812 w 5121027"/>
              <a:gd name="connsiteY51" fmla="*/ 1586151 h 1953071"/>
              <a:gd name="connsiteX52" fmla="*/ 1010949 w 5121027"/>
              <a:gd name="connsiteY52" fmla="*/ 1629014 h 1953071"/>
              <a:gd name="connsiteX53" fmla="*/ 1077624 w 5121027"/>
              <a:gd name="connsiteY53" fmla="*/ 1648064 h 1953071"/>
              <a:gd name="connsiteX54" fmla="*/ 1230024 w 5121027"/>
              <a:gd name="connsiteY54" fmla="*/ 1643301 h 1953071"/>
              <a:gd name="connsiteX55" fmla="*/ 1296699 w 5121027"/>
              <a:gd name="connsiteY55" fmla="*/ 1624251 h 1953071"/>
              <a:gd name="connsiteX56" fmla="*/ 1382424 w 5121027"/>
              <a:gd name="connsiteY56" fmla="*/ 1595676 h 1953071"/>
              <a:gd name="connsiteX57" fmla="*/ 1525299 w 5121027"/>
              <a:gd name="connsiteY57" fmla="*/ 1595676 h 1953071"/>
              <a:gd name="connsiteX58" fmla="*/ 1663412 w 5121027"/>
              <a:gd name="connsiteY58" fmla="*/ 1590914 h 1953071"/>
              <a:gd name="connsiteX59" fmla="*/ 1772949 w 5121027"/>
              <a:gd name="connsiteY59" fmla="*/ 1567101 h 1953071"/>
              <a:gd name="connsiteX60" fmla="*/ 1849149 w 5121027"/>
              <a:gd name="connsiteY60" fmla="*/ 1619489 h 1953071"/>
              <a:gd name="connsiteX61" fmla="*/ 1963449 w 5121027"/>
              <a:gd name="connsiteY61" fmla="*/ 1757601 h 1953071"/>
              <a:gd name="connsiteX62" fmla="*/ 2096799 w 5121027"/>
              <a:gd name="connsiteY62" fmla="*/ 1852851 h 1953071"/>
              <a:gd name="connsiteX63" fmla="*/ 2249199 w 5121027"/>
              <a:gd name="connsiteY63" fmla="*/ 1871901 h 1953071"/>
              <a:gd name="connsiteX64" fmla="*/ 2301587 w 5121027"/>
              <a:gd name="connsiteY64" fmla="*/ 1881426 h 1953071"/>
              <a:gd name="connsiteX65" fmla="*/ 2411124 w 5121027"/>
              <a:gd name="connsiteY65" fmla="*/ 1933814 h 1953071"/>
              <a:gd name="connsiteX66" fmla="*/ 2482562 w 5121027"/>
              <a:gd name="connsiteY66" fmla="*/ 1943339 h 1953071"/>
              <a:gd name="connsiteX67" fmla="*/ 2587337 w 5121027"/>
              <a:gd name="connsiteY67" fmla="*/ 1952864 h 1953071"/>
              <a:gd name="connsiteX68" fmla="*/ 2615912 w 5121027"/>
              <a:gd name="connsiteY68" fmla="*/ 1933814 h 1953071"/>
              <a:gd name="connsiteX69" fmla="*/ 2539712 w 5121027"/>
              <a:gd name="connsiteY69" fmla="*/ 1886189 h 1953071"/>
              <a:gd name="connsiteX70" fmla="*/ 2515899 w 5121027"/>
              <a:gd name="connsiteY70" fmla="*/ 1838564 h 1953071"/>
              <a:gd name="connsiteX71" fmla="*/ 2463512 w 5121027"/>
              <a:gd name="connsiteY71" fmla="*/ 1814751 h 1953071"/>
              <a:gd name="connsiteX72" fmla="*/ 2373024 w 5121027"/>
              <a:gd name="connsiteY72" fmla="*/ 1786176 h 1953071"/>
              <a:gd name="connsiteX73" fmla="*/ 2325399 w 5121027"/>
              <a:gd name="connsiteY73" fmla="*/ 1729026 h 1953071"/>
              <a:gd name="connsiteX74" fmla="*/ 2339687 w 5121027"/>
              <a:gd name="connsiteY74" fmla="*/ 1690926 h 1953071"/>
              <a:gd name="connsiteX75" fmla="*/ 2325399 w 5121027"/>
              <a:gd name="connsiteY75" fmla="*/ 1657589 h 1953071"/>
              <a:gd name="connsiteX76" fmla="*/ 2244437 w 5121027"/>
              <a:gd name="connsiteY76" fmla="*/ 1662351 h 1953071"/>
              <a:gd name="connsiteX77" fmla="*/ 2125374 w 5121027"/>
              <a:gd name="connsiteY77" fmla="*/ 1638539 h 1953071"/>
              <a:gd name="connsiteX78" fmla="*/ 2134899 w 5121027"/>
              <a:gd name="connsiteY78" fmla="*/ 1586151 h 1953071"/>
              <a:gd name="connsiteX79" fmla="*/ 2206337 w 5121027"/>
              <a:gd name="connsiteY79" fmla="*/ 1486139 h 1953071"/>
              <a:gd name="connsiteX80" fmla="*/ 2306349 w 5121027"/>
              <a:gd name="connsiteY80" fmla="*/ 1414701 h 1953071"/>
              <a:gd name="connsiteX81" fmla="*/ 2515899 w 5121027"/>
              <a:gd name="connsiteY81" fmla="*/ 1371839 h 1953071"/>
              <a:gd name="connsiteX82" fmla="*/ 2939762 w 5121027"/>
              <a:gd name="connsiteY82" fmla="*/ 1295639 h 1953071"/>
              <a:gd name="connsiteX83" fmla="*/ 3111212 w 5121027"/>
              <a:gd name="connsiteY83" fmla="*/ 1238489 h 1953071"/>
              <a:gd name="connsiteX84" fmla="*/ 3235037 w 5121027"/>
              <a:gd name="connsiteY84" fmla="*/ 1152764 h 1953071"/>
              <a:gd name="connsiteX85" fmla="*/ 3373149 w 5121027"/>
              <a:gd name="connsiteY85" fmla="*/ 1143239 h 1953071"/>
              <a:gd name="connsiteX86" fmla="*/ 3487449 w 5121027"/>
              <a:gd name="connsiteY86" fmla="*/ 1138476 h 1953071"/>
              <a:gd name="connsiteX87" fmla="*/ 3525549 w 5121027"/>
              <a:gd name="connsiteY87" fmla="*/ 1138476 h 1953071"/>
              <a:gd name="connsiteX88" fmla="*/ 3563649 w 5121027"/>
              <a:gd name="connsiteY88" fmla="*/ 1209914 h 1953071"/>
              <a:gd name="connsiteX89" fmla="*/ 3601749 w 5121027"/>
              <a:gd name="connsiteY89" fmla="*/ 1271826 h 1953071"/>
              <a:gd name="connsiteX90" fmla="*/ 3639849 w 5121027"/>
              <a:gd name="connsiteY90" fmla="*/ 1324214 h 1953071"/>
              <a:gd name="connsiteX91" fmla="*/ 3668424 w 5121027"/>
              <a:gd name="connsiteY91" fmla="*/ 1338501 h 1953071"/>
              <a:gd name="connsiteX92" fmla="*/ 3687474 w 5121027"/>
              <a:gd name="connsiteY92" fmla="*/ 1328976 h 1953071"/>
              <a:gd name="connsiteX93" fmla="*/ 3716049 w 5121027"/>
              <a:gd name="connsiteY93" fmla="*/ 1319451 h 1953071"/>
              <a:gd name="connsiteX94" fmla="*/ 3744624 w 5121027"/>
              <a:gd name="connsiteY94" fmla="*/ 1290876 h 1953071"/>
              <a:gd name="connsiteX95" fmla="*/ 3820824 w 5121027"/>
              <a:gd name="connsiteY95" fmla="*/ 1352789 h 1953071"/>
              <a:gd name="connsiteX96" fmla="*/ 3939887 w 5121027"/>
              <a:gd name="connsiteY96" fmla="*/ 1376601 h 1953071"/>
              <a:gd name="connsiteX97" fmla="*/ 3958937 w 5121027"/>
              <a:gd name="connsiteY97" fmla="*/ 1352789 h 1953071"/>
              <a:gd name="connsiteX98" fmla="*/ 3920837 w 5121027"/>
              <a:gd name="connsiteY98" fmla="*/ 1343264 h 1953071"/>
              <a:gd name="connsiteX99" fmla="*/ 3925599 w 5121027"/>
              <a:gd name="connsiteY99" fmla="*/ 1309926 h 1953071"/>
              <a:gd name="connsiteX100" fmla="*/ 4001799 w 5121027"/>
              <a:gd name="connsiteY100" fmla="*/ 1348026 h 1953071"/>
              <a:gd name="connsiteX101" fmla="*/ 4082762 w 5121027"/>
              <a:gd name="connsiteY101" fmla="*/ 1362314 h 1953071"/>
              <a:gd name="connsiteX102" fmla="*/ 4120862 w 5121027"/>
              <a:gd name="connsiteY102" fmla="*/ 1362314 h 1953071"/>
              <a:gd name="connsiteX103" fmla="*/ 4092287 w 5121027"/>
              <a:gd name="connsiteY103" fmla="*/ 1328976 h 1953071"/>
              <a:gd name="connsiteX104" fmla="*/ 4158962 w 5121027"/>
              <a:gd name="connsiteY104" fmla="*/ 1319451 h 1953071"/>
              <a:gd name="connsiteX105" fmla="*/ 4197062 w 5121027"/>
              <a:gd name="connsiteY105" fmla="*/ 1314689 h 1953071"/>
              <a:gd name="connsiteX106" fmla="*/ 4125624 w 5121027"/>
              <a:gd name="connsiteY106" fmla="*/ 1271826 h 1953071"/>
              <a:gd name="connsiteX107" fmla="*/ 4154199 w 5121027"/>
              <a:gd name="connsiteY107" fmla="*/ 1209914 h 1953071"/>
              <a:gd name="connsiteX108" fmla="*/ 4239924 w 5121027"/>
              <a:gd name="connsiteY108" fmla="*/ 1209914 h 1953071"/>
              <a:gd name="connsiteX109" fmla="*/ 4168487 w 5121027"/>
              <a:gd name="connsiteY109" fmla="*/ 1181339 h 1953071"/>
              <a:gd name="connsiteX110" fmla="*/ 4230399 w 5121027"/>
              <a:gd name="connsiteY110" fmla="*/ 1138476 h 1953071"/>
              <a:gd name="connsiteX111" fmla="*/ 4149437 w 5121027"/>
              <a:gd name="connsiteY111" fmla="*/ 1119426 h 1953071"/>
              <a:gd name="connsiteX112" fmla="*/ 4044662 w 5121027"/>
              <a:gd name="connsiteY112" fmla="*/ 1062276 h 1953071"/>
              <a:gd name="connsiteX113" fmla="*/ 4025612 w 5121027"/>
              <a:gd name="connsiteY113" fmla="*/ 1024176 h 1953071"/>
              <a:gd name="connsiteX114" fmla="*/ 3925599 w 5121027"/>
              <a:gd name="connsiteY114" fmla="*/ 995601 h 1953071"/>
              <a:gd name="connsiteX115" fmla="*/ 3830349 w 5121027"/>
              <a:gd name="connsiteY115" fmla="*/ 986076 h 1953071"/>
              <a:gd name="connsiteX116" fmla="*/ 3692237 w 5121027"/>
              <a:gd name="connsiteY116" fmla="*/ 995601 h 1953071"/>
              <a:gd name="connsiteX117" fmla="*/ 3744624 w 5121027"/>
              <a:gd name="connsiteY117" fmla="*/ 924164 h 1953071"/>
              <a:gd name="connsiteX118" fmla="*/ 3701762 w 5121027"/>
              <a:gd name="connsiteY118" fmla="*/ 909876 h 1953071"/>
              <a:gd name="connsiteX119" fmla="*/ 3744624 w 5121027"/>
              <a:gd name="connsiteY119" fmla="*/ 833676 h 1953071"/>
              <a:gd name="connsiteX120" fmla="*/ 3754149 w 5121027"/>
              <a:gd name="connsiteY120" fmla="*/ 781289 h 1953071"/>
              <a:gd name="connsiteX121" fmla="*/ 3739862 w 5121027"/>
              <a:gd name="connsiteY121" fmla="*/ 762239 h 1953071"/>
              <a:gd name="connsiteX122" fmla="*/ 3811299 w 5121027"/>
              <a:gd name="connsiteY122" fmla="*/ 705089 h 1953071"/>
              <a:gd name="connsiteX123" fmla="*/ 3897024 w 5121027"/>
              <a:gd name="connsiteY123" fmla="*/ 681276 h 1953071"/>
              <a:gd name="connsiteX124" fmla="*/ 3949412 w 5121027"/>
              <a:gd name="connsiteY124" fmla="*/ 633651 h 1953071"/>
              <a:gd name="connsiteX125" fmla="*/ 4087524 w 5121027"/>
              <a:gd name="connsiteY125" fmla="*/ 643176 h 1953071"/>
              <a:gd name="connsiteX126" fmla="*/ 4254212 w 5121027"/>
              <a:gd name="connsiteY126" fmla="*/ 590789 h 1953071"/>
              <a:gd name="connsiteX127" fmla="*/ 4468524 w 5121027"/>
              <a:gd name="connsiteY127" fmla="*/ 552689 h 1953071"/>
              <a:gd name="connsiteX128" fmla="*/ 4659024 w 5121027"/>
              <a:gd name="connsiteY128" fmla="*/ 514589 h 1953071"/>
              <a:gd name="connsiteX129" fmla="*/ 4835237 w 5121027"/>
              <a:gd name="connsiteY129" fmla="*/ 471726 h 1953071"/>
              <a:gd name="connsiteX130" fmla="*/ 4992399 w 5121027"/>
              <a:gd name="connsiteY130" fmla="*/ 386001 h 1953071"/>
              <a:gd name="connsiteX131" fmla="*/ 5035262 w 5121027"/>
              <a:gd name="connsiteY131" fmla="*/ 309801 h 1953071"/>
              <a:gd name="connsiteX132" fmla="*/ 5097174 w 5121027"/>
              <a:gd name="connsiteY132" fmla="*/ 271701 h 1953071"/>
              <a:gd name="connsiteX133" fmla="*/ 5106699 w 5121027"/>
              <a:gd name="connsiteY133" fmla="*/ 228839 h 1953071"/>
              <a:gd name="connsiteX134" fmla="*/ 5120987 w 5121027"/>
              <a:gd name="connsiteY134" fmla="*/ 166926 h 1953071"/>
              <a:gd name="connsiteX135" fmla="*/ 5101937 w 5121027"/>
              <a:gd name="connsiteY135" fmla="*/ 124064 h 1953071"/>
              <a:gd name="connsiteX136" fmla="*/ 5068599 w 5121027"/>
              <a:gd name="connsiteY136" fmla="*/ 90726 h 1953071"/>
              <a:gd name="connsiteX137" fmla="*/ 5001924 w 5121027"/>
              <a:gd name="connsiteY137" fmla="*/ 71676 h 1953071"/>
              <a:gd name="connsiteX138" fmla="*/ 4682837 w 5121027"/>
              <a:gd name="connsiteY138" fmla="*/ 9764 h 1953071"/>
              <a:gd name="connsiteX139" fmla="*/ 4382799 w 5121027"/>
              <a:gd name="connsiteY139" fmla="*/ 24051 h 1953071"/>
              <a:gd name="connsiteX140" fmla="*/ 4101812 w 5121027"/>
              <a:gd name="connsiteY140" fmla="*/ 62151 h 1953071"/>
              <a:gd name="connsiteX141" fmla="*/ 3816062 w 5121027"/>
              <a:gd name="connsiteY141" fmla="*/ 157401 h 1953071"/>
              <a:gd name="connsiteX142" fmla="*/ 3663662 w 5121027"/>
              <a:gd name="connsiteY142" fmla="*/ 209789 h 1953071"/>
              <a:gd name="connsiteX143" fmla="*/ 3573174 w 5121027"/>
              <a:gd name="connsiteY143" fmla="*/ 266939 h 1953071"/>
              <a:gd name="connsiteX144" fmla="*/ 3449349 w 5121027"/>
              <a:gd name="connsiteY144" fmla="*/ 319326 h 1953071"/>
              <a:gd name="connsiteX145" fmla="*/ 3377912 w 5121027"/>
              <a:gd name="connsiteY145" fmla="*/ 324089 h 1953071"/>
              <a:gd name="connsiteX146" fmla="*/ 3382674 w 5121027"/>
              <a:gd name="connsiteY146" fmla="*/ 309801 h 1953071"/>
              <a:gd name="connsiteX147" fmla="*/ 3296949 w 5121027"/>
              <a:gd name="connsiteY147" fmla="*/ 343139 h 1953071"/>
              <a:gd name="connsiteX148" fmla="*/ 3206462 w 5121027"/>
              <a:gd name="connsiteY148" fmla="*/ 343139 h 1953071"/>
              <a:gd name="connsiteX149" fmla="*/ 3215987 w 5121027"/>
              <a:gd name="connsiteY149" fmla="*/ 319326 h 1953071"/>
              <a:gd name="connsiteX150" fmla="*/ 3149312 w 5121027"/>
              <a:gd name="connsiteY150" fmla="*/ 328851 h 1953071"/>
              <a:gd name="connsiteX151" fmla="*/ 3101687 w 5121027"/>
              <a:gd name="connsiteY151" fmla="*/ 319326 h 1953071"/>
              <a:gd name="connsiteX152" fmla="*/ 3125499 w 5121027"/>
              <a:gd name="connsiteY152" fmla="*/ 300276 h 1953071"/>
              <a:gd name="connsiteX153" fmla="*/ 3115974 w 5121027"/>
              <a:gd name="connsiteY153" fmla="*/ 276464 h 1953071"/>
              <a:gd name="connsiteX154" fmla="*/ 3049299 w 5121027"/>
              <a:gd name="connsiteY154" fmla="*/ 209789 h 1953071"/>
              <a:gd name="connsiteX155" fmla="*/ 3001674 w 5121027"/>
              <a:gd name="connsiteY155" fmla="*/ 152639 h 1953071"/>
              <a:gd name="connsiteX156" fmla="*/ 2982624 w 5121027"/>
              <a:gd name="connsiteY156" fmla="*/ 95489 h 1953071"/>
              <a:gd name="connsiteX157" fmla="*/ 2958812 w 5121027"/>
              <a:gd name="connsiteY157" fmla="*/ 76439 h 1953071"/>
              <a:gd name="connsiteX158" fmla="*/ 2934999 w 5121027"/>
              <a:gd name="connsiteY158" fmla="*/ 76439 h 1953071"/>
              <a:gd name="connsiteX159" fmla="*/ 2939762 w 5121027"/>
              <a:gd name="connsiteY159" fmla="*/ 57389 h 1953071"/>
              <a:gd name="connsiteX160" fmla="*/ 2911187 w 5121027"/>
              <a:gd name="connsiteY160" fmla="*/ 57389 h 1953071"/>
              <a:gd name="connsiteX161" fmla="*/ 2896899 w 5121027"/>
              <a:gd name="connsiteY161" fmla="*/ 95489 h 1953071"/>
              <a:gd name="connsiteX162" fmla="*/ 2863562 w 5121027"/>
              <a:gd name="connsiteY162" fmla="*/ 81201 h 1953071"/>
              <a:gd name="connsiteX163" fmla="*/ 2825462 w 5121027"/>
              <a:gd name="connsiteY163" fmla="*/ 76439 h 1953071"/>
              <a:gd name="connsiteX164" fmla="*/ 2849274 w 5121027"/>
              <a:gd name="connsiteY164" fmla="*/ 38339 h 1953071"/>
              <a:gd name="connsiteX165" fmla="*/ 2839749 w 5121027"/>
              <a:gd name="connsiteY165" fmla="*/ 239 h 1953071"/>
              <a:gd name="connsiteX166" fmla="*/ 2787362 w 5121027"/>
              <a:gd name="connsiteY166" fmla="*/ 24051 h 1953071"/>
              <a:gd name="connsiteX167" fmla="*/ 2730212 w 5121027"/>
              <a:gd name="connsiteY167" fmla="*/ 62151 h 1953071"/>
              <a:gd name="connsiteX168" fmla="*/ 2720687 w 5121027"/>
              <a:gd name="connsiteY168" fmla="*/ 114539 h 1953071"/>
              <a:gd name="connsiteX169" fmla="*/ 2692112 w 5121027"/>
              <a:gd name="connsiteY169" fmla="*/ 166926 h 1953071"/>
              <a:gd name="connsiteX170" fmla="*/ 2696874 w 5121027"/>
              <a:gd name="connsiteY170" fmla="*/ 200264 h 1953071"/>
              <a:gd name="connsiteX171" fmla="*/ 2682587 w 5121027"/>
              <a:gd name="connsiteY171" fmla="*/ 166926 h 1953071"/>
              <a:gd name="connsiteX172" fmla="*/ 2663537 w 5121027"/>
              <a:gd name="connsiteY172" fmla="*/ 205026 h 1953071"/>
              <a:gd name="connsiteX173" fmla="*/ 2668299 w 5121027"/>
              <a:gd name="connsiteY173" fmla="*/ 247889 h 1953071"/>
              <a:gd name="connsiteX174" fmla="*/ 2701637 w 5121027"/>
              <a:gd name="connsiteY174" fmla="*/ 281226 h 1953071"/>
              <a:gd name="connsiteX175" fmla="*/ 2673062 w 5121027"/>
              <a:gd name="connsiteY175" fmla="*/ 324089 h 1953071"/>
              <a:gd name="connsiteX176" fmla="*/ 2658774 w 5121027"/>
              <a:gd name="connsiteY176" fmla="*/ 366951 h 1953071"/>
              <a:gd name="connsiteX177" fmla="*/ 2677824 w 5121027"/>
              <a:gd name="connsiteY177" fmla="*/ 390764 h 1953071"/>
              <a:gd name="connsiteX178" fmla="*/ 2553999 w 5121027"/>
              <a:gd name="connsiteY178" fmla="*/ 419339 h 1953071"/>
              <a:gd name="connsiteX179" fmla="*/ 2439699 w 5121027"/>
              <a:gd name="connsiteY179" fmla="*/ 447914 h 1953071"/>
              <a:gd name="connsiteX180" fmla="*/ 2363499 w 5121027"/>
              <a:gd name="connsiteY180" fmla="*/ 466964 h 1953071"/>
              <a:gd name="connsiteX181" fmla="*/ 2206337 w 5121027"/>
              <a:gd name="connsiteY181" fmla="*/ 486014 h 1953071"/>
              <a:gd name="connsiteX182" fmla="*/ 2053937 w 5121027"/>
              <a:gd name="connsiteY182" fmla="*/ 528876 h 1953071"/>
              <a:gd name="connsiteX183" fmla="*/ 1791999 w 5121027"/>
              <a:gd name="connsiteY183" fmla="*/ 638414 h 1953071"/>
              <a:gd name="connsiteX184" fmla="*/ 1663412 w 5121027"/>
              <a:gd name="connsiteY184" fmla="*/ 733664 h 1953071"/>
              <a:gd name="connsiteX185" fmla="*/ 1477674 w 5121027"/>
              <a:gd name="connsiteY185" fmla="*/ 828914 h 195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121027" h="1953071">
                <a:moveTo>
                  <a:pt x="1477674" y="828914"/>
                </a:moveTo>
                <a:cubicBezTo>
                  <a:pt x="1418937" y="851139"/>
                  <a:pt x="1348293" y="857489"/>
                  <a:pt x="1310987" y="867014"/>
                </a:cubicBezTo>
                <a:cubicBezTo>
                  <a:pt x="1273681" y="876539"/>
                  <a:pt x="1268124" y="889239"/>
                  <a:pt x="1253837" y="886064"/>
                </a:cubicBezTo>
                <a:cubicBezTo>
                  <a:pt x="1239550" y="882889"/>
                  <a:pt x="1236374" y="856695"/>
                  <a:pt x="1225262" y="847964"/>
                </a:cubicBezTo>
                <a:cubicBezTo>
                  <a:pt x="1214150" y="839233"/>
                  <a:pt x="1199862" y="840026"/>
                  <a:pt x="1187162" y="833676"/>
                </a:cubicBezTo>
                <a:cubicBezTo>
                  <a:pt x="1174462" y="827326"/>
                  <a:pt x="1164143" y="815420"/>
                  <a:pt x="1149062" y="809864"/>
                </a:cubicBezTo>
                <a:cubicBezTo>
                  <a:pt x="1133981" y="804308"/>
                  <a:pt x="1110962" y="806689"/>
                  <a:pt x="1096674" y="800339"/>
                </a:cubicBezTo>
                <a:cubicBezTo>
                  <a:pt x="1082386" y="793989"/>
                  <a:pt x="1069687" y="780495"/>
                  <a:pt x="1063337" y="771764"/>
                </a:cubicBezTo>
                <a:cubicBezTo>
                  <a:pt x="1056987" y="763033"/>
                  <a:pt x="1065718" y="751126"/>
                  <a:pt x="1058574" y="747951"/>
                </a:cubicBezTo>
                <a:cubicBezTo>
                  <a:pt x="1051430" y="744776"/>
                  <a:pt x="1033968" y="755095"/>
                  <a:pt x="1020474" y="752714"/>
                </a:cubicBezTo>
                <a:cubicBezTo>
                  <a:pt x="1006980" y="750333"/>
                  <a:pt x="992693" y="736045"/>
                  <a:pt x="977612" y="733664"/>
                </a:cubicBezTo>
                <a:cubicBezTo>
                  <a:pt x="962531" y="731283"/>
                  <a:pt x="955387" y="724932"/>
                  <a:pt x="929987" y="738426"/>
                </a:cubicBezTo>
                <a:cubicBezTo>
                  <a:pt x="904587" y="751920"/>
                  <a:pt x="844262" y="785257"/>
                  <a:pt x="825212" y="814626"/>
                </a:cubicBezTo>
                <a:cubicBezTo>
                  <a:pt x="806162" y="843995"/>
                  <a:pt x="813306" y="882889"/>
                  <a:pt x="815687" y="914639"/>
                </a:cubicBezTo>
                <a:cubicBezTo>
                  <a:pt x="818068" y="946389"/>
                  <a:pt x="819655" y="977345"/>
                  <a:pt x="839499" y="1005126"/>
                </a:cubicBezTo>
                <a:cubicBezTo>
                  <a:pt x="859343" y="1032907"/>
                  <a:pt x="912524" y="1067038"/>
                  <a:pt x="934749" y="1081326"/>
                </a:cubicBezTo>
                <a:cubicBezTo>
                  <a:pt x="956974" y="1095614"/>
                  <a:pt x="980786" y="1082914"/>
                  <a:pt x="972849" y="1090851"/>
                </a:cubicBezTo>
                <a:cubicBezTo>
                  <a:pt x="964912" y="1098788"/>
                  <a:pt x="914905" y="1117045"/>
                  <a:pt x="887124" y="1128951"/>
                </a:cubicBezTo>
                <a:cubicBezTo>
                  <a:pt x="859343" y="1140857"/>
                  <a:pt x="831562" y="1151177"/>
                  <a:pt x="806162" y="1162289"/>
                </a:cubicBezTo>
                <a:cubicBezTo>
                  <a:pt x="780762" y="1173401"/>
                  <a:pt x="766474" y="1172607"/>
                  <a:pt x="734724" y="1195626"/>
                </a:cubicBezTo>
                <a:cubicBezTo>
                  <a:pt x="702974" y="1218645"/>
                  <a:pt x="635506" y="1279764"/>
                  <a:pt x="615662" y="1300401"/>
                </a:cubicBezTo>
                <a:cubicBezTo>
                  <a:pt x="595818" y="1321038"/>
                  <a:pt x="580737" y="1332151"/>
                  <a:pt x="615662" y="1319451"/>
                </a:cubicBezTo>
                <a:cubicBezTo>
                  <a:pt x="650587" y="1306751"/>
                  <a:pt x="787112" y="1234520"/>
                  <a:pt x="825212" y="1224201"/>
                </a:cubicBezTo>
                <a:cubicBezTo>
                  <a:pt x="863312" y="1213882"/>
                  <a:pt x="855374" y="1251189"/>
                  <a:pt x="844262" y="1257539"/>
                </a:cubicBezTo>
                <a:cubicBezTo>
                  <a:pt x="833150" y="1263889"/>
                  <a:pt x="786318" y="1254363"/>
                  <a:pt x="758537" y="1262301"/>
                </a:cubicBezTo>
                <a:cubicBezTo>
                  <a:pt x="730756" y="1270239"/>
                  <a:pt x="716468" y="1288495"/>
                  <a:pt x="677574" y="1305164"/>
                </a:cubicBezTo>
                <a:cubicBezTo>
                  <a:pt x="638680" y="1321833"/>
                  <a:pt x="583118" y="1339295"/>
                  <a:pt x="525174" y="1362314"/>
                </a:cubicBezTo>
                <a:cubicBezTo>
                  <a:pt x="467230" y="1385333"/>
                  <a:pt x="412462" y="1406764"/>
                  <a:pt x="329912" y="1443276"/>
                </a:cubicBezTo>
                <a:cubicBezTo>
                  <a:pt x="247362" y="1479788"/>
                  <a:pt x="82261" y="1546464"/>
                  <a:pt x="29874" y="1581389"/>
                </a:cubicBezTo>
                <a:cubicBezTo>
                  <a:pt x="-22514" y="1616314"/>
                  <a:pt x="8443" y="1629014"/>
                  <a:pt x="15587" y="1652826"/>
                </a:cubicBezTo>
                <a:cubicBezTo>
                  <a:pt x="22731" y="1676638"/>
                  <a:pt x="52893" y="1706008"/>
                  <a:pt x="72737" y="1724264"/>
                </a:cubicBezTo>
                <a:cubicBezTo>
                  <a:pt x="92581" y="1742520"/>
                  <a:pt x="102899" y="1747283"/>
                  <a:pt x="134649" y="1762364"/>
                </a:cubicBezTo>
                <a:cubicBezTo>
                  <a:pt x="166399" y="1777445"/>
                  <a:pt x="223549" y="1802051"/>
                  <a:pt x="263237" y="1814751"/>
                </a:cubicBezTo>
                <a:cubicBezTo>
                  <a:pt x="302924" y="1827451"/>
                  <a:pt x="321180" y="1834595"/>
                  <a:pt x="372774" y="1838564"/>
                </a:cubicBezTo>
                <a:cubicBezTo>
                  <a:pt x="424368" y="1842533"/>
                  <a:pt x="509299" y="1851264"/>
                  <a:pt x="572799" y="1838564"/>
                </a:cubicBezTo>
                <a:cubicBezTo>
                  <a:pt x="636299" y="1825864"/>
                  <a:pt x="692655" y="1796495"/>
                  <a:pt x="753774" y="1762364"/>
                </a:cubicBezTo>
                <a:cubicBezTo>
                  <a:pt x="814893" y="1728233"/>
                  <a:pt x="900618" y="1658382"/>
                  <a:pt x="939512" y="1633776"/>
                </a:cubicBezTo>
                <a:cubicBezTo>
                  <a:pt x="978406" y="1609170"/>
                  <a:pt x="973643" y="1624251"/>
                  <a:pt x="987137" y="1614726"/>
                </a:cubicBezTo>
                <a:cubicBezTo>
                  <a:pt x="1000631" y="1605201"/>
                  <a:pt x="1005393" y="1587739"/>
                  <a:pt x="1020474" y="1576626"/>
                </a:cubicBezTo>
                <a:cubicBezTo>
                  <a:pt x="1035555" y="1565513"/>
                  <a:pt x="1072862" y="1567895"/>
                  <a:pt x="1077624" y="1548051"/>
                </a:cubicBezTo>
                <a:cubicBezTo>
                  <a:pt x="1082386" y="1528207"/>
                  <a:pt x="1058574" y="1494076"/>
                  <a:pt x="1049049" y="1457564"/>
                </a:cubicBezTo>
                <a:cubicBezTo>
                  <a:pt x="1039524" y="1421052"/>
                  <a:pt x="1051430" y="1360726"/>
                  <a:pt x="1020474" y="1328976"/>
                </a:cubicBezTo>
                <a:cubicBezTo>
                  <a:pt x="989518" y="1297226"/>
                  <a:pt x="873631" y="1277383"/>
                  <a:pt x="863312" y="1267064"/>
                </a:cubicBezTo>
                <a:cubicBezTo>
                  <a:pt x="852993" y="1256745"/>
                  <a:pt x="928400" y="1257539"/>
                  <a:pt x="958562" y="1267064"/>
                </a:cubicBezTo>
                <a:cubicBezTo>
                  <a:pt x="988724" y="1276589"/>
                  <a:pt x="1020475" y="1317070"/>
                  <a:pt x="1044287" y="1324214"/>
                </a:cubicBezTo>
                <a:cubicBezTo>
                  <a:pt x="1068099" y="1331358"/>
                  <a:pt x="1081593" y="1309132"/>
                  <a:pt x="1101437" y="1309926"/>
                </a:cubicBezTo>
                <a:cubicBezTo>
                  <a:pt x="1121281" y="1310720"/>
                  <a:pt x="1151443" y="1317864"/>
                  <a:pt x="1163349" y="1328976"/>
                </a:cubicBezTo>
                <a:cubicBezTo>
                  <a:pt x="1175255" y="1340088"/>
                  <a:pt x="1177636" y="1360726"/>
                  <a:pt x="1172874" y="1376601"/>
                </a:cubicBezTo>
                <a:cubicBezTo>
                  <a:pt x="1168112" y="1392476"/>
                  <a:pt x="1151443" y="1420257"/>
                  <a:pt x="1134774" y="1424226"/>
                </a:cubicBezTo>
                <a:cubicBezTo>
                  <a:pt x="1118105" y="1428195"/>
                  <a:pt x="1079212" y="1382952"/>
                  <a:pt x="1072862" y="1400414"/>
                </a:cubicBezTo>
                <a:cubicBezTo>
                  <a:pt x="1066512" y="1417876"/>
                  <a:pt x="1099849" y="1498045"/>
                  <a:pt x="1096674" y="1529001"/>
                </a:cubicBezTo>
                <a:cubicBezTo>
                  <a:pt x="1093499" y="1559957"/>
                  <a:pt x="1068099" y="1569482"/>
                  <a:pt x="1053812" y="1586151"/>
                </a:cubicBezTo>
                <a:cubicBezTo>
                  <a:pt x="1039525" y="1602820"/>
                  <a:pt x="1006980" y="1618695"/>
                  <a:pt x="1010949" y="1629014"/>
                </a:cubicBezTo>
                <a:cubicBezTo>
                  <a:pt x="1014918" y="1639333"/>
                  <a:pt x="1041111" y="1645683"/>
                  <a:pt x="1077624" y="1648064"/>
                </a:cubicBezTo>
                <a:cubicBezTo>
                  <a:pt x="1114136" y="1650445"/>
                  <a:pt x="1193511" y="1647270"/>
                  <a:pt x="1230024" y="1643301"/>
                </a:cubicBezTo>
                <a:cubicBezTo>
                  <a:pt x="1266536" y="1639332"/>
                  <a:pt x="1271299" y="1632188"/>
                  <a:pt x="1296699" y="1624251"/>
                </a:cubicBezTo>
                <a:cubicBezTo>
                  <a:pt x="1322099" y="1616314"/>
                  <a:pt x="1344324" y="1600439"/>
                  <a:pt x="1382424" y="1595676"/>
                </a:cubicBezTo>
                <a:cubicBezTo>
                  <a:pt x="1420524" y="1590914"/>
                  <a:pt x="1478468" y="1596470"/>
                  <a:pt x="1525299" y="1595676"/>
                </a:cubicBezTo>
                <a:cubicBezTo>
                  <a:pt x="1572130" y="1594882"/>
                  <a:pt x="1622137" y="1595676"/>
                  <a:pt x="1663412" y="1590914"/>
                </a:cubicBezTo>
                <a:cubicBezTo>
                  <a:pt x="1704687" y="1586152"/>
                  <a:pt x="1741993" y="1562339"/>
                  <a:pt x="1772949" y="1567101"/>
                </a:cubicBezTo>
                <a:cubicBezTo>
                  <a:pt x="1803905" y="1571864"/>
                  <a:pt x="1817399" y="1587739"/>
                  <a:pt x="1849149" y="1619489"/>
                </a:cubicBezTo>
                <a:cubicBezTo>
                  <a:pt x="1880899" y="1651239"/>
                  <a:pt x="1922174" y="1718707"/>
                  <a:pt x="1963449" y="1757601"/>
                </a:cubicBezTo>
                <a:cubicBezTo>
                  <a:pt x="2004724" y="1796495"/>
                  <a:pt x="2049174" y="1833801"/>
                  <a:pt x="2096799" y="1852851"/>
                </a:cubicBezTo>
                <a:cubicBezTo>
                  <a:pt x="2144424" y="1871901"/>
                  <a:pt x="2215068" y="1867139"/>
                  <a:pt x="2249199" y="1871901"/>
                </a:cubicBezTo>
                <a:cubicBezTo>
                  <a:pt x="2283330" y="1876663"/>
                  <a:pt x="2274600" y="1871107"/>
                  <a:pt x="2301587" y="1881426"/>
                </a:cubicBezTo>
                <a:cubicBezTo>
                  <a:pt x="2328575" y="1891745"/>
                  <a:pt x="2380962" y="1923495"/>
                  <a:pt x="2411124" y="1933814"/>
                </a:cubicBezTo>
                <a:cubicBezTo>
                  <a:pt x="2441286" y="1944133"/>
                  <a:pt x="2453193" y="1940164"/>
                  <a:pt x="2482562" y="1943339"/>
                </a:cubicBezTo>
                <a:cubicBezTo>
                  <a:pt x="2511931" y="1946514"/>
                  <a:pt x="2565112" y="1954451"/>
                  <a:pt x="2587337" y="1952864"/>
                </a:cubicBezTo>
                <a:cubicBezTo>
                  <a:pt x="2609562" y="1951277"/>
                  <a:pt x="2623850" y="1944927"/>
                  <a:pt x="2615912" y="1933814"/>
                </a:cubicBezTo>
                <a:cubicBezTo>
                  <a:pt x="2607975" y="1922702"/>
                  <a:pt x="2556381" y="1902064"/>
                  <a:pt x="2539712" y="1886189"/>
                </a:cubicBezTo>
                <a:cubicBezTo>
                  <a:pt x="2523043" y="1870314"/>
                  <a:pt x="2528599" y="1850470"/>
                  <a:pt x="2515899" y="1838564"/>
                </a:cubicBezTo>
                <a:cubicBezTo>
                  <a:pt x="2503199" y="1826658"/>
                  <a:pt x="2487324" y="1823482"/>
                  <a:pt x="2463512" y="1814751"/>
                </a:cubicBezTo>
                <a:cubicBezTo>
                  <a:pt x="2439700" y="1806020"/>
                  <a:pt x="2396043" y="1800463"/>
                  <a:pt x="2373024" y="1786176"/>
                </a:cubicBezTo>
                <a:cubicBezTo>
                  <a:pt x="2350005" y="1771889"/>
                  <a:pt x="2330955" y="1744901"/>
                  <a:pt x="2325399" y="1729026"/>
                </a:cubicBezTo>
                <a:cubicBezTo>
                  <a:pt x="2319843" y="1713151"/>
                  <a:pt x="2339687" y="1702832"/>
                  <a:pt x="2339687" y="1690926"/>
                </a:cubicBezTo>
                <a:cubicBezTo>
                  <a:pt x="2339687" y="1679020"/>
                  <a:pt x="2341274" y="1662351"/>
                  <a:pt x="2325399" y="1657589"/>
                </a:cubicBezTo>
                <a:cubicBezTo>
                  <a:pt x="2309524" y="1652827"/>
                  <a:pt x="2277774" y="1665526"/>
                  <a:pt x="2244437" y="1662351"/>
                </a:cubicBezTo>
                <a:cubicBezTo>
                  <a:pt x="2211100" y="1659176"/>
                  <a:pt x="2143630" y="1651239"/>
                  <a:pt x="2125374" y="1638539"/>
                </a:cubicBezTo>
                <a:cubicBezTo>
                  <a:pt x="2107118" y="1625839"/>
                  <a:pt x="2121405" y="1611551"/>
                  <a:pt x="2134899" y="1586151"/>
                </a:cubicBezTo>
                <a:cubicBezTo>
                  <a:pt x="2148393" y="1560751"/>
                  <a:pt x="2177762" y="1514714"/>
                  <a:pt x="2206337" y="1486139"/>
                </a:cubicBezTo>
                <a:cubicBezTo>
                  <a:pt x="2234912" y="1457564"/>
                  <a:pt x="2254755" y="1433751"/>
                  <a:pt x="2306349" y="1414701"/>
                </a:cubicBezTo>
                <a:cubicBezTo>
                  <a:pt x="2357943" y="1395651"/>
                  <a:pt x="2515899" y="1371839"/>
                  <a:pt x="2515899" y="1371839"/>
                </a:cubicBezTo>
                <a:cubicBezTo>
                  <a:pt x="2621468" y="1351995"/>
                  <a:pt x="2840543" y="1317864"/>
                  <a:pt x="2939762" y="1295639"/>
                </a:cubicBezTo>
                <a:cubicBezTo>
                  <a:pt x="3038981" y="1273414"/>
                  <a:pt x="3062000" y="1262302"/>
                  <a:pt x="3111212" y="1238489"/>
                </a:cubicBezTo>
                <a:cubicBezTo>
                  <a:pt x="3160425" y="1214677"/>
                  <a:pt x="3191381" y="1168639"/>
                  <a:pt x="3235037" y="1152764"/>
                </a:cubicBezTo>
                <a:cubicBezTo>
                  <a:pt x="3278693" y="1136889"/>
                  <a:pt x="3331080" y="1145620"/>
                  <a:pt x="3373149" y="1143239"/>
                </a:cubicBezTo>
                <a:cubicBezTo>
                  <a:pt x="3415218" y="1140858"/>
                  <a:pt x="3462049" y="1139270"/>
                  <a:pt x="3487449" y="1138476"/>
                </a:cubicBezTo>
                <a:cubicBezTo>
                  <a:pt x="3512849" y="1137682"/>
                  <a:pt x="3512849" y="1126570"/>
                  <a:pt x="3525549" y="1138476"/>
                </a:cubicBezTo>
                <a:cubicBezTo>
                  <a:pt x="3538249" y="1150382"/>
                  <a:pt x="3550949" y="1187689"/>
                  <a:pt x="3563649" y="1209914"/>
                </a:cubicBezTo>
                <a:cubicBezTo>
                  <a:pt x="3576349" y="1232139"/>
                  <a:pt x="3589049" y="1252776"/>
                  <a:pt x="3601749" y="1271826"/>
                </a:cubicBezTo>
                <a:cubicBezTo>
                  <a:pt x="3614449" y="1290876"/>
                  <a:pt x="3628737" y="1313102"/>
                  <a:pt x="3639849" y="1324214"/>
                </a:cubicBezTo>
                <a:cubicBezTo>
                  <a:pt x="3650961" y="1335326"/>
                  <a:pt x="3668424" y="1338501"/>
                  <a:pt x="3668424" y="1338501"/>
                </a:cubicBezTo>
                <a:cubicBezTo>
                  <a:pt x="3676361" y="1339295"/>
                  <a:pt x="3679536" y="1332151"/>
                  <a:pt x="3687474" y="1328976"/>
                </a:cubicBezTo>
                <a:cubicBezTo>
                  <a:pt x="3695412" y="1325801"/>
                  <a:pt x="3706524" y="1325801"/>
                  <a:pt x="3716049" y="1319451"/>
                </a:cubicBezTo>
                <a:cubicBezTo>
                  <a:pt x="3725574" y="1313101"/>
                  <a:pt x="3727162" y="1285320"/>
                  <a:pt x="3744624" y="1290876"/>
                </a:cubicBezTo>
                <a:cubicBezTo>
                  <a:pt x="3762086" y="1296432"/>
                  <a:pt x="3788280" y="1338502"/>
                  <a:pt x="3820824" y="1352789"/>
                </a:cubicBezTo>
                <a:cubicBezTo>
                  <a:pt x="3853368" y="1367076"/>
                  <a:pt x="3916868" y="1376601"/>
                  <a:pt x="3939887" y="1376601"/>
                </a:cubicBezTo>
                <a:cubicBezTo>
                  <a:pt x="3962906" y="1376601"/>
                  <a:pt x="3962112" y="1358345"/>
                  <a:pt x="3958937" y="1352789"/>
                </a:cubicBezTo>
                <a:cubicBezTo>
                  <a:pt x="3955762" y="1347233"/>
                  <a:pt x="3926393" y="1350408"/>
                  <a:pt x="3920837" y="1343264"/>
                </a:cubicBezTo>
                <a:cubicBezTo>
                  <a:pt x="3915281" y="1336120"/>
                  <a:pt x="3912105" y="1309132"/>
                  <a:pt x="3925599" y="1309926"/>
                </a:cubicBezTo>
                <a:cubicBezTo>
                  <a:pt x="3939093" y="1310720"/>
                  <a:pt x="3975605" y="1339295"/>
                  <a:pt x="4001799" y="1348026"/>
                </a:cubicBezTo>
                <a:cubicBezTo>
                  <a:pt x="4027993" y="1356757"/>
                  <a:pt x="4062918" y="1359933"/>
                  <a:pt x="4082762" y="1362314"/>
                </a:cubicBezTo>
                <a:cubicBezTo>
                  <a:pt x="4102606" y="1364695"/>
                  <a:pt x="4119275" y="1367870"/>
                  <a:pt x="4120862" y="1362314"/>
                </a:cubicBezTo>
                <a:cubicBezTo>
                  <a:pt x="4122449" y="1356758"/>
                  <a:pt x="4085937" y="1336120"/>
                  <a:pt x="4092287" y="1328976"/>
                </a:cubicBezTo>
                <a:cubicBezTo>
                  <a:pt x="4098637" y="1321832"/>
                  <a:pt x="4141500" y="1321832"/>
                  <a:pt x="4158962" y="1319451"/>
                </a:cubicBezTo>
                <a:cubicBezTo>
                  <a:pt x="4176424" y="1317070"/>
                  <a:pt x="4202618" y="1322627"/>
                  <a:pt x="4197062" y="1314689"/>
                </a:cubicBezTo>
                <a:cubicBezTo>
                  <a:pt x="4191506" y="1306752"/>
                  <a:pt x="4132768" y="1289288"/>
                  <a:pt x="4125624" y="1271826"/>
                </a:cubicBezTo>
                <a:cubicBezTo>
                  <a:pt x="4118480" y="1254364"/>
                  <a:pt x="4135149" y="1220233"/>
                  <a:pt x="4154199" y="1209914"/>
                </a:cubicBezTo>
                <a:cubicBezTo>
                  <a:pt x="4173249" y="1199595"/>
                  <a:pt x="4237543" y="1214676"/>
                  <a:pt x="4239924" y="1209914"/>
                </a:cubicBezTo>
                <a:cubicBezTo>
                  <a:pt x="4242305" y="1205152"/>
                  <a:pt x="4170074" y="1193245"/>
                  <a:pt x="4168487" y="1181339"/>
                </a:cubicBezTo>
                <a:cubicBezTo>
                  <a:pt x="4166900" y="1169433"/>
                  <a:pt x="4233574" y="1148795"/>
                  <a:pt x="4230399" y="1138476"/>
                </a:cubicBezTo>
                <a:cubicBezTo>
                  <a:pt x="4227224" y="1128157"/>
                  <a:pt x="4180393" y="1132126"/>
                  <a:pt x="4149437" y="1119426"/>
                </a:cubicBezTo>
                <a:cubicBezTo>
                  <a:pt x="4118481" y="1106726"/>
                  <a:pt x="4065300" y="1078151"/>
                  <a:pt x="4044662" y="1062276"/>
                </a:cubicBezTo>
                <a:cubicBezTo>
                  <a:pt x="4024025" y="1046401"/>
                  <a:pt x="4045456" y="1035288"/>
                  <a:pt x="4025612" y="1024176"/>
                </a:cubicBezTo>
                <a:cubicBezTo>
                  <a:pt x="4005768" y="1013064"/>
                  <a:pt x="3958143" y="1001951"/>
                  <a:pt x="3925599" y="995601"/>
                </a:cubicBezTo>
                <a:cubicBezTo>
                  <a:pt x="3893055" y="989251"/>
                  <a:pt x="3869243" y="986076"/>
                  <a:pt x="3830349" y="986076"/>
                </a:cubicBezTo>
                <a:cubicBezTo>
                  <a:pt x="3791455" y="986076"/>
                  <a:pt x="3706524" y="1005920"/>
                  <a:pt x="3692237" y="995601"/>
                </a:cubicBezTo>
                <a:cubicBezTo>
                  <a:pt x="3677950" y="985282"/>
                  <a:pt x="3743037" y="938451"/>
                  <a:pt x="3744624" y="924164"/>
                </a:cubicBezTo>
                <a:cubicBezTo>
                  <a:pt x="3746211" y="909877"/>
                  <a:pt x="3701762" y="924957"/>
                  <a:pt x="3701762" y="909876"/>
                </a:cubicBezTo>
                <a:cubicBezTo>
                  <a:pt x="3701762" y="894795"/>
                  <a:pt x="3735893" y="855107"/>
                  <a:pt x="3744624" y="833676"/>
                </a:cubicBezTo>
                <a:cubicBezTo>
                  <a:pt x="3753355" y="812245"/>
                  <a:pt x="3754149" y="781289"/>
                  <a:pt x="3754149" y="781289"/>
                </a:cubicBezTo>
                <a:cubicBezTo>
                  <a:pt x="3753355" y="769383"/>
                  <a:pt x="3730337" y="774939"/>
                  <a:pt x="3739862" y="762239"/>
                </a:cubicBezTo>
                <a:cubicBezTo>
                  <a:pt x="3749387" y="749539"/>
                  <a:pt x="3785105" y="718583"/>
                  <a:pt x="3811299" y="705089"/>
                </a:cubicBezTo>
                <a:cubicBezTo>
                  <a:pt x="3837493" y="691595"/>
                  <a:pt x="3874005" y="693182"/>
                  <a:pt x="3897024" y="681276"/>
                </a:cubicBezTo>
                <a:cubicBezTo>
                  <a:pt x="3920043" y="669370"/>
                  <a:pt x="3917662" y="640001"/>
                  <a:pt x="3949412" y="633651"/>
                </a:cubicBezTo>
                <a:cubicBezTo>
                  <a:pt x="3981162" y="627301"/>
                  <a:pt x="4036724" y="650320"/>
                  <a:pt x="4087524" y="643176"/>
                </a:cubicBezTo>
                <a:cubicBezTo>
                  <a:pt x="4138324" y="636032"/>
                  <a:pt x="4190712" y="605870"/>
                  <a:pt x="4254212" y="590789"/>
                </a:cubicBezTo>
                <a:cubicBezTo>
                  <a:pt x="4317712" y="575708"/>
                  <a:pt x="4401055" y="565389"/>
                  <a:pt x="4468524" y="552689"/>
                </a:cubicBezTo>
                <a:cubicBezTo>
                  <a:pt x="4535993" y="539989"/>
                  <a:pt x="4597905" y="528083"/>
                  <a:pt x="4659024" y="514589"/>
                </a:cubicBezTo>
                <a:cubicBezTo>
                  <a:pt x="4720143" y="501095"/>
                  <a:pt x="4779675" y="493157"/>
                  <a:pt x="4835237" y="471726"/>
                </a:cubicBezTo>
                <a:cubicBezTo>
                  <a:pt x="4890799" y="450295"/>
                  <a:pt x="4959062" y="412988"/>
                  <a:pt x="4992399" y="386001"/>
                </a:cubicBezTo>
                <a:cubicBezTo>
                  <a:pt x="5025737" y="359013"/>
                  <a:pt x="5017800" y="328851"/>
                  <a:pt x="5035262" y="309801"/>
                </a:cubicBezTo>
                <a:cubicBezTo>
                  <a:pt x="5052724" y="290751"/>
                  <a:pt x="5085268" y="285195"/>
                  <a:pt x="5097174" y="271701"/>
                </a:cubicBezTo>
                <a:cubicBezTo>
                  <a:pt x="5109080" y="258207"/>
                  <a:pt x="5102730" y="246301"/>
                  <a:pt x="5106699" y="228839"/>
                </a:cubicBezTo>
                <a:cubicBezTo>
                  <a:pt x="5110668" y="211376"/>
                  <a:pt x="5121781" y="184388"/>
                  <a:pt x="5120987" y="166926"/>
                </a:cubicBezTo>
                <a:cubicBezTo>
                  <a:pt x="5120193" y="149464"/>
                  <a:pt x="5110668" y="136764"/>
                  <a:pt x="5101937" y="124064"/>
                </a:cubicBezTo>
                <a:cubicBezTo>
                  <a:pt x="5093206" y="111364"/>
                  <a:pt x="5085268" y="99457"/>
                  <a:pt x="5068599" y="90726"/>
                </a:cubicBezTo>
                <a:cubicBezTo>
                  <a:pt x="5051930" y="81995"/>
                  <a:pt x="5066218" y="85170"/>
                  <a:pt x="5001924" y="71676"/>
                </a:cubicBezTo>
                <a:cubicBezTo>
                  <a:pt x="4937630" y="58182"/>
                  <a:pt x="4786024" y="17701"/>
                  <a:pt x="4682837" y="9764"/>
                </a:cubicBezTo>
                <a:cubicBezTo>
                  <a:pt x="4579650" y="1827"/>
                  <a:pt x="4479636" y="15320"/>
                  <a:pt x="4382799" y="24051"/>
                </a:cubicBezTo>
                <a:cubicBezTo>
                  <a:pt x="4285962" y="32782"/>
                  <a:pt x="4196268" y="39926"/>
                  <a:pt x="4101812" y="62151"/>
                </a:cubicBezTo>
                <a:cubicBezTo>
                  <a:pt x="4007356" y="84376"/>
                  <a:pt x="3816062" y="157401"/>
                  <a:pt x="3816062" y="157401"/>
                </a:cubicBezTo>
                <a:cubicBezTo>
                  <a:pt x="3743037" y="182007"/>
                  <a:pt x="3704143" y="191533"/>
                  <a:pt x="3663662" y="209789"/>
                </a:cubicBezTo>
                <a:cubicBezTo>
                  <a:pt x="3623181" y="228045"/>
                  <a:pt x="3608893" y="248683"/>
                  <a:pt x="3573174" y="266939"/>
                </a:cubicBezTo>
                <a:cubicBezTo>
                  <a:pt x="3537455" y="285195"/>
                  <a:pt x="3481893" y="309801"/>
                  <a:pt x="3449349" y="319326"/>
                </a:cubicBezTo>
                <a:cubicBezTo>
                  <a:pt x="3416805" y="328851"/>
                  <a:pt x="3377912" y="324089"/>
                  <a:pt x="3377912" y="324089"/>
                </a:cubicBezTo>
                <a:cubicBezTo>
                  <a:pt x="3366800" y="322502"/>
                  <a:pt x="3396168" y="306626"/>
                  <a:pt x="3382674" y="309801"/>
                </a:cubicBezTo>
                <a:cubicBezTo>
                  <a:pt x="3369180" y="312976"/>
                  <a:pt x="3326318" y="337583"/>
                  <a:pt x="3296949" y="343139"/>
                </a:cubicBezTo>
                <a:cubicBezTo>
                  <a:pt x="3267580" y="348695"/>
                  <a:pt x="3219956" y="347108"/>
                  <a:pt x="3206462" y="343139"/>
                </a:cubicBezTo>
                <a:cubicBezTo>
                  <a:pt x="3192968" y="339170"/>
                  <a:pt x="3225512" y="321707"/>
                  <a:pt x="3215987" y="319326"/>
                </a:cubicBezTo>
                <a:cubicBezTo>
                  <a:pt x="3206462" y="316945"/>
                  <a:pt x="3168362" y="328851"/>
                  <a:pt x="3149312" y="328851"/>
                </a:cubicBezTo>
                <a:cubicBezTo>
                  <a:pt x="3130262" y="328851"/>
                  <a:pt x="3105656" y="324088"/>
                  <a:pt x="3101687" y="319326"/>
                </a:cubicBezTo>
                <a:cubicBezTo>
                  <a:pt x="3097718" y="314564"/>
                  <a:pt x="3123118" y="307420"/>
                  <a:pt x="3125499" y="300276"/>
                </a:cubicBezTo>
                <a:cubicBezTo>
                  <a:pt x="3127880" y="293132"/>
                  <a:pt x="3128674" y="291545"/>
                  <a:pt x="3115974" y="276464"/>
                </a:cubicBezTo>
                <a:cubicBezTo>
                  <a:pt x="3103274" y="261383"/>
                  <a:pt x="3068349" y="230426"/>
                  <a:pt x="3049299" y="209789"/>
                </a:cubicBezTo>
                <a:cubicBezTo>
                  <a:pt x="3030249" y="189152"/>
                  <a:pt x="3012786" y="171689"/>
                  <a:pt x="3001674" y="152639"/>
                </a:cubicBezTo>
                <a:cubicBezTo>
                  <a:pt x="2990562" y="133589"/>
                  <a:pt x="2989768" y="108189"/>
                  <a:pt x="2982624" y="95489"/>
                </a:cubicBezTo>
                <a:cubicBezTo>
                  <a:pt x="2975480" y="82789"/>
                  <a:pt x="2966750" y="79614"/>
                  <a:pt x="2958812" y="76439"/>
                </a:cubicBezTo>
                <a:cubicBezTo>
                  <a:pt x="2950874" y="73264"/>
                  <a:pt x="2934999" y="76439"/>
                  <a:pt x="2934999" y="76439"/>
                </a:cubicBezTo>
                <a:cubicBezTo>
                  <a:pt x="2931824" y="73264"/>
                  <a:pt x="2943731" y="60564"/>
                  <a:pt x="2939762" y="57389"/>
                </a:cubicBezTo>
                <a:cubicBezTo>
                  <a:pt x="2935793" y="54214"/>
                  <a:pt x="2918331" y="51039"/>
                  <a:pt x="2911187" y="57389"/>
                </a:cubicBezTo>
                <a:cubicBezTo>
                  <a:pt x="2904043" y="63739"/>
                  <a:pt x="2904836" y="91520"/>
                  <a:pt x="2896899" y="95489"/>
                </a:cubicBezTo>
                <a:cubicBezTo>
                  <a:pt x="2888962" y="99458"/>
                  <a:pt x="2875468" y="84376"/>
                  <a:pt x="2863562" y="81201"/>
                </a:cubicBezTo>
                <a:cubicBezTo>
                  <a:pt x="2851656" y="78026"/>
                  <a:pt x="2827843" y="83583"/>
                  <a:pt x="2825462" y="76439"/>
                </a:cubicBezTo>
                <a:cubicBezTo>
                  <a:pt x="2823081" y="69295"/>
                  <a:pt x="2846893" y="51039"/>
                  <a:pt x="2849274" y="38339"/>
                </a:cubicBezTo>
                <a:cubicBezTo>
                  <a:pt x="2851655" y="25639"/>
                  <a:pt x="2850068" y="2620"/>
                  <a:pt x="2839749" y="239"/>
                </a:cubicBezTo>
                <a:cubicBezTo>
                  <a:pt x="2829430" y="-2142"/>
                  <a:pt x="2805618" y="13732"/>
                  <a:pt x="2787362" y="24051"/>
                </a:cubicBezTo>
                <a:cubicBezTo>
                  <a:pt x="2769106" y="34370"/>
                  <a:pt x="2741325" y="47070"/>
                  <a:pt x="2730212" y="62151"/>
                </a:cubicBezTo>
                <a:cubicBezTo>
                  <a:pt x="2719099" y="77232"/>
                  <a:pt x="2727037" y="97077"/>
                  <a:pt x="2720687" y="114539"/>
                </a:cubicBezTo>
                <a:cubicBezTo>
                  <a:pt x="2714337" y="132001"/>
                  <a:pt x="2696081" y="152639"/>
                  <a:pt x="2692112" y="166926"/>
                </a:cubicBezTo>
                <a:cubicBezTo>
                  <a:pt x="2688143" y="181213"/>
                  <a:pt x="2698461" y="200264"/>
                  <a:pt x="2696874" y="200264"/>
                </a:cubicBezTo>
                <a:cubicBezTo>
                  <a:pt x="2695287" y="200264"/>
                  <a:pt x="2688143" y="166132"/>
                  <a:pt x="2682587" y="166926"/>
                </a:cubicBezTo>
                <a:cubicBezTo>
                  <a:pt x="2677031" y="167720"/>
                  <a:pt x="2665918" y="191532"/>
                  <a:pt x="2663537" y="205026"/>
                </a:cubicBezTo>
                <a:cubicBezTo>
                  <a:pt x="2661156" y="218520"/>
                  <a:pt x="2661949" y="235189"/>
                  <a:pt x="2668299" y="247889"/>
                </a:cubicBezTo>
                <a:cubicBezTo>
                  <a:pt x="2674649" y="260589"/>
                  <a:pt x="2700843" y="268526"/>
                  <a:pt x="2701637" y="281226"/>
                </a:cubicBezTo>
                <a:cubicBezTo>
                  <a:pt x="2702431" y="293926"/>
                  <a:pt x="2680206" y="309801"/>
                  <a:pt x="2673062" y="324089"/>
                </a:cubicBezTo>
                <a:cubicBezTo>
                  <a:pt x="2665918" y="338376"/>
                  <a:pt x="2657980" y="355839"/>
                  <a:pt x="2658774" y="366951"/>
                </a:cubicBezTo>
                <a:cubicBezTo>
                  <a:pt x="2659568" y="378063"/>
                  <a:pt x="2695286" y="382033"/>
                  <a:pt x="2677824" y="390764"/>
                </a:cubicBezTo>
                <a:cubicBezTo>
                  <a:pt x="2660362" y="399495"/>
                  <a:pt x="2553999" y="419339"/>
                  <a:pt x="2553999" y="419339"/>
                </a:cubicBezTo>
                <a:lnTo>
                  <a:pt x="2439699" y="447914"/>
                </a:lnTo>
                <a:cubicBezTo>
                  <a:pt x="2407949" y="455851"/>
                  <a:pt x="2402393" y="460614"/>
                  <a:pt x="2363499" y="466964"/>
                </a:cubicBezTo>
                <a:cubicBezTo>
                  <a:pt x="2324605" y="473314"/>
                  <a:pt x="2257931" y="475695"/>
                  <a:pt x="2206337" y="486014"/>
                </a:cubicBezTo>
                <a:cubicBezTo>
                  <a:pt x="2154743" y="496333"/>
                  <a:pt x="2122993" y="503476"/>
                  <a:pt x="2053937" y="528876"/>
                </a:cubicBezTo>
                <a:cubicBezTo>
                  <a:pt x="1984881" y="554276"/>
                  <a:pt x="1857087" y="604283"/>
                  <a:pt x="1791999" y="638414"/>
                </a:cubicBezTo>
                <a:cubicBezTo>
                  <a:pt x="1726912" y="672545"/>
                  <a:pt x="1711831" y="704295"/>
                  <a:pt x="1663412" y="733664"/>
                </a:cubicBezTo>
                <a:cubicBezTo>
                  <a:pt x="1614993" y="763033"/>
                  <a:pt x="1536411" y="806689"/>
                  <a:pt x="1477674" y="828914"/>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50" name="자유형 63">
            <a:extLst>
              <a:ext uri="{FF2B5EF4-FFF2-40B4-BE49-F238E27FC236}">
                <a16:creationId xmlns:a16="http://schemas.microsoft.com/office/drawing/2014/main" id="{650E9669-2539-4D29-BA1E-3C318A52045B}"/>
              </a:ext>
            </a:extLst>
          </p:cNvPr>
          <p:cNvSpPr/>
          <p:nvPr/>
        </p:nvSpPr>
        <p:spPr>
          <a:xfrm>
            <a:off x="3792647" y="4124076"/>
            <a:ext cx="399597" cy="230600"/>
          </a:xfrm>
          <a:custGeom>
            <a:avLst/>
            <a:gdLst>
              <a:gd name="connsiteX0" fmla="*/ 1477674 w 5121027"/>
              <a:gd name="connsiteY0" fmla="*/ 828914 h 1953071"/>
              <a:gd name="connsiteX1" fmla="*/ 1310987 w 5121027"/>
              <a:gd name="connsiteY1" fmla="*/ 867014 h 1953071"/>
              <a:gd name="connsiteX2" fmla="*/ 1253837 w 5121027"/>
              <a:gd name="connsiteY2" fmla="*/ 886064 h 1953071"/>
              <a:gd name="connsiteX3" fmla="*/ 1225262 w 5121027"/>
              <a:gd name="connsiteY3" fmla="*/ 847964 h 1953071"/>
              <a:gd name="connsiteX4" fmla="*/ 1187162 w 5121027"/>
              <a:gd name="connsiteY4" fmla="*/ 833676 h 1953071"/>
              <a:gd name="connsiteX5" fmla="*/ 1149062 w 5121027"/>
              <a:gd name="connsiteY5" fmla="*/ 809864 h 1953071"/>
              <a:gd name="connsiteX6" fmla="*/ 1096674 w 5121027"/>
              <a:gd name="connsiteY6" fmla="*/ 800339 h 1953071"/>
              <a:gd name="connsiteX7" fmla="*/ 1063337 w 5121027"/>
              <a:gd name="connsiteY7" fmla="*/ 771764 h 1953071"/>
              <a:gd name="connsiteX8" fmla="*/ 1058574 w 5121027"/>
              <a:gd name="connsiteY8" fmla="*/ 747951 h 1953071"/>
              <a:gd name="connsiteX9" fmla="*/ 1020474 w 5121027"/>
              <a:gd name="connsiteY9" fmla="*/ 752714 h 1953071"/>
              <a:gd name="connsiteX10" fmla="*/ 977612 w 5121027"/>
              <a:gd name="connsiteY10" fmla="*/ 733664 h 1953071"/>
              <a:gd name="connsiteX11" fmla="*/ 929987 w 5121027"/>
              <a:gd name="connsiteY11" fmla="*/ 738426 h 1953071"/>
              <a:gd name="connsiteX12" fmla="*/ 825212 w 5121027"/>
              <a:gd name="connsiteY12" fmla="*/ 814626 h 1953071"/>
              <a:gd name="connsiteX13" fmla="*/ 815687 w 5121027"/>
              <a:gd name="connsiteY13" fmla="*/ 914639 h 1953071"/>
              <a:gd name="connsiteX14" fmla="*/ 839499 w 5121027"/>
              <a:gd name="connsiteY14" fmla="*/ 1005126 h 1953071"/>
              <a:gd name="connsiteX15" fmla="*/ 934749 w 5121027"/>
              <a:gd name="connsiteY15" fmla="*/ 1081326 h 1953071"/>
              <a:gd name="connsiteX16" fmla="*/ 972849 w 5121027"/>
              <a:gd name="connsiteY16" fmla="*/ 1090851 h 1953071"/>
              <a:gd name="connsiteX17" fmla="*/ 887124 w 5121027"/>
              <a:gd name="connsiteY17" fmla="*/ 1128951 h 1953071"/>
              <a:gd name="connsiteX18" fmla="*/ 806162 w 5121027"/>
              <a:gd name="connsiteY18" fmla="*/ 1162289 h 1953071"/>
              <a:gd name="connsiteX19" fmla="*/ 734724 w 5121027"/>
              <a:gd name="connsiteY19" fmla="*/ 1195626 h 1953071"/>
              <a:gd name="connsiteX20" fmla="*/ 615662 w 5121027"/>
              <a:gd name="connsiteY20" fmla="*/ 1300401 h 1953071"/>
              <a:gd name="connsiteX21" fmla="*/ 615662 w 5121027"/>
              <a:gd name="connsiteY21" fmla="*/ 1319451 h 1953071"/>
              <a:gd name="connsiteX22" fmla="*/ 825212 w 5121027"/>
              <a:gd name="connsiteY22" fmla="*/ 1224201 h 1953071"/>
              <a:gd name="connsiteX23" fmla="*/ 844262 w 5121027"/>
              <a:gd name="connsiteY23" fmla="*/ 1257539 h 1953071"/>
              <a:gd name="connsiteX24" fmla="*/ 758537 w 5121027"/>
              <a:gd name="connsiteY24" fmla="*/ 1262301 h 1953071"/>
              <a:gd name="connsiteX25" fmla="*/ 677574 w 5121027"/>
              <a:gd name="connsiteY25" fmla="*/ 1305164 h 1953071"/>
              <a:gd name="connsiteX26" fmla="*/ 525174 w 5121027"/>
              <a:gd name="connsiteY26" fmla="*/ 1362314 h 1953071"/>
              <a:gd name="connsiteX27" fmla="*/ 329912 w 5121027"/>
              <a:gd name="connsiteY27" fmla="*/ 1443276 h 1953071"/>
              <a:gd name="connsiteX28" fmla="*/ 29874 w 5121027"/>
              <a:gd name="connsiteY28" fmla="*/ 1581389 h 1953071"/>
              <a:gd name="connsiteX29" fmla="*/ 15587 w 5121027"/>
              <a:gd name="connsiteY29" fmla="*/ 1652826 h 1953071"/>
              <a:gd name="connsiteX30" fmla="*/ 72737 w 5121027"/>
              <a:gd name="connsiteY30" fmla="*/ 1724264 h 1953071"/>
              <a:gd name="connsiteX31" fmla="*/ 134649 w 5121027"/>
              <a:gd name="connsiteY31" fmla="*/ 1762364 h 1953071"/>
              <a:gd name="connsiteX32" fmla="*/ 263237 w 5121027"/>
              <a:gd name="connsiteY32" fmla="*/ 1814751 h 1953071"/>
              <a:gd name="connsiteX33" fmla="*/ 372774 w 5121027"/>
              <a:gd name="connsiteY33" fmla="*/ 1838564 h 1953071"/>
              <a:gd name="connsiteX34" fmla="*/ 572799 w 5121027"/>
              <a:gd name="connsiteY34" fmla="*/ 1838564 h 1953071"/>
              <a:gd name="connsiteX35" fmla="*/ 753774 w 5121027"/>
              <a:gd name="connsiteY35" fmla="*/ 1762364 h 1953071"/>
              <a:gd name="connsiteX36" fmla="*/ 939512 w 5121027"/>
              <a:gd name="connsiteY36" fmla="*/ 1633776 h 1953071"/>
              <a:gd name="connsiteX37" fmla="*/ 987137 w 5121027"/>
              <a:gd name="connsiteY37" fmla="*/ 1614726 h 1953071"/>
              <a:gd name="connsiteX38" fmla="*/ 1020474 w 5121027"/>
              <a:gd name="connsiteY38" fmla="*/ 1576626 h 1953071"/>
              <a:gd name="connsiteX39" fmla="*/ 1077624 w 5121027"/>
              <a:gd name="connsiteY39" fmla="*/ 1548051 h 1953071"/>
              <a:gd name="connsiteX40" fmla="*/ 1049049 w 5121027"/>
              <a:gd name="connsiteY40" fmla="*/ 1457564 h 1953071"/>
              <a:gd name="connsiteX41" fmla="*/ 1020474 w 5121027"/>
              <a:gd name="connsiteY41" fmla="*/ 1328976 h 1953071"/>
              <a:gd name="connsiteX42" fmla="*/ 863312 w 5121027"/>
              <a:gd name="connsiteY42" fmla="*/ 1267064 h 1953071"/>
              <a:gd name="connsiteX43" fmla="*/ 958562 w 5121027"/>
              <a:gd name="connsiteY43" fmla="*/ 1267064 h 1953071"/>
              <a:gd name="connsiteX44" fmla="*/ 1044287 w 5121027"/>
              <a:gd name="connsiteY44" fmla="*/ 1324214 h 1953071"/>
              <a:gd name="connsiteX45" fmla="*/ 1101437 w 5121027"/>
              <a:gd name="connsiteY45" fmla="*/ 1309926 h 1953071"/>
              <a:gd name="connsiteX46" fmla="*/ 1163349 w 5121027"/>
              <a:gd name="connsiteY46" fmla="*/ 1328976 h 1953071"/>
              <a:gd name="connsiteX47" fmla="*/ 1172874 w 5121027"/>
              <a:gd name="connsiteY47" fmla="*/ 1376601 h 1953071"/>
              <a:gd name="connsiteX48" fmla="*/ 1134774 w 5121027"/>
              <a:gd name="connsiteY48" fmla="*/ 1424226 h 1953071"/>
              <a:gd name="connsiteX49" fmla="*/ 1072862 w 5121027"/>
              <a:gd name="connsiteY49" fmla="*/ 1400414 h 1953071"/>
              <a:gd name="connsiteX50" fmla="*/ 1096674 w 5121027"/>
              <a:gd name="connsiteY50" fmla="*/ 1529001 h 1953071"/>
              <a:gd name="connsiteX51" fmla="*/ 1053812 w 5121027"/>
              <a:gd name="connsiteY51" fmla="*/ 1586151 h 1953071"/>
              <a:gd name="connsiteX52" fmla="*/ 1010949 w 5121027"/>
              <a:gd name="connsiteY52" fmla="*/ 1629014 h 1953071"/>
              <a:gd name="connsiteX53" fmla="*/ 1077624 w 5121027"/>
              <a:gd name="connsiteY53" fmla="*/ 1648064 h 1953071"/>
              <a:gd name="connsiteX54" fmla="*/ 1230024 w 5121027"/>
              <a:gd name="connsiteY54" fmla="*/ 1643301 h 1953071"/>
              <a:gd name="connsiteX55" fmla="*/ 1296699 w 5121027"/>
              <a:gd name="connsiteY55" fmla="*/ 1624251 h 1953071"/>
              <a:gd name="connsiteX56" fmla="*/ 1382424 w 5121027"/>
              <a:gd name="connsiteY56" fmla="*/ 1595676 h 1953071"/>
              <a:gd name="connsiteX57" fmla="*/ 1525299 w 5121027"/>
              <a:gd name="connsiteY57" fmla="*/ 1595676 h 1953071"/>
              <a:gd name="connsiteX58" fmla="*/ 1663412 w 5121027"/>
              <a:gd name="connsiteY58" fmla="*/ 1590914 h 1953071"/>
              <a:gd name="connsiteX59" fmla="*/ 1772949 w 5121027"/>
              <a:gd name="connsiteY59" fmla="*/ 1567101 h 1953071"/>
              <a:gd name="connsiteX60" fmla="*/ 1849149 w 5121027"/>
              <a:gd name="connsiteY60" fmla="*/ 1619489 h 1953071"/>
              <a:gd name="connsiteX61" fmla="*/ 1963449 w 5121027"/>
              <a:gd name="connsiteY61" fmla="*/ 1757601 h 1953071"/>
              <a:gd name="connsiteX62" fmla="*/ 2096799 w 5121027"/>
              <a:gd name="connsiteY62" fmla="*/ 1852851 h 1953071"/>
              <a:gd name="connsiteX63" fmla="*/ 2249199 w 5121027"/>
              <a:gd name="connsiteY63" fmla="*/ 1871901 h 1953071"/>
              <a:gd name="connsiteX64" fmla="*/ 2301587 w 5121027"/>
              <a:gd name="connsiteY64" fmla="*/ 1881426 h 1953071"/>
              <a:gd name="connsiteX65" fmla="*/ 2411124 w 5121027"/>
              <a:gd name="connsiteY65" fmla="*/ 1933814 h 1953071"/>
              <a:gd name="connsiteX66" fmla="*/ 2482562 w 5121027"/>
              <a:gd name="connsiteY66" fmla="*/ 1943339 h 1953071"/>
              <a:gd name="connsiteX67" fmla="*/ 2587337 w 5121027"/>
              <a:gd name="connsiteY67" fmla="*/ 1952864 h 1953071"/>
              <a:gd name="connsiteX68" fmla="*/ 2615912 w 5121027"/>
              <a:gd name="connsiteY68" fmla="*/ 1933814 h 1953071"/>
              <a:gd name="connsiteX69" fmla="*/ 2539712 w 5121027"/>
              <a:gd name="connsiteY69" fmla="*/ 1886189 h 1953071"/>
              <a:gd name="connsiteX70" fmla="*/ 2515899 w 5121027"/>
              <a:gd name="connsiteY70" fmla="*/ 1838564 h 1953071"/>
              <a:gd name="connsiteX71" fmla="*/ 2463512 w 5121027"/>
              <a:gd name="connsiteY71" fmla="*/ 1814751 h 1953071"/>
              <a:gd name="connsiteX72" fmla="*/ 2373024 w 5121027"/>
              <a:gd name="connsiteY72" fmla="*/ 1786176 h 1953071"/>
              <a:gd name="connsiteX73" fmla="*/ 2325399 w 5121027"/>
              <a:gd name="connsiteY73" fmla="*/ 1729026 h 1953071"/>
              <a:gd name="connsiteX74" fmla="*/ 2339687 w 5121027"/>
              <a:gd name="connsiteY74" fmla="*/ 1690926 h 1953071"/>
              <a:gd name="connsiteX75" fmla="*/ 2325399 w 5121027"/>
              <a:gd name="connsiteY75" fmla="*/ 1657589 h 1953071"/>
              <a:gd name="connsiteX76" fmla="*/ 2244437 w 5121027"/>
              <a:gd name="connsiteY76" fmla="*/ 1662351 h 1953071"/>
              <a:gd name="connsiteX77" fmla="*/ 2125374 w 5121027"/>
              <a:gd name="connsiteY77" fmla="*/ 1638539 h 1953071"/>
              <a:gd name="connsiteX78" fmla="*/ 2134899 w 5121027"/>
              <a:gd name="connsiteY78" fmla="*/ 1586151 h 1953071"/>
              <a:gd name="connsiteX79" fmla="*/ 2206337 w 5121027"/>
              <a:gd name="connsiteY79" fmla="*/ 1486139 h 1953071"/>
              <a:gd name="connsiteX80" fmla="*/ 2306349 w 5121027"/>
              <a:gd name="connsiteY80" fmla="*/ 1414701 h 1953071"/>
              <a:gd name="connsiteX81" fmla="*/ 2515899 w 5121027"/>
              <a:gd name="connsiteY81" fmla="*/ 1371839 h 1953071"/>
              <a:gd name="connsiteX82" fmla="*/ 2939762 w 5121027"/>
              <a:gd name="connsiteY82" fmla="*/ 1295639 h 1953071"/>
              <a:gd name="connsiteX83" fmla="*/ 3111212 w 5121027"/>
              <a:gd name="connsiteY83" fmla="*/ 1238489 h 1953071"/>
              <a:gd name="connsiteX84" fmla="*/ 3235037 w 5121027"/>
              <a:gd name="connsiteY84" fmla="*/ 1152764 h 1953071"/>
              <a:gd name="connsiteX85" fmla="*/ 3373149 w 5121027"/>
              <a:gd name="connsiteY85" fmla="*/ 1143239 h 1953071"/>
              <a:gd name="connsiteX86" fmla="*/ 3487449 w 5121027"/>
              <a:gd name="connsiteY86" fmla="*/ 1138476 h 1953071"/>
              <a:gd name="connsiteX87" fmla="*/ 3525549 w 5121027"/>
              <a:gd name="connsiteY87" fmla="*/ 1138476 h 1953071"/>
              <a:gd name="connsiteX88" fmla="*/ 3563649 w 5121027"/>
              <a:gd name="connsiteY88" fmla="*/ 1209914 h 1953071"/>
              <a:gd name="connsiteX89" fmla="*/ 3601749 w 5121027"/>
              <a:gd name="connsiteY89" fmla="*/ 1271826 h 1953071"/>
              <a:gd name="connsiteX90" fmla="*/ 3639849 w 5121027"/>
              <a:gd name="connsiteY90" fmla="*/ 1324214 h 1953071"/>
              <a:gd name="connsiteX91" fmla="*/ 3668424 w 5121027"/>
              <a:gd name="connsiteY91" fmla="*/ 1338501 h 1953071"/>
              <a:gd name="connsiteX92" fmla="*/ 3687474 w 5121027"/>
              <a:gd name="connsiteY92" fmla="*/ 1328976 h 1953071"/>
              <a:gd name="connsiteX93" fmla="*/ 3716049 w 5121027"/>
              <a:gd name="connsiteY93" fmla="*/ 1319451 h 1953071"/>
              <a:gd name="connsiteX94" fmla="*/ 3744624 w 5121027"/>
              <a:gd name="connsiteY94" fmla="*/ 1290876 h 1953071"/>
              <a:gd name="connsiteX95" fmla="*/ 3820824 w 5121027"/>
              <a:gd name="connsiteY95" fmla="*/ 1352789 h 1953071"/>
              <a:gd name="connsiteX96" fmla="*/ 3939887 w 5121027"/>
              <a:gd name="connsiteY96" fmla="*/ 1376601 h 1953071"/>
              <a:gd name="connsiteX97" fmla="*/ 3958937 w 5121027"/>
              <a:gd name="connsiteY97" fmla="*/ 1352789 h 1953071"/>
              <a:gd name="connsiteX98" fmla="*/ 3920837 w 5121027"/>
              <a:gd name="connsiteY98" fmla="*/ 1343264 h 1953071"/>
              <a:gd name="connsiteX99" fmla="*/ 3925599 w 5121027"/>
              <a:gd name="connsiteY99" fmla="*/ 1309926 h 1953071"/>
              <a:gd name="connsiteX100" fmla="*/ 4001799 w 5121027"/>
              <a:gd name="connsiteY100" fmla="*/ 1348026 h 1953071"/>
              <a:gd name="connsiteX101" fmla="*/ 4082762 w 5121027"/>
              <a:gd name="connsiteY101" fmla="*/ 1362314 h 1953071"/>
              <a:gd name="connsiteX102" fmla="*/ 4120862 w 5121027"/>
              <a:gd name="connsiteY102" fmla="*/ 1362314 h 1953071"/>
              <a:gd name="connsiteX103" fmla="*/ 4092287 w 5121027"/>
              <a:gd name="connsiteY103" fmla="*/ 1328976 h 1953071"/>
              <a:gd name="connsiteX104" fmla="*/ 4158962 w 5121027"/>
              <a:gd name="connsiteY104" fmla="*/ 1319451 h 1953071"/>
              <a:gd name="connsiteX105" fmla="*/ 4197062 w 5121027"/>
              <a:gd name="connsiteY105" fmla="*/ 1314689 h 1953071"/>
              <a:gd name="connsiteX106" fmla="*/ 4125624 w 5121027"/>
              <a:gd name="connsiteY106" fmla="*/ 1271826 h 1953071"/>
              <a:gd name="connsiteX107" fmla="*/ 4154199 w 5121027"/>
              <a:gd name="connsiteY107" fmla="*/ 1209914 h 1953071"/>
              <a:gd name="connsiteX108" fmla="*/ 4239924 w 5121027"/>
              <a:gd name="connsiteY108" fmla="*/ 1209914 h 1953071"/>
              <a:gd name="connsiteX109" fmla="*/ 4168487 w 5121027"/>
              <a:gd name="connsiteY109" fmla="*/ 1181339 h 1953071"/>
              <a:gd name="connsiteX110" fmla="*/ 4230399 w 5121027"/>
              <a:gd name="connsiteY110" fmla="*/ 1138476 h 1953071"/>
              <a:gd name="connsiteX111" fmla="*/ 4149437 w 5121027"/>
              <a:gd name="connsiteY111" fmla="*/ 1119426 h 1953071"/>
              <a:gd name="connsiteX112" fmla="*/ 4044662 w 5121027"/>
              <a:gd name="connsiteY112" fmla="*/ 1062276 h 1953071"/>
              <a:gd name="connsiteX113" fmla="*/ 4025612 w 5121027"/>
              <a:gd name="connsiteY113" fmla="*/ 1024176 h 1953071"/>
              <a:gd name="connsiteX114" fmla="*/ 3925599 w 5121027"/>
              <a:gd name="connsiteY114" fmla="*/ 995601 h 1953071"/>
              <a:gd name="connsiteX115" fmla="*/ 3830349 w 5121027"/>
              <a:gd name="connsiteY115" fmla="*/ 986076 h 1953071"/>
              <a:gd name="connsiteX116" fmla="*/ 3692237 w 5121027"/>
              <a:gd name="connsiteY116" fmla="*/ 995601 h 1953071"/>
              <a:gd name="connsiteX117" fmla="*/ 3744624 w 5121027"/>
              <a:gd name="connsiteY117" fmla="*/ 924164 h 1953071"/>
              <a:gd name="connsiteX118" fmla="*/ 3701762 w 5121027"/>
              <a:gd name="connsiteY118" fmla="*/ 909876 h 1953071"/>
              <a:gd name="connsiteX119" fmla="*/ 3744624 w 5121027"/>
              <a:gd name="connsiteY119" fmla="*/ 833676 h 1953071"/>
              <a:gd name="connsiteX120" fmla="*/ 3754149 w 5121027"/>
              <a:gd name="connsiteY120" fmla="*/ 781289 h 1953071"/>
              <a:gd name="connsiteX121" fmla="*/ 3739862 w 5121027"/>
              <a:gd name="connsiteY121" fmla="*/ 762239 h 1953071"/>
              <a:gd name="connsiteX122" fmla="*/ 3811299 w 5121027"/>
              <a:gd name="connsiteY122" fmla="*/ 705089 h 1953071"/>
              <a:gd name="connsiteX123" fmla="*/ 3897024 w 5121027"/>
              <a:gd name="connsiteY123" fmla="*/ 681276 h 1953071"/>
              <a:gd name="connsiteX124" fmla="*/ 3949412 w 5121027"/>
              <a:gd name="connsiteY124" fmla="*/ 633651 h 1953071"/>
              <a:gd name="connsiteX125" fmla="*/ 4087524 w 5121027"/>
              <a:gd name="connsiteY125" fmla="*/ 643176 h 1953071"/>
              <a:gd name="connsiteX126" fmla="*/ 4254212 w 5121027"/>
              <a:gd name="connsiteY126" fmla="*/ 590789 h 1953071"/>
              <a:gd name="connsiteX127" fmla="*/ 4468524 w 5121027"/>
              <a:gd name="connsiteY127" fmla="*/ 552689 h 1953071"/>
              <a:gd name="connsiteX128" fmla="*/ 4659024 w 5121027"/>
              <a:gd name="connsiteY128" fmla="*/ 514589 h 1953071"/>
              <a:gd name="connsiteX129" fmla="*/ 4835237 w 5121027"/>
              <a:gd name="connsiteY129" fmla="*/ 471726 h 1953071"/>
              <a:gd name="connsiteX130" fmla="*/ 4992399 w 5121027"/>
              <a:gd name="connsiteY130" fmla="*/ 386001 h 1953071"/>
              <a:gd name="connsiteX131" fmla="*/ 5035262 w 5121027"/>
              <a:gd name="connsiteY131" fmla="*/ 309801 h 1953071"/>
              <a:gd name="connsiteX132" fmla="*/ 5097174 w 5121027"/>
              <a:gd name="connsiteY132" fmla="*/ 271701 h 1953071"/>
              <a:gd name="connsiteX133" fmla="*/ 5106699 w 5121027"/>
              <a:gd name="connsiteY133" fmla="*/ 228839 h 1953071"/>
              <a:gd name="connsiteX134" fmla="*/ 5120987 w 5121027"/>
              <a:gd name="connsiteY134" fmla="*/ 166926 h 1953071"/>
              <a:gd name="connsiteX135" fmla="*/ 5101937 w 5121027"/>
              <a:gd name="connsiteY135" fmla="*/ 124064 h 1953071"/>
              <a:gd name="connsiteX136" fmla="*/ 5068599 w 5121027"/>
              <a:gd name="connsiteY136" fmla="*/ 90726 h 1953071"/>
              <a:gd name="connsiteX137" fmla="*/ 5001924 w 5121027"/>
              <a:gd name="connsiteY137" fmla="*/ 71676 h 1953071"/>
              <a:gd name="connsiteX138" fmla="*/ 4682837 w 5121027"/>
              <a:gd name="connsiteY138" fmla="*/ 9764 h 1953071"/>
              <a:gd name="connsiteX139" fmla="*/ 4382799 w 5121027"/>
              <a:gd name="connsiteY139" fmla="*/ 24051 h 1953071"/>
              <a:gd name="connsiteX140" fmla="*/ 4101812 w 5121027"/>
              <a:gd name="connsiteY140" fmla="*/ 62151 h 1953071"/>
              <a:gd name="connsiteX141" fmla="*/ 3816062 w 5121027"/>
              <a:gd name="connsiteY141" fmla="*/ 157401 h 1953071"/>
              <a:gd name="connsiteX142" fmla="*/ 3663662 w 5121027"/>
              <a:gd name="connsiteY142" fmla="*/ 209789 h 1953071"/>
              <a:gd name="connsiteX143" fmla="*/ 3573174 w 5121027"/>
              <a:gd name="connsiteY143" fmla="*/ 266939 h 1953071"/>
              <a:gd name="connsiteX144" fmla="*/ 3449349 w 5121027"/>
              <a:gd name="connsiteY144" fmla="*/ 319326 h 1953071"/>
              <a:gd name="connsiteX145" fmla="*/ 3377912 w 5121027"/>
              <a:gd name="connsiteY145" fmla="*/ 324089 h 1953071"/>
              <a:gd name="connsiteX146" fmla="*/ 3382674 w 5121027"/>
              <a:gd name="connsiteY146" fmla="*/ 309801 h 1953071"/>
              <a:gd name="connsiteX147" fmla="*/ 3296949 w 5121027"/>
              <a:gd name="connsiteY147" fmla="*/ 343139 h 1953071"/>
              <a:gd name="connsiteX148" fmla="*/ 3206462 w 5121027"/>
              <a:gd name="connsiteY148" fmla="*/ 343139 h 1953071"/>
              <a:gd name="connsiteX149" fmla="*/ 3215987 w 5121027"/>
              <a:gd name="connsiteY149" fmla="*/ 319326 h 1953071"/>
              <a:gd name="connsiteX150" fmla="*/ 3149312 w 5121027"/>
              <a:gd name="connsiteY150" fmla="*/ 328851 h 1953071"/>
              <a:gd name="connsiteX151" fmla="*/ 3101687 w 5121027"/>
              <a:gd name="connsiteY151" fmla="*/ 319326 h 1953071"/>
              <a:gd name="connsiteX152" fmla="*/ 3125499 w 5121027"/>
              <a:gd name="connsiteY152" fmla="*/ 300276 h 1953071"/>
              <a:gd name="connsiteX153" fmla="*/ 3115974 w 5121027"/>
              <a:gd name="connsiteY153" fmla="*/ 276464 h 1953071"/>
              <a:gd name="connsiteX154" fmla="*/ 3049299 w 5121027"/>
              <a:gd name="connsiteY154" fmla="*/ 209789 h 1953071"/>
              <a:gd name="connsiteX155" fmla="*/ 3001674 w 5121027"/>
              <a:gd name="connsiteY155" fmla="*/ 152639 h 1953071"/>
              <a:gd name="connsiteX156" fmla="*/ 2982624 w 5121027"/>
              <a:gd name="connsiteY156" fmla="*/ 95489 h 1953071"/>
              <a:gd name="connsiteX157" fmla="*/ 2958812 w 5121027"/>
              <a:gd name="connsiteY157" fmla="*/ 76439 h 1953071"/>
              <a:gd name="connsiteX158" fmla="*/ 2934999 w 5121027"/>
              <a:gd name="connsiteY158" fmla="*/ 76439 h 1953071"/>
              <a:gd name="connsiteX159" fmla="*/ 2939762 w 5121027"/>
              <a:gd name="connsiteY159" fmla="*/ 57389 h 1953071"/>
              <a:gd name="connsiteX160" fmla="*/ 2911187 w 5121027"/>
              <a:gd name="connsiteY160" fmla="*/ 57389 h 1953071"/>
              <a:gd name="connsiteX161" fmla="*/ 2896899 w 5121027"/>
              <a:gd name="connsiteY161" fmla="*/ 95489 h 1953071"/>
              <a:gd name="connsiteX162" fmla="*/ 2863562 w 5121027"/>
              <a:gd name="connsiteY162" fmla="*/ 81201 h 1953071"/>
              <a:gd name="connsiteX163" fmla="*/ 2825462 w 5121027"/>
              <a:gd name="connsiteY163" fmla="*/ 76439 h 1953071"/>
              <a:gd name="connsiteX164" fmla="*/ 2849274 w 5121027"/>
              <a:gd name="connsiteY164" fmla="*/ 38339 h 1953071"/>
              <a:gd name="connsiteX165" fmla="*/ 2839749 w 5121027"/>
              <a:gd name="connsiteY165" fmla="*/ 239 h 1953071"/>
              <a:gd name="connsiteX166" fmla="*/ 2787362 w 5121027"/>
              <a:gd name="connsiteY166" fmla="*/ 24051 h 1953071"/>
              <a:gd name="connsiteX167" fmla="*/ 2730212 w 5121027"/>
              <a:gd name="connsiteY167" fmla="*/ 62151 h 1953071"/>
              <a:gd name="connsiteX168" fmla="*/ 2720687 w 5121027"/>
              <a:gd name="connsiteY168" fmla="*/ 114539 h 1953071"/>
              <a:gd name="connsiteX169" fmla="*/ 2692112 w 5121027"/>
              <a:gd name="connsiteY169" fmla="*/ 166926 h 1953071"/>
              <a:gd name="connsiteX170" fmla="*/ 2696874 w 5121027"/>
              <a:gd name="connsiteY170" fmla="*/ 200264 h 1953071"/>
              <a:gd name="connsiteX171" fmla="*/ 2682587 w 5121027"/>
              <a:gd name="connsiteY171" fmla="*/ 166926 h 1953071"/>
              <a:gd name="connsiteX172" fmla="*/ 2663537 w 5121027"/>
              <a:gd name="connsiteY172" fmla="*/ 205026 h 1953071"/>
              <a:gd name="connsiteX173" fmla="*/ 2668299 w 5121027"/>
              <a:gd name="connsiteY173" fmla="*/ 247889 h 1953071"/>
              <a:gd name="connsiteX174" fmla="*/ 2701637 w 5121027"/>
              <a:gd name="connsiteY174" fmla="*/ 281226 h 1953071"/>
              <a:gd name="connsiteX175" fmla="*/ 2673062 w 5121027"/>
              <a:gd name="connsiteY175" fmla="*/ 324089 h 1953071"/>
              <a:gd name="connsiteX176" fmla="*/ 2658774 w 5121027"/>
              <a:gd name="connsiteY176" fmla="*/ 366951 h 1953071"/>
              <a:gd name="connsiteX177" fmla="*/ 2677824 w 5121027"/>
              <a:gd name="connsiteY177" fmla="*/ 390764 h 1953071"/>
              <a:gd name="connsiteX178" fmla="*/ 2553999 w 5121027"/>
              <a:gd name="connsiteY178" fmla="*/ 419339 h 1953071"/>
              <a:gd name="connsiteX179" fmla="*/ 2439699 w 5121027"/>
              <a:gd name="connsiteY179" fmla="*/ 447914 h 1953071"/>
              <a:gd name="connsiteX180" fmla="*/ 2363499 w 5121027"/>
              <a:gd name="connsiteY180" fmla="*/ 466964 h 1953071"/>
              <a:gd name="connsiteX181" fmla="*/ 2206337 w 5121027"/>
              <a:gd name="connsiteY181" fmla="*/ 486014 h 1953071"/>
              <a:gd name="connsiteX182" fmla="*/ 2053937 w 5121027"/>
              <a:gd name="connsiteY182" fmla="*/ 528876 h 1953071"/>
              <a:gd name="connsiteX183" fmla="*/ 1791999 w 5121027"/>
              <a:gd name="connsiteY183" fmla="*/ 638414 h 1953071"/>
              <a:gd name="connsiteX184" fmla="*/ 1663412 w 5121027"/>
              <a:gd name="connsiteY184" fmla="*/ 733664 h 1953071"/>
              <a:gd name="connsiteX185" fmla="*/ 1477674 w 5121027"/>
              <a:gd name="connsiteY185" fmla="*/ 828914 h 195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121027" h="1953071">
                <a:moveTo>
                  <a:pt x="1477674" y="828914"/>
                </a:moveTo>
                <a:cubicBezTo>
                  <a:pt x="1418937" y="851139"/>
                  <a:pt x="1348293" y="857489"/>
                  <a:pt x="1310987" y="867014"/>
                </a:cubicBezTo>
                <a:cubicBezTo>
                  <a:pt x="1273681" y="876539"/>
                  <a:pt x="1268124" y="889239"/>
                  <a:pt x="1253837" y="886064"/>
                </a:cubicBezTo>
                <a:cubicBezTo>
                  <a:pt x="1239550" y="882889"/>
                  <a:pt x="1236374" y="856695"/>
                  <a:pt x="1225262" y="847964"/>
                </a:cubicBezTo>
                <a:cubicBezTo>
                  <a:pt x="1214150" y="839233"/>
                  <a:pt x="1199862" y="840026"/>
                  <a:pt x="1187162" y="833676"/>
                </a:cubicBezTo>
                <a:cubicBezTo>
                  <a:pt x="1174462" y="827326"/>
                  <a:pt x="1164143" y="815420"/>
                  <a:pt x="1149062" y="809864"/>
                </a:cubicBezTo>
                <a:cubicBezTo>
                  <a:pt x="1133981" y="804308"/>
                  <a:pt x="1110962" y="806689"/>
                  <a:pt x="1096674" y="800339"/>
                </a:cubicBezTo>
                <a:cubicBezTo>
                  <a:pt x="1082386" y="793989"/>
                  <a:pt x="1069687" y="780495"/>
                  <a:pt x="1063337" y="771764"/>
                </a:cubicBezTo>
                <a:cubicBezTo>
                  <a:pt x="1056987" y="763033"/>
                  <a:pt x="1065718" y="751126"/>
                  <a:pt x="1058574" y="747951"/>
                </a:cubicBezTo>
                <a:cubicBezTo>
                  <a:pt x="1051430" y="744776"/>
                  <a:pt x="1033968" y="755095"/>
                  <a:pt x="1020474" y="752714"/>
                </a:cubicBezTo>
                <a:cubicBezTo>
                  <a:pt x="1006980" y="750333"/>
                  <a:pt x="992693" y="736045"/>
                  <a:pt x="977612" y="733664"/>
                </a:cubicBezTo>
                <a:cubicBezTo>
                  <a:pt x="962531" y="731283"/>
                  <a:pt x="955387" y="724932"/>
                  <a:pt x="929987" y="738426"/>
                </a:cubicBezTo>
                <a:cubicBezTo>
                  <a:pt x="904587" y="751920"/>
                  <a:pt x="844262" y="785257"/>
                  <a:pt x="825212" y="814626"/>
                </a:cubicBezTo>
                <a:cubicBezTo>
                  <a:pt x="806162" y="843995"/>
                  <a:pt x="813306" y="882889"/>
                  <a:pt x="815687" y="914639"/>
                </a:cubicBezTo>
                <a:cubicBezTo>
                  <a:pt x="818068" y="946389"/>
                  <a:pt x="819655" y="977345"/>
                  <a:pt x="839499" y="1005126"/>
                </a:cubicBezTo>
                <a:cubicBezTo>
                  <a:pt x="859343" y="1032907"/>
                  <a:pt x="912524" y="1067038"/>
                  <a:pt x="934749" y="1081326"/>
                </a:cubicBezTo>
                <a:cubicBezTo>
                  <a:pt x="956974" y="1095614"/>
                  <a:pt x="980786" y="1082914"/>
                  <a:pt x="972849" y="1090851"/>
                </a:cubicBezTo>
                <a:cubicBezTo>
                  <a:pt x="964912" y="1098788"/>
                  <a:pt x="914905" y="1117045"/>
                  <a:pt x="887124" y="1128951"/>
                </a:cubicBezTo>
                <a:cubicBezTo>
                  <a:pt x="859343" y="1140857"/>
                  <a:pt x="831562" y="1151177"/>
                  <a:pt x="806162" y="1162289"/>
                </a:cubicBezTo>
                <a:cubicBezTo>
                  <a:pt x="780762" y="1173401"/>
                  <a:pt x="766474" y="1172607"/>
                  <a:pt x="734724" y="1195626"/>
                </a:cubicBezTo>
                <a:cubicBezTo>
                  <a:pt x="702974" y="1218645"/>
                  <a:pt x="635506" y="1279764"/>
                  <a:pt x="615662" y="1300401"/>
                </a:cubicBezTo>
                <a:cubicBezTo>
                  <a:pt x="595818" y="1321038"/>
                  <a:pt x="580737" y="1332151"/>
                  <a:pt x="615662" y="1319451"/>
                </a:cubicBezTo>
                <a:cubicBezTo>
                  <a:pt x="650587" y="1306751"/>
                  <a:pt x="787112" y="1234520"/>
                  <a:pt x="825212" y="1224201"/>
                </a:cubicBezTo>
                <a:cubicBezTo>
                  <a:pt x="863312" y="1213882"/>
                  <a:pt x="855374" y="1251189"/>
                  <a:pt x="844262" y="1257539"/>
                </a:cubicBezTo>
                <a:cubicBezTo>
                  <a:pt x="833150" y="1263889"/>
                  <a:pt x="786318" y="1254363"/>
                  <a:pt x="758537" y="1262301"/>
                </a:cubicBezTo>
                <a:cubicBezTo>
                  <a:pt x="730756" y="1270239"/>
                  <a:pt x="716468" y="1288495"/>
                  <a:pt x="677574" y="1305164"/>
                </a:cubicBezTo>
                <a:cubicBezTo>
                  <a:pt x="638680" y="1321833"/>
                  <a:pt x="583118" y="1339295"/>
                  <a:pt x="525174" y="1362314"/>
                </a:cubicBezTo>
                <a:cubicBezTo>
                  <a:pt x="467230" y="1385333"/>
                  <a:pt x="412462" y="1406764"/>
                  <a:pt x="329912" y="1443276"/>
                </a:cubicBezTo>
                <a:cubicBezTo>
                  <a:pt x="247362" y="1479788"/>
                  <a:pt x="82261" y="1546464"/>
                  <a:pt x="29874" y="1581389"/>
                </a:cubicBezTo>
                <a:cubicBezTo>
                  <a:pt x="-22514" y="1616314"/>
                  <a:pt x="8443" y="1629014"/>
                  <a:pt x="15587" y="1652826"/>
                </a:cubicBezTo>
                <a:cubicBezTo>
                  <a:pt x="22731" y="1676638"/>
                  <a:pt x="52893" y="1706008"/>
                  <a:pt x="72737" y="1724264"/>
                </a:cubicBezTo>
                <a:cubicBezTo>
                  <a:pt x="92581" y="1742520"/>
                  <a:pt x="102899" y="1747283"/>
                  <a:pt x="134649" y="1762364"/>
                </a:cubicBezTo>
                <a:cubicBezTo>
                  <a:pt x="166399" y="1777445"/>
                  <a:pt x="223549" y="1802051"/>
                  <a:pt x="263237" y="1814751"/>
                </a:cubicBezTo>
                <a:cubicBezTo>
                  <a:pt x="302924" y="1827451"/>
                  <a:pt x="321180" y="1834595"/>
                  <a:pt x="372774" y="1838564"/>
                </a:cubicBezTo>
                <a:cubicBezTo>
                  <a:pt x="424368" y="1842533"/>
                  <a:pt x="509299" y="1851264"/>
                  <a:pt x="572799" y="1838564"/>
                </a:cubicBezTo>
                <a:cubicBezTo>
                  <a:pt x="636299" y="1825864"/>
                  <a:pt x="692655" y="1796495"/>
                  <a:pt x="753774" y="1762364"/>
                </a:cubicBezTo>
                <a:cubicBezTo>
                  <a:pt x="814893" y="1728233"/>
                  <a:pt x="900618" y="1658382"/>
                  <a:pt x="939512" y="1633776"/>
                </a:cubicBezTo>
                <a:cubicBezTo>
                  <a:pt x="978406" y="1609170"/>
                  <a:pt x="973643" y="1624251"/>
                  <a:pt x="987137" y="1614726"/>
                </a:cubicBezTo>
                <a:cubicBezTo>
                  <a:pt x="1000631" y="1605201"/>
                  <a:pt x="1005393" y="1587739"/>
                  <a:pt x="1020474" y="1576626"/>
                </a:cubicBezTo>
                <a:cubicBezTo>
                  <a:pt x="1035555" y="1565513"/>
                  <a:pt x="1072862" y="1567895"/>
                  <a:pt x="1077624" y="1548051"/>
                </a:cubicBezTo>
                <a:cubicBezTo>
                  <a:pt x="1082386" y="1528207"/>
                  <a:pt x="1058574" y="1494076"/>
                  <a:pt x="1049049" y="1457564"/>
                </a:cubicBezTo>
                <a:cubicBezTo>
                  <a:pt x="1039524" y="1421052"/>
                  <a:pt x="1051430" y="1360726"/>
                  <a:pt x="1020474" y="1328976"/>
                </a:cubicBezTo>
                <a:cubicBezTo>
                  <a:pt x="989518" y="1297226"/>
                  <a:pt x="873631" y="1277383"/>
                  <a:pt x="863312" y="1267064"/>
                </a:cubicBezTo>
                <a:cubicBezTo>
                  <a:pt x="852993" y="1256745"/>
                  <a:pt x="928400" y="1257539"/>
                  <a:pt x="958562" y="1267064"/>
                </a:cubicBezTo>
                <a:cubicBezTo>
                  <a:pt x="988724" y="1276589"/>
                  <a:pt x="1020475" y="1317070"/>
                  <a:pt x="1044287" y="1324214"/>
                </a:cubicBezTo>
                <a:cubicBezTo>
                  <a:pt x="1068099" y="1331358"/>
                  <a:pt x="1081593" y="1309132"/>
                  <a:pt x="1101437" y="1309926"/>
                </a:cubicBezTo>
                <a:cubicBezTo>
                  <a:pt x="1121281" y="1310720"/>
                  <a:pt x="1151443" y="1317864"/>
                  <a:pt x="1163349" y="1328976"/>
                </a:cubicBezTo>
                <a:cubicBezTo>
                  <a:pt x="1175255" y="1340088"/>
                  <a:pt x="1177636" y="1360726"/>
                  <a:pt x="1172874" y="1376601"/>
                </a:cubicBezTo>
                <a:cubicBezTo>
                  <a:pt x="1168112" y="1392476"/>
                  <a:pt x="1151443" y="1420257"/>
                  <a:pt x="1134774" y="1424226"/>
                </a:cubicBezTo>
                <a:cubicBezTo>
                  <a:pt x="1118105" y="1428195"/>
                  <a:pt x="1079212" y="1382952"/>
                  <a:pt x="1072862" y="1400414"/>
                </a:cubicBezTo>
                <a:cubicBezTo>
                  <a:pt x="1066512" y="1417876"/>
                  <a:pt x="1099849" y="1498045"/>
                  <a:pt x="1096674" y="1529001"/>
                </a:cubicBezTo>
                <a:cubicBezTo>
                  <a:pt x="1093499" y="1559957"/>
                  <a:pt x="1068099" y="1569482"/>
                  <a:pt x="1053812" y="1586151"/>
                </a:cubicBezTo>
                <a:cubicBezTo>
                  <a:pt x="1039525" y="1602820"/>
                  <a:pt x="1006980" y="1618695"/>
                  <a:pt x="1010949" y="1629014"/>
                </a:cubicBezTo>
                <a:cubicBezTo>
                  <a:pt x="1014918" y="1639333"/>
                  <a:pt x="1041111" y="1645683"/>
                  <a:pt x="1077624" y="1648064"/>
                </a:cubicBezTo>
                <a:cubicBezTo>
                  <a:pt x="1114136" y="1650445"/>
                  <a:pt x="1193511" y="1647270"/>
                  <a:pt x="1230024" y="1643301"/>
                </a:cubicBezTo>
                <a:cubicBezTo>
                  <a:pt x="1266536" y="1639332"/>
                  <a:pt x="1271299" y="1632188"/>
                  <a:pt x="1296699" y="1624251"/>
                </a:cubicBezTo>
                <a:cubicBezTo>
                  <a:pt x="1322099" y="1616314"/>
                  <a:pt x="1344324" y="1600439"/>
                  <a:pt x="1382424" y="1595676"/>
                </a:cubicBezTo>
                <a:cubicBezTo>
                  <a:pt x="1420524" y="1590914"/>
                  <a:pt x="1478468" y="1596470"/>
                  <a:pt x="1525299" y="1595676"/>
                </a:cubicBezTo>
                <a:cubicBezTo>
                  <a:pt x="1572130" y="1594882"/>
                  <a:pt x="1622137" y="1595676"/>
                  <a:pt x="1663412" y="1590914"/>
                </a:cubicBezTo>
                <a:cubicBezTo>
                  <a:pt x="1704687" y="1586152"/>
                  <a:pt x="1741993" y="1562339"/>
                  <a:pt x="1772949" y="1567101"/>
                </a:cubicBezTo>
                <a:cubicBezTo>
                  <a:pt x="1803905" y="1571864"/>
                  <a:pt x="1817399" y="1587739"/>
                  <a:pt x="1849149" y="1619489"/>
                </a:cubicBezTo>
                <a:cubicBezTo>
                  <a:pt x="1880899" y="1651239"/>
                  <a:pt x="1922174" y="1718707"/>
                  <a:pt x="1963449" y="1757601"/>
                </a:cubicBezTo>
                <a:cubicBezTo>
                  <a:pt x="2004724" y="1796495"/>
                  <a:pt x="2049174" y="1833801"/>
                  <a:pt x="2096799" y="1852851"/>
                </a:cubicBezTo>
                <a:cubicBezTo>
                  <a:pt x="2144424" y="1871901"/>
                  <a:pt x="2215068" y="1867139"/>
                  <a:pt x="2249199" y="1871901"/>
                </a:cubicBezTo>
                <a:cubicBezTo>
                  <a:pt x="2283330" y="1876663"/>
                  <a:pt x="2274600" y="1871107"/>
                  <a:pt x="2301587" y="1881426"/>
                </a:cubicBezTo>
                <a:cubicBezTo>
                  <a:pt x="2328575" y="1891745"/>
                  <a:pt x="2380962" y="1923495"/>
                  <a:pt x="2411124" y="1933814"/>
                </a:cubicBezTo>
                <a:cubicBezTo>
                  <a:pt x="2441286" y="1944133"/>
                  <a:pt x="2453193" y="1940164"/>
                  <a:pt x="2482562" y="1943339"/>
                </a:cubicBezTo>
                <a:cubicBezTo>
                  <a:pt x="2511931" y="1946514"/>
                  <a:pt x="2565112" y="1954451"/>
                  <a:pt x="2587337" y="1952864"/>
                </a:cubicBezTo>
                <a:cubicBezTo>
                  <a:pt x="2609562" y="1951277"/>
                  <a:pt x="2623850" y="1944927"/>
                  <a:pt x="2615912" y="1933814"/>
                </a:cubicBezTo>
                <a:cubicBezTo>
                  <a:pt x="2607975" y="1922702"/>
                  <a:pt x="2556381" y="1902064"/>
                  <a:pt x="2539712" y="1886189"/>
                </a:cubicBezTo>
                <a:cubicBezTo>
                  <a:pt x="2523043" y="1870314"/>
                  <a:pt x="2528599" y="1850470"/>
                  <a:pt x="2515899" y="1838564"/>
                </a:cubicBezTo>
                <a:cubicBezTo>
                  <a:pt x="2503199" y="1826658"/>
                  <a:pt x="2487324" y="1823482"/>
                  <a:pt x="2463512" y="1814751"/>
                </a:cubicBezTo>
                <a:cubicBezTo>
                  <a:pt x="2439700" y="1806020"/>
                  <a:pt x="2396043" y="1800463"/>
                  <a:pt x="2373024" y="1786176"/>
                </a:cubicBezTo>
                <a:cubicBezTo>
                  <a:pt x="2350005" y="1771889"/>
                  <a:pt x="2330955" y="1744901"/>
                  <a:pt x="2325399" y="1729026"/>
                </a:cubicBezTo>
                <a:cubicBezTo>
                  <a:pt x="2319843" y="1713151"/>
                  <a:pt x="2339687" y="1702832"/>
                  <a:pt x="2339687" y="1690926"/>
                </a:cubicBezTo>
                <a:cubicBezTo>
                  <a:pt x="2339687" y="1679020"/>
                  <a:pt x="2341274" y="1662351"/>
                  <a:pt x="2325399" y="1657589"/>
                </a:cubicBezTo>
                <a:cubicBezTo>
                  <a:pt x="2309524" y="1652827"/>
                  <a:pt x="2277774" y="1665526"/>
                  <a:pt x="2244437" y="1662351"/>
                </a:cubicBezTo>
                <a:cubicBezTo>
                  <a:pt x="2211100" y="1659176"/>
                  <a:pt x="2143630" y="1651239"/>
                  <a:pt x="2125374" y="1638539"/>
                </a:cubicBezTo>
                <a:cubicBezTo>
                  <a:pt x="2107118" y="1625839"/>
                  <a:pt x="2121405" y="1611551"/>
                  <a:pt x="2134899" y="1586151"/>
                </a:cubicBezTo>
                <a:cubicBezTo>
                  <a:pt x="2148393" y="1560751"/>
                  <a:pt x="2177762" y="1514714"/>
                  <a:pt x="2206337" y="1486139"/>
                </a:cubicBezTo>
                <a:cubicBezTo>
                  <a:pt x="2234912" y="1457564"/>
                  <a:pt x="2254755" y="1433751"/>
                  <a:pt x="2306349" y="1414701"/>
                </a:cubicBezTo>
                <a:cubicBezTo>
                  <a:pt x="2357943" y="1395651"/>
                  <a:pt x="2515899" y="1371839"/>
                  <a:pt x="2515899" y="1371839"/>
                </a:cubicBezTo>
                <a:cubicBezTo>
                  <a:pt x="2621468" y="1351995"/>
                  <a:pt x="2840543" y="1317864"/>
                  <a:pt x="2939762" y="1295639"/>
                </a:cubicBezTo>
                <a:cubicBezTo>
                  <a:pt x="3038981" y="1273414"/>
                  <a:pt x="3062000" y="1262302"/>
                  <a:pt x="3111212" y="1238489"/>
                </a:cubicBezTo>
                <a:cubicBezTo>
                  <a:pt x="3160425" y="1214677"/>
                  <a:pt x="3191381" y="1168639"/>
                  <a:pt x="3235037" y="1152764"/>
                </a:cubicBezTo>
                <a:cubicBezTo>
                  <a:pt x="3278693" y="1136889"/>
                  <a:pt x="3331080" y="1145620"/>
                  <a:pt x="3373149" y="1143239"/>
                </a:cubicBezTo>
                <a:cubicBezTo>
                  <a:pt x="3415218" y="1140858"/>
                  <a:pt x="3462049" y="1139270"/>
                  <a:pt x="3487449" y="1138476"/>
                </a:cubicBezTo>
                <a:cubicBezTo>
                  <a:pt x="3512849" y="1137682"/>
                  <a:pt x="3512849" y="1126570"/>
                  <a:pt x="3525549" y="1138476"/>
                </a:cubicBezTo>
                <a:cubicBezTo>
                  <a:pt x="3538249" y="1150382"/>
                  <a:pt x="3550949" y="1187689"/>
                  <a:pt x="3563649" y="1209914"/>
                </a:cubicBezTo>
                <a:cubicBezTo>
                  <a:pt x="3576349" y="1232139"/>
                  <a:pt x="3589049" y="1252776"/>
                  <a:pt x="3601749" y="1271826"/>
                </a:cubicBezTo>
                <a:cubicBezTo>
                  <a:pt x="3614449" y="1290876"/>
                  <a:pt x="3628737" y="1313102"/>
                  <a:pt x="3639849" y="1324214"/>
                </a:cubicBezTo>
                <a:cubicBezTo>
                  <a:pt x="3650961" y="1335326"/>
                  <a:pt x="3668424" y="1338501"/>
                  <a:pt x="3668424" y="1338501"/>
                </a:cubicBezTo>
                <a:cubicBezTo>
                  <a:pt x="3676361" y="1339295"/>
                  <a:pt x="3679536" y="1332151"/>
                  <a:pt x="3687474" y="1328976"/>
                </a:cubicBezTo>
                <a:cubicBezTo>
                  <a:pt x="3695412" y="1325801"/>
                  <a:pt x="3706524" y="1325801"/>
                  <a:pt x="3716049" y="1319451"/>
                </a:cubicBezTo>
                <a:cubicBezTo>
                  <a:pt x="3725574" y="1313101"/>
                  <a:pt x="3727162" y="1285320"/>
                  <a:pt x="3744624" y="1290876"/>
                </a:cubicBezTo>
                <a:cubicBezTo>
                  <a:pt x="3762086" y="1296432"/>
                  <a:pt x="3788280" y="1338502"/>
                  <a:pt x="3820824" y="1352789"/>
                </a:cubicBezTo>
                <a:cubicBezTo>
                  <a:pt x="3853368" y="1367076"/>
                  <a:pt x="3916868" y="1376601"/>
                  <a:pt x="3939887" y="1376601"/>
                </a:cubicBezTo>
                <a:cubicBezTo>
                  <a:pt x="3962906" y="1376601"/>
                  <a:pt x="3962112" y="1358345"/>
                  <a:pt x="3958937" y="1352789"/>
                </a:cubicBezTo>
                <a:cubicBezTo>
                  <a:pt x="3955762" y="1347233"/>
                  <a:pt x="3926393" y="1350408"/>
                  <a:pt x="3920837" y="1343264"/>
                </a:cubicBezTo>
                <a:cubicBezTo>
                  <a:pt x="3915281" y="1336120"/>
                  <a:pt x="3912105" y="1309132"/>
                  <a:pt x="3925599" y="1309926"/>
                </a:cubicBezTo>
                <a:cubicBezTo>
                  <a:pt x="3939093" y="1310720"/>
                  <a:pt x="3975605" y="1339295"/>
                  <a:pt x="4001799" y="1348026"/>
                </a:cubicBezTo>
                <a:cubicBezTo>
                  <a:pt x="4027993" y="1356757"/>
                  <a:pt x="4062918" y="1359933"/>
                  <a:pt x="4082762" y="1362314"/>
                </a:cubicBezTo>
                <a:cubicBezTo>
                  <a:pt x="4102606" y="1364695"/>
                  <a:pt x="4119275" y="1367870"/>
                  <a:pt x="4120862" y="1362314"/>
                </a:cubicBezTo>
                <a:cubicBezTo>
                  <a:pt x="4122449" y="1356758"/>
                  <a:pt x="4085937" y="1336120"/>
                  <a:pt x="4092287" y="1328976"/>
                </a:cubicBezTo>
                <a:cubicBezTo>
                  <a:pt x="4098637" y="1321832"/>
                  <a:pt x="4141500" y="1321832"/>
                  <a:pt x="4158962" y="1319451"/>
                </a:cubicBezTo>
                <a:cubicBezTo>
                  <a:pt x="4176424" y="1317070"/>
                  <a:pt x="4202618" y="1322627"/>
                  <a:pt x="4197062" y="1314689"/>
                </a:cubicBezTo>
                <a:cubicBezTo>
                  <a:pt x="4191506" y="1306752"/>
                  <a:pt x="4132768" y="1289288"/>
                  <a:pt x="4125624" y="1271826"/>
                </a:cubicBezTo>
                <a:cubicBezTo>
                  <a:pt x="4118480" y="1254364"/>
                  <a:pt x="4135149" y="1220233"/>
                  <a:pt x="4154199" y="1209914"/>
                </a:cubicBezTo>
                <a:cubicBezTo>
                  <a:pt x="4173249" y="1199595"/>
                  <a:pt x="4237543" y="1214676"/>
                  <a:pt x="4239924" y="1209914"/>
                </a:cubicBezTo>
                <a:cubicBezTo>
                  <a:pt x="4242305" y="1205152"/>
                  <a:pt x="4170074" y="1193245"/>
                  <a:pt x="4168487" y="1181339"/>
                </a:cubicBezTo>
                <a:cubicBezTo>
                  <a:pt x="4166900" y="1169433"/>
                  <a:pt x="4233574" y="1148795"/>
                  <a:pt x="4230399" y="1138476"/>
                </a:cubicBezTo>
                <a:cubicBezTo>
                  <a:pt x="4227224" y="1128157"/>
                  <a:pt x="4180393" y="1132126"/>
                  <a:pt x="4149437" y="1119426"/>
                </a:cubicBezTo>
                <a:cubicBezTo>
                  <a:pt x="4118481" y="1106726"/>
                  <a:pt x="4065300" y="1078151"/>
                  <a:pt x="4044662" y="1062276"/>
                </a:cubicBezTo>
                <a:cubicBezTo>
                  <a:pt x="4024025" y="1046401"/>
                  <a:pt x="4045456" y="1035288"/>
                  <a:pt x="4025612" y="1024176"/>
                </a:cubicBezTo>
                <a:cubicBezTo>
                  <a:pt x="4005768" y="1013064"/>
                  <a:pt x="3958143" y="1001951"/>
                  <a:pt x="3925599" y="995601"/>
                </a:cubicBezTo>
                <a:cubicBezTo>
                  <a:pt x="3893055" y="989251"/>
                  <a:pt x="3869243" y="986076"/>
                  <a:pt x="3830349" y="986076"/>
                </a:cubicBezTo>
                <a:cubicBezTo>
                  <a:pt x="3791455" y="986076"/>
                  <a:pt x="3706524" y="1005920"/>
                  <a:pt x="3692237" y="995601"/>
                </a:cubicBezTo>
                <a:cubicBezTo>
                  <a:pt x="3677950" y="985282"/>
                  <a:pt x="3743037" y="938451"/>
                  <a:pt x="3744624" y="924164"/>
                </a:cubicBezTo>
                <a:cubicBezTo>
                  <a:pt x="3746211" y="909877"/>
                  <a:pt x="3701762" y="924957"/>
                  <a:pt x="3701762" y="909876"/>
                </a:cubicBezTo>
                <a:cubicBezTo>
                  <a:pt x="3701762" y="894795"/>
                  <a:pt x="3735893" y="855107"/>
                  <a:pt x="3744624" y="833676"/>
                </a:cubicBezTo>
                <a:cubicBezTo>
                  <a:pt x="3753355" y="812245"/>
                  <a:pt x="3754149" y="781289"/>
                  <a:pt x="3754149" y="781289"/>
                </a:cubicBezTo>
                <a:cubicBezTo>
                  <a:pt x="3753355" y="769383"/>
                  <a:pt x="3730337" y="774939"/>
                  <a:pt x="3739862" y="762239"/>
                </a:cubicBezTo>
                <a:cubicBezTo>
                  <a:pt x="3749387" y="749539"/>
                  <a:pt x="3785105" y="718583"/>
                  <a:pt x="3811299" y="705089"/>
                </a:cubicBezTo>
                <a:cubicBezTo>
                  <a:pt x="3837493" y="691595"/>
                  <a:pt x="3874005" y="693182"/>
                  <a:pt x="3897024" y="681276"/>
                </a:cubicBezTo>
                <a:cubicBezTo>
                  <a:pt x="3920043" y="669370"/>
                  <a:pt x="3917662" y="640001"/>
                  <a:pt x="3949412" y="633651"/>
                </a:cubicBezTo>
                <a:cubicBezTo>
                  <a:pt x="3981162" y="627301"/>
                  <a:pt x="4036724" y="650320"/>
                  <a:pt x="4087524" y="643176"/>
                </a:cubicBezTo>
                <a:cubicBezTo>
                  <a:pt x="4138324" y="636032"/>
                  <a:pt x="4190712" y="605870"/>
                  <a:pt x="4254212" y="590789"/>
                </a:cubicBezTo>
                <a:cubicBezTo>
                  <a:pt x="4317712" y="575708"/>
                  <a:pt x="4401055" y="565389"/>
                  <a:pt x="4468524" y="552689"/>
                </a:cubicBezTo>
                <a:cubicBezTo>
                  <a:pt x="4535993" y="539989"/>
                  <a:pt x="4597905" y="528083"/>
                  <a:pt x="4659024" y="514589"/>
                </a:cubicBezTo>
                <a:cubicBezTo>
                  <a:pt x="4720143" y="501095"/>
                  <a:pt x="4779675" y="493157"/>
                  <a:pt x="4835237" y="471726"/>
                </a:cubicBezTo>
                <a:cubicBezTo>
                  <a:pt x="4890799" y="450295"/>
                  <a:pt x="4959062" y="412988"/>
                  <a:pt x="4992399" y="386001"/>
                </a:cubicBezTo>
                <a:cubicBezTo>
                  <a:pt x="5025737" y="359013"/>
                  <a:pt x="5017800" y="328851"/>
                  <a:pt x="5035262" y="309801"/>
                </a:cubicBezTo>
                <a:cubicBezTo>
                  <a:pt x="5052724" y="290751"/>
                  <a:pt x="5085268" y="285195"/>
                  <a:pt x="5097174" y="271701"/>
                </a:cubicBezTo>
                <a:cubicBezTo>
                  <a:pt x="5109080" y="258207"/>
                  <a:pt x="5102730" y="246301"/>
                  <a:pt x="5106699" y="228839"/>
                </a:cubicBezTo>
                <a:cubicBezTo>
                  <a:pt x="5110668" y="211376"/>
                  <a:pt x="5121781" y="184388"/>
                  <a:pt x="5120987" y="166926"/>
                </a:cubicBezTo>
                <a:cubicBezTo>
                  <a:pt x="5120193" y="149464"/>
                  <a:pt x="5110668" y="136764"/>
                  <a:pt x="5101937" y="124064"/>
                </a:cubicBezTo>
                <a:cubicBezTo>
                  <a:pt x="5093206" y="111364"/>
                  <a:pt x="5085268" y="99457"/>
                  <a:pt x="5068599" y="90726"/>
                </a:cubicBezTo>
                <a:cubicBezTo>
                  <a:pt x="5051930" y="81995"/>
                  <a:pt x="5066218" y="85170"/>
                  <a:pt x="5001924" y="71676"/>
                </a:cubicBezTo>
                <a:cubicBezTo>
                  <a:pt x="4937630" y="58182"/>
                  <a:pt x="4786024" y="17701"/>
                  <a:pt x="4682837" y="9764"/>
                </a:cubicBezTo>
                <a:cubicBezTo>
                  <a:pt x="4579650" y="1827"/>
                  <a:pt x="4479636" y="15320"/>
                  <a:pt x="4382799" y="24051"/>
                </a:cubicBezTo>
                <a:cubicBezTo>
                  <a:pt x="4285962" y="32782"/>
                  <a:pt x="4196268" y="39926"/>
                  <a:pt x="4101812" y="62151"/>
                </a:cubicBezTo>
                <a:cubicBezTo>
                  <a:pt x="4007356" y="84376"/>
                  <a:pt x="3816062" y="157401"/>
                  <a:pt x="3816062" y="157401"/>
                </a:cubicBezTo>
                <a:cubicBezTo>
                  <a:pt x="3743037" y="182007"/>
                  <a:pt x="3704143" y="191533"/>
                  <a:pt x="3663662" y="209789"/>
                </a:cubicBezTo>
                <a:cubicBezTo>
                  <a:pt x="3623181" y="228045"/>
                  <a:pt x="3608893" y="248683"/>
                  <a:pt x="3573174" y="266939"/>
                </a:cubicBezTo>
                <a:cubicBezTo>
                  <a:pt x="3537455" y="285195"/>
                  <a:pt x="3481893" y="309801"/>
                  <a:pt x="3449349" y="319326"/>
                </a:cubicBezTo>
                <a:cubicBezTo>
                  <a:pt x="3416805" y="328851"/>
                  <a:pt x="3377912" y="324089"/>
                  <a:pt x="3377912" y="324089"/>
                </a:cubicBezTo>
                <a:cubicBezTo>
                  <a:pt x="3366800" y="322502"/>
                  <a:pt x="3396168" y="306626"/>
                  <a:pt x="3382674" y="309801"/>
                </a:cubicBezTo>
                <a:cubicBezTo>
                  <a:pt x="3369180" y="312976"/>
                  <a:pt x="3326318" y="337583"/>
                  <a:pt x="3296949" y="343139"/>
                </a:cubicBezTo>
                <a:cubicBezTo>
                  <a:pt x="3267580" y="348695"/>
                  <a:pt x="3219956" y="347108"/>
                  <a:pt x="3206462" y="343139"/>
                </a:cubicBezTo>
                <a:cubicBezTo>
                  <a:pt x="3192968" y="339170"/>
                  <a:pt x="3225512" y="321707"/>
                  <a:pt x="3215987" y="319326"/>
                </a:cubicBezTo>
                <a:cubicBezTo>
                  <a:pt x="3206462" y="316945"/>
                  <a:pt x="3168362" y="328851"/>
                  <a:pt x="3149312" y="328851"/>
                </a:cubicBezTo>
                <a:cubicBezTo>
                  <a:pt x="3130262" y="328851"/>
                  <a:pt x="3105656" y="324088"/>
                  <a:pt x="3101687" y="319326"/>
                </a:cubicBezTo>
                <a:cubicBezTo>
                  <a:pt x="3097718" y="314564"/>
                  <a:pt x="3123118" y="307420"/>
                  <a:pt x="3125499" y="300276"/>
                </a:cubicBezTo>
                <a:cubicBezTo>
                  <a:pt x="3127880" y="293132"/>
                  <a:pt x="3128674" y="291545"/>
                  <a:pt x="3115974" y="276464"/>
                </a:cubicBezTo>
                <a:cubicBezTo>
                  <a:pt x="3103274" y="261383"/>
                  <a:pt x="3068349" y="230426"/>
                  <a:pt x="3049299" y="209789"/>
                </a:cubicBezTo>
                <a:cubicBezTo>
                  <a:pt x="3030249" y="189152"/>
                  <a:pt x="3012786" y="171689"/>
                  <a:pt x="3001674" y="152639"/>
                </a:cubicBezTo>
                <a:cubicBezTo>
                  <a:pt x="2990562" y="133589"/>
                  <a:pt x="2989768" y="108189"/>
                  <a:pt x="2982624" y="95489"/>
                </a:cubicBezTo>
                <a:cubicBezTo>
                  <a:pt x="2975480" y="82789"/>
                  <a:pt x="2966750" y="79614"/>
                  <a:pt x="2958812" y="76439"/>
                </a:cubicBezTo>
                <a:cubicBezTo>
                  <a:pt x="2950874" y="73264"/>
                  <a:pt x="2934999" y="76439"/>
                  <a:pt x="2934999" y="76439"/>
                </a:cubicBezTo>
                <a:cubicBezTo>
                  <a:pt x="2931824" y="73264"/>
                  <a:pt x="2943731" y="60564"/>
                  <a:pt x="2939762" y="57389"/>
                </a:cubicBezTo>
                <a:cubicBezTo>
                  <a:pt x="2935793" y="54214"/>
                  <a:pt x="2918331" y="51039"/>
                  <a:pt x="2911187" y="57389"/>
                </a:cubicBezTo>
                <a:cubicBezTo>
                  <a:pt x="2904043" y="63739"/>
                  <a:pt x="2904836" y="91520"/>
                  <a:pt x="2896899" y="95489"/>
                </a:cubicBezTo>
                <a:cubicBezTo>
                  <a:pt x="2888962" y="99458"/>
                  <a:pt x="2875468" y="84376"/>
                  <a:pt x="2863562" y="81201"/>
                </a:cubicBezTo>
                <a:cubicBezTo>
                  <a:pt x="2851656" y="78026"/>
                  <a:pt x="2827843" y="83583"/>
                  <a:pt x="2825462" y="76439"/>
                </a:cubicBezTo>
                <a:cubicBezTo>
                  <a:pt x="2823081" y="69295"/>
                  <a:pt x="2846893" y="51039"/>
                  <a:pt x="2849274" y="38339"/>
                </a:cubicBezTo>
                <a:cubicBezTo>
                  <a:pt x="2851655" y="25639"/>
                  <a:pt x="2850068" y="2620"/>
                  <a:pt x="2839749" y="239"/>
                </a:cubicBezTo>
                <a:cubicBezTo>
                  <a:pt x="2829430" y="-2142"/>
                  <a:pt x="2805618" y="13732"/>
                  <a:pt x="2787362" y="24051"/>
                </a:cubicBezTo>
                <a:cubicBezTo>
                  <a:pt x="2769106" y="34370"/>
                  <a:pt x="2741325" y="47070"/>
                  <a:pt x="2730212" y="62151"/>
                </a:cubicBezTo>
                <a:cubicBezTo>
                  <a:pt x="2719099" y="77232"/>
                  <a:pt x="2727037" y="97077"/>
                  <a:pt x="2720687" y="114539"/>
                </a:cubicBezTo>
                <a:cubicBezTo>
                  <a:pt x="2714337" y="132001"/>
                  <a:pt x="2696081" y="152639"/>
                  <a:pt x="2692112" y="166926"/>
                </a:cubicBezTo>
                <a:cubicBezTo>
                  <a:pt x="2688143" y="181213"/>
                  <a:pt x="2698461" y="200264"/>
                  <a:pt x="2696874" y="200264"/>
                </a:cubicBezTo>
                <a:cubicBezTo>
                  <a:pt x="2695287" y="200264"/>
                  <a:pt x="2688143" y="166132"/>
                  <a:pt x="2682587" y="166926"/>
                </a:cubicBezTo>
                <a:cubicBezTo>
                  <a:pt x="2677031" y="167720"/>
                  <a:pt x="2665918" y="191532"/>
                  <a:pt x="2663537" y="205026"/>
                </a:cubicBezTo>
                <a:cubicBezTo>
                  <a:pt x="2661156" y="218520"/>
                  <a:pt x="2661949" y="235189"/>
                  <a:pt x="2668299" y="247889"/>
                </a:cubicBezTo>
                <a:cubicBezTo>
                  <a:pt x="2674649" y="260589"/>
                  <a:pt x="2700843" y="268526"/>
                  <a:pt x="2701637" y="281226"/>
                </a:cubicBezTo>
                <a:cubicBezTo>
                  <a:pt x="2702431" y="293926"/>
                  <a:pt x="2680206" y="309801"/>
                  <a:pt x="2673062" y="324089"/>
                </a:cubicBezTo>
                <a:cubicBezTo>
                  <a:pt x="2665918" y="338376"/>
                  <a:pt x="2657980" y="355839"/>
                  <a:pt x="2658774" y="366951"/>
                </a:cubicBezTo>
                <a:cubicBezTo>
                  <a:pt x="2659568" y="378063"/>
                  <a:pt x="2695286" y="382033"/>
                  <a:pt x="2677824" y="390764"/>
                </a:cubicBezTo>
                <a:cubicBezTo>
                  <a:pt x="2660362" y="399495"/>
                  <a:pt x="2553999" y="419339"/>
                  <a:pt x="2553999" y="419339"/>
                </a:cubicBezTo>
                <a:lnTo>
                  <a:pt x="2439699" y="447914"/>
                </a:lnTo>
                <a:cubicBezTo>
                  <a:pt x="2407949" y="455851"/>
                  <a:pt x="2402393" y="460614"/>
                  <a:pt x="2363499" y="466964"/>
                </a:cubicBezTo>
                <a:cubicBezTo>
                  <a:pt x="2324605" y="473314"/>
                  <a:pt x="2257931" y="475695"/>
                  <a:pt x="2206337" y="486014"/>
                </a:cubicBezTo>
                <a:cubicBezTo>
                  <a:pt x="2154743" y="496333"/>
                  <a:pt x="2122993" y="503476"/>
                  <a:pt x="2053937" y="528876"/>
                </a:cubicBezTo>
                <a:cubicBezTo>
                  <a:pt x="1984881" y="554276"/>
                  <a:pt x="1857087" y="604283"/>
                  <a:pt x="1791999" y="638414"/>
                </a:cubicBezTo>
                <a:cubicBezTo>
                  <a:pt x="1726912" y="672545"/>
                  <a:pt x="1711831" y="704295"/>
                  <a:pt x="1663412" y="733664"/>
                </a:cubicBezTo>
                <a:cubicBezTo>
                  <a:pt x="1614993" y="763033"/>
                  <a:pt x="1536411" y="806689"/>
                  <a:pt x="1477674" y="828914"/>
                </a:cubicBezTo>
                <a:close/>
              </a:path>
            </a:pathLst>
          </a:custGeom>
          <a:solidFill>
            <a:srgbClr val="007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53" name="자유형 62">
            <a:extLst>
              <a:ext uri="{FF2B5EF4-FFF2-40B4-BE49-F238E27FC236}">
                <a16:creationId xmlns:a16="http://schemas.microsoft.com/office/drawing/2014/main" id="{9C496319-4885-4470-ABCA-033ABC930110}"/>
              </a:ext>
            </a:extLst>
          </p:cNvPr>
          <p:cNvSpPr/>
          <p:nvPr/>
        </p:nvSpPr>
        <p:spPr>
          <a:xfrm flipH="1">
            <a:off x="3868327" y="4856981"/>
            <a:ext cx="322424" cy="284904"/>
          </a:xfrm>
          <a:custGeom>
            <a:avLst/>
            <a:gdLst>
              <a:gd name="connsiteX0" fmla="*/ 2183119 w 3854824"/>
              <a:gd name="connsiteY0" fmla="*/ 791581 h 3406246"/>
              <a:gd name="connsiteX1" fmla="*/ 2240269 w 3854824"/>
              <a:gd name="connsiteY1" fmla="*/ 667756 h 3406246"/>
              <a:gd name="connsiteX2" fmla="*/ 2278369 w 3854824"/>
              <a:gd name="connsiteY2" fmla="*/ 539168 h 3406246"/>
              <a:gd name="connsiteX3" fmla="*/ 2311706 w 3854824"/>
              <a:gd name="connsiteY3" fmla="*/ 482018 h 3406246"/>
              <a:gd name="connsiteX4" fmla="*/ 2330756 w 3854824"/>
              <a:gd name="connsiteY4" fmla="*/ 415343 h 3406246"/>
              <a:gd name="connsiteX5" fmla="*/ 2378381 w 3854824"/>
              <a:gd name="connsiteY5" fmla="*/ 348668 h 3406246"/>
              <a:gd name="connsiteX6" fmla="*/ 2426006 w 3854824"/>
              <a:gd name="connsiteY6" fmla="*/ 320093 h 3406246"/>
              <a:gd name="connsiteX7" fmla="*/ 2473631 w 3854824"/>
              <a:gd name="connsiteY7" fmla="*/ 229606 h 3406246"/>
              <a:gd name="connsiteX8" fmla="*/ 2554594 w 3854824"/>
              <a:gd name="connsiteY8" fmla="*/ 153406 h 3406246"/>
              <a:gd name="connsiteX9" fmla="*/ 2664131 w 3854824"/>
              <a:gd name="connsiteY9" fmla="*/ 86731 h 3406246"/>
              <a:gd name="connsiteX10" fmla="*/ 2883206 w 3854824"/>
              <a:gd name="connsiteY10" fmla="*/ 29581 h 3406246"/>
              <a:gd name="connsiteX11" fmla="*/ 3059419 w 3854824"/>
              <a:gd name="connsiteY11" fmla="*/ 10531 h 3406246"/>
              <a:gd name="connsiteX12" fmla="*/ 3226106 w 3854824"/>
              <a:gd name="connsiteY12" fmla="*/ 1006 h 3406246"/>
              <a:gd name="connsiteX13" fmla="*/ 3364219 w 3854824"/>
              <a:gd name="connsiteY13" fmla="*/ 34343 h 3406246"/>
              <a:gd name="connsiteX14" fmla="*/ 3421369 w 3854824"/>
              <a:gd name="connsiteY14" fmla="*/ 67681 h 3406246"/>
              <a:gd name="connsiteX15" fmla="*/ 3649969 w 3854824"/>
              <a:gd name="connsiteY15" fmla="*/ 162931 h 3406246"/>
              <a:gd name="connsiteX16" fmla="*/ 3778556 w 3854824"/>
              <a:gd name="connsiteY16" fmla="*/ 239131 h 3406246"/>
              <a:gd name="connsiteX17" fmla="*/ 3854756 w 3854824"/>
              <a:gd name="connsiteY17" fmla="*/ 324856 h 3406246"/>
              <a:gd name="connsiteX18" fmla="*/ 3792844 w 3854824"/>
              <a:gd name="connsiteY18" fmla="*/ 320093 h 3406246"/>
              <a:gd name="connsiteX19" fmla="*/ 3830944 w 3854824"/>
              <a:gd name="connsiteY19" fmla="*/ 348668 h 3406246"/>
              <a:gd name="connsiteX20" fmla="*/ 3702356 w 3854824"/>
              <a:gd name="connsiteY20" fmla="*/ 391531 h 3406246"/>
              <a:gd name="connsiteX21" fmla="*/ 3630919 w 3854824"/>
              <a:gd name="connsiteY21" fmla="*/ 467731 h 3406246"/>
              <a:gd name="connsiteX22" fmla="*/ 3535669 w 3854824"/>
              <a:gd name="connsiteY22" fmla="*/ 520118 h 3406246"/>
              <a:gd name="connsiteX23" fmla="*/ 3492806 w 3854824"/>
              <a:gd name="connsiteY23" fmla="*/ 572506 h 3406246"/>
              <a:gd name="connsiteX24" fmla="*/ 3430894 w 3854824"/>
              <a:gd name="connsiteY24" fmla="*/ 743956 h 3406246"/>
              <a:gd name="connsiteX25" fmla="*/ 3430894 w 3854824"/>
              <a:gd name="connsiteY25" fmla="*/ 872543 h 3406246"/>
              <a:gd name="connsiteX26" fmla="*/ 3488044 w 3854824"/>
              <a:gd name="connsiteY26" fmla="*/ 1105906 h 3406246"/>
              <a:gd name="connsiteX27" fmla="*/ 3521381 w 3854824"/>
              <a:gd name="connsiteY27" fmla="*/ 1339268 h 3406246"/>
              <a:gd name="connsiteX28" fmla="*/ 3454706 w 3854824"/>
              <a:gd name="connsiteY28" fmla="*/ 1620256 h 3406246"/>
              <a:gd name="connsiteX29" fmla="*/ 3416606 w 3854824"/>
              <a:gd name="connsiteY29" fmla="*/ 1725031 h 3406246"/>
              <a:gd name="connsiteX30" fmla="*/ 3373744 w 3854824"/>
              <a:gd name="connsiteY30" fmla="*/ 1777418 h 3406246"/>
              <a:gd name="connsiteX31" fmla="*/ 3330881 w 3854824"/>
              <a:gd name="connsiteY31" fmla="*/ 1767893 h 3406246"/>
              <a:gd name="connsiteX32" fmla="*/ 3302306 w 3854824"/>
              <a:gd name="connsiteY32" fmla="*/ 1891718 h 3406246"/>
              <a:gd name="connsiteX33" fmla="*/ 3211819 w 3854824"/>
              <a:gd name="connsiteY33" fmla="*/ 2053643 h 3406246"/>
              <a:gd name="connsiteX34" fmla="*/ 2978456 w 3854824"/>
              <a:gd name="connsiteY34" fmla="*/ 2310818 h 3406246"/>
              <a:gd name="connsiteX35" fmla="*/ 2645081 w 3854824"/>
              <a:gd name="connsiteY35" fmla="*/ 2515606 h 3406246"/>
              <a:gd name="connsiteX36" fmla="*/ 2568881 w 3854824"/>
              <a:gd name="connsiteY36" fmla="*/ 2668006 h 3406246"/>
              <a:gd name="connsiteX37" fmla="*/ 2421244 w 3854824"/>
              <a:gd name="connsiteY37" fmla="*/ 2782306 h 3406246"/>
              <a:gd name="connsiteX38" fmla="*/ 2478394 w 3854824"/>
              <a:gd name="connsiteY38" fmla="*/ 2848981 h 3406246"/>
              <a:gd name="connsiteX39" fmla="*/ 2616506 w 3854824"/>
              <a:gd name="connsiteY39" fmla="*/ 2929943 h 3406246"/>
              <a:gd name="connsiteX40" fmla="*/ 2649844 w 3854824"/>
              <a:gd name="connsiteY40" fmla="*/ 2963281 h 3406246"/>
              <a:gd name="connsiteX41" fmla="*/ 2730806 w 3854824"/>
              <a:gd name="connsiteY41" fmla="*/ 3020431 h 3406246"/>
              <a:gd name="connsiteX42" fmla="*/ 2811769 w 3854824"/>
              <a:gd name="connsiteY42" fmla="*/ 3068056 h 3406246"/>
              <a:gd name="connsiteX43" fmla="*/ 2897494 w 3854824"/>
              <a:gd name="connsiteY43" fmla="*/ 3134731 h 3406246"/>
              <a:gd name="connsiteX44" fmla="*/ 2964169 w 3854824"/>
              <a:gd name="connsiteY44" fmla="*/ 3191881 h 3406246"/>
              <a:gd name="connsiteX45" fmla="*/ 3087994 w 3854824"/>
              <a:gd name="connsiteY45" fmla="*/ 3234743 h 3406246"/>
              <a:gd name="connsiteX46" fmla="*/ 3216581 w 3854824"/>
              <a:gd name="connsiteY46" fmla="*/ 3234743 h 3406246"/>
              <a:gd name="connsiteX47" fmla="*/ 3302306 w 3854824"/>
              <a:gd name="connsiteY47" fmla="*/ 3234743 h 3406246"/>
              <a:gd name="connsiteX48" fmla="*/ 3364219 w 3854824"/>
              <a:gd name="connsiteY48" fmla="*/ 3249031 h 3406246"/>
              <a:gd name="connsiteX49" fmla="*/ 3411844 w 3854824"/>
              <a:gd name="connsiteY49" fmla="*/ 3277606 h 3406246"/>
              <a:gd name="connsiteX50" fmla="*/ 3421369 w 3854824"/>
              <a:gd name="connsiteY50" fmla="*/ 3325231 h 3406246"/>
              <a:gd name="connsiteX51" fmla="*/ 3349931 w 3854824"/>
              <a:gd name="connsiteY51" fmla="*/ 3287131 h 3406246"/>
              <a:gd name="connsiteX52" fmla="*/ 3354694 w 3854824"/>
              <a:gd name="connsiteY52" fmla="*/ 3329993 h 3406246"/>
              <a:gd name="connsiteX53" fmla="*/ 3307069 w 3854824"/>
              <a:gd name="connsiteY53" fmla="*/ 3306181 h 3406246"/>
              <a:gd name="connsiteX54" fmla="*/ 3197531 w 3854824"/>
              <a:gd name="connsiteY54" fmla="*/ 3291893 h 3406246"/>
              <a:gd name="connsiteX55" fmla="*/ 3178481 w 3854824"/>
              <a:gd name="connsiteY55" fmla="*/ 3315706 h 3406246"/>
              <a:gd name="connsiteX56" fmla="*/ 3126094 w 3854824"/>
              <a:gd name="connsiteY56" fmla="*/ 3310943 h 3406246"/>
              <a:gd name="connsiteX57" fmla="*/ 3026081 w 3854824"/>
              <a:gd name="connsiteY57" fmla="*/ 3287131 h 3406246"/>
              <a:gd name="connsiteX58" fmla="*/ 3007031 w 3854824"/>
              <a:gd name="connsiteY58" fmla="*/ 3334756 h 3406246"/>
              <a:gd name="connsiteX59" fmla="*/ 2968931 w 3854824"/>
              <a:gd name="connsiteY59" fmla="*/ 3310943 h 3406246"/>
              <a:gd name="connsiteX60" fmla="*/ 2864156 w 3854824"/>
              <a:gd name="connsiteY60" fmla="*/ 3291893 h 3406246"/>
              <a:gd name="connsiteX61" fmla="*/ 2821294 w 3854824"/>
              <a:gd name="connsiteY61" fmla="*/ 3277606 h 3406246"/>
              <a:gd name="connsiteX62" fmla="*/ 2711756 w 3854824"/>
              <a:gd name="connsiteY62" fmla="*/ 3272843 h 3406246"/>
              <a:gd name="connsiteX63" fmla="*/ 2645081 w 3854824"/>
              <a:gd name="connsiteY63" fmla="*/ 3268081 h 3406246"/>
              <a:gd name="connsiteX64" fmla="*/ 2549831 w 3854824"/>
              <a:gd name="connsiteY64" fmla="*/ 3258556 h 3406246"/>
              <a:gd name="connsiteX65" fmla="*/ 2502206 w 3854824"/>
              <a:gd name="connsiteY65" fmla="*/ 3244268 h 3406246"/>
              <a:gd name="connsiteX66" fmla="*/ 2497444 w 3854824"/>
              <a:gd name="connsiteY66" fmla="*/ 3201406 h 3406246"/>
              <a:gd name="connsiteX67" fmla="*/ 2473631 w 3854824"/>
              <a:gd name="connsiteY67" fmla="*/ 3177593 h 3406246"/>
              <a:gd name="connsiteX68" fmla="*/ 2454581 w 3854824"/>
              <a:gd name="connsiteY68" fmla="*/ 3182356 h 3406246"/>
              <a:gd name="connsiteX69" fmla="*/ 2411719 w 3854824"/>
              <a:gd name="connsiteY69" fmla="*/ 3210931 h 3406246"/>
              <a:gd name="connsiteX70" fmla="*/ 2383144 w 3854824"/>
              <a:gd name="connsiteY70" fmla="*/ 3249031 h 3406246"/>
              <a:gd name="connsiteX71" fmla="*/ 2387906 w 3854824"/>
              <a:gd name="connsiteY71" fmla="*/ 3182356 h 3406246"/>
              <a:gd name="connsiteX72" fmla="*/ 2473631 w 3854824"/>
              <a:gd name="connsiteY72" fmla="*/ 3125206 h 3406246"/>
              <a:gd name="connsiteX73" fmla="*/ 2559356 w 3854824"/>
              <a:gd name="connsiteY73" fmla="*/ 3177593 h 3406246"/>
              <a:gd name="connsiteX74" fmla="*/ 2640319 w 3854824"/>
              <a:gd name="connsiteY74" fmla="*/ 3191881 h 3406246"/>
              <a:gd name="connsiteX75" fmla="*/ 2740331 w 3854824"/>
              <a:gd name="connsiteY75" fmla="*/ 3201406 h 3406246"/>
              <a:gd name="connsiteX76" fmla="*/ 2754619 w 3854824"/>
              <a:gd name="connsiteY76" fmla="*/ 3177593 h 3406246"/>
              <a:gd name="connsiteX77" fmla="*/ 2721281 w 3854824"/>
              <a:gd name="connsiteY77" fmla="*/ 3139493 h 3406246"/>
              <a:gd name="connsiteX78" fmla="*/ 2626031 w 3854824"/>
              <a:gd name="connsiteY78" fmla="*/ 3068056 h 3406246"/>
              <a:gd name="connsiteX79" fmla="*/ 2430769 w 3854824"/>
              <a:gd name="connsiteY79" fmla="*/ 2910893 h 3406246"/>
              <a:gd name="connsiteX80" fmla="*/ 2354569 w 3854824"/>
              <a:gd name="connsiteY80" fmla="*/ 2872793 h 3406246"/>
              <a:gd name="connsiteX81" fmla="*/ 2287894 w 3854824"/>
              <a:gd name="connsiteY81" fmla="*/ 2853743 h 3406246"/>
              <a:gd name="connsiteX82" fmla="*/ 2249794 w 3854824"/>
              <a:gd name="connsiteY82" fmla="*/ 2815643 h 3406246"/>
              <a:gd name="connsiteX83" fmla="*/ 2254556 w 3854824"/>
              <a:gd name="connsiteY83" fmla="*/ 2791831 h 3406246"/>
              <a:gd name="connsiteX84" fmla="*/ 2225981 w 3854824"/>
              <a:gd name="connsiteY84" fmla="*/ 2782306 h 3406246"/>
              <a:gd name="connsiteX85" fmla="*/ 2183119 w 3854824"/>
              <a:gd name="connsiteY85" fmla="*/ 2810881 h 3406246"/>
              <a:gd name="connsiteX86" fmla="*/ 2145019 w 3854824"/>
              <a:gd name="connsiteY86" fmla="*/ 2863268 h 3406246"/>
              <a:gd name="connsiteX87" fmla="*/ 2154544 w 3854824"/>
              <a:gd name="connsiteY87" fmla="*/ 2787068 h 3406246"/>
              <a:gd name="connsiteX88" fmla="*/ 2102156 w 3854824"/>
              <a:gd name="connsiteY88" fmla="*/ 2820406 h 3406246"/>
              <a:gd name="connsiteX89" fmla="*/ 2102156 w 3854824"/>
              <a:gd name="connsiteY89" fmla="*/ 2763256 h 3406246"/>
              <a:gd name="connsiteX90" fmla="*/ 1987856 w 3854824"/>
              <a:gd name="connsiteY90" fmla="*/ 2791831 h 3406246"/>
              <a:gd name="connsiteX91" fmla="*/ 1978331 w 3854824"/>
              <a:gd name="connsiteY91" fmla="*/ 2768018 h 3406246"/>
              <a:gd name="connsiteX92" fmla="*/ 1940231 w 3854824"/>
              <a:gd name="connsiteY92" fmla="*/ 2791831 h 3406246"/>
              <a:gd name="connsiteX93" fmla="*/ 1864031 w 3854824"/>
              <a:gd name="connsiteY93" fmla="*/ 2810881 h 3406246"/>
              <a:gd name="connsiteX94" fmla="*/ 1749731 w 3854824"/>
              <a:gd name="connsiteY94" fmla="*/ 2825168 h 3406246"/>
              <a:gd name="connsiteX95" fmla="*/ 1759256 w 3854824"/>
              <a:gd name="connsiteY95" fmla="*/ 2791831 h 3406246"/>
              <a:gd name="connsiteX96" fmla="*/ 1721156 w 3854824"/>
              <a:gd name="connsiteY96" fmla="*/ 2810881 h 3406246"/>
              <a:gd name="connsiteX97" fmla="*/ 1744969 w 3854824"/>
              <a:gd name="connsiteY97" fmla="*/ 2863268 h 3406246"/>
              <a:gd name="connsiteX98" fmla="*/ 1740206 w 3854824"/>
              <a:gd name="connsiteY98" fmla="*/ 2925181 h 3406246"/>
              <a:gd name="connsiteX99" fmla="*/ 1825931 w 3854824"/>
              <a:gd name="connsiteY99" fmla="*/ 3053768 h 3406246"/>
              <a:gd name="connsiteX100" fmla="*/ 1830694 w 3854824"/>
              <a:gd name="connsiteY100" fmla="*/ 3082343 h 3406246"/>
              <a:gd name="connsiteX101" fmla="*/ 1916419 w 3854824"/>
              <a:gd name="connsiteY101" fmla="*/ 3210931 h 3406246"/>
              <a:gd name="connsiteX102" fmla="*/ 1983094 w 3854824"/>
              <a:gd name="connsiteY102" fmla="*/ 3253793 h 3406246"/>
              <a:gd name="connsiteX103" fmla="*/ 2097394 w 3854824"/>
              <a:gd name="connsiteY103" fmla="*/ 3287131 h 3406246"/>
              <a:gd name="connsiteX104" fmla="*/ 2216456 w 3854824"/>
              <a:gd name="connsiteY104" fmla="*/ 3287131 h 3406246"/>
              <a:gd name="connsiteX105" fmla="*/ 2254556 w 3854824"/>
              <a:gd name="connsiteY105" fmla="*/ 3287131 h 3406246"/>
              <a:gd name="connsiteX106" fmla="*/ 2302181 w 3854824"/>
              <a:gd name="connsiteY106" fmla="*/ 3272843 h 3406246"/>
              <a:gd name="connsiteX107" fmla="*/ 2349806 w 3854824"/>
              <a:gd name="connsiteY107" fmla="*/ 3301418 h 3406246"/>
              <a:gd name="connsiteX108" fmla="*/ 2411719 w 3854824"/>
              <a:gd name="connsiteY108" fmla="*/ 3329993 h 3406246"/>
              <a:gd name="connsiteX109" fmla="*/ 2449819 w 3854824"/>
              <a:gd name="connsiteY109" fmla="*/ 3372856 h 3406246"/>
              <a:gd name="connsiteX110" fmla="*/ 2449819 w 3854824"/>
              <a:gd name="connsiteY110" fmla="*/ 3396668 h 3406246"/>
              <a:gd name="connsiteX111" fmla="*/ 2411719 w 3854824"/>
              <a:gd name="connsiteY111" fmla="*/ 3372856 h 3406246"/>
              <a:gd name="connsiteX112" fmla="*/ 2354569 w 3854824"/>
              <a:gd name="connsiteY112" fmla="*/ 3358568 h 3406246"/>
              <a:gd name="connsiteX113" fmla="*/ 2354569 w 3854824"/>
              <a:gd name="connsiteY113" fmla="*/ 3377618 h 3406246"/>
              <a:gd name="connsiteX114" fmla="*/ 2311706 w 3854824"/>
              <a:gd name="connsiteY114" fmla="*/ 3396668 h 3406246"/>
              <a:gd name="connsiteX115" fmla="*/ 2264081 w 3854824"/>
              <a:gd name="connsiteY115" fmla="*/ 3368093 h 3406246"/>
              <a:gd name="connsiteX116" fmla="*/ 2235506 w 3854824"/>
              <a:gd name="connsiteY116" fmla="*/ 3363331 h 3406246"/>
              <a:gd name="connsiteX117" fmla="*/ 2192644 w 3854824"/>
              <a:gd name="connsiteY117" fmla="*/ 3382381 h 3406246"/>
              <a:gd name="connsiteX118" fmla="*/ 2135494 w 3854824"/>
              <a:gd name="connsiteY118" fmla="*/ 3382381 h 3406246"/>
              <a:gd name="connsiteX119" fmla="*/ 2078344 w 3854824"/>
              <a:gd name="connsiteY119" fmla="*/ 3363331 h 3406246"/>
              <a:gd name="connsiteX120" fmla="*/ 2045006 w 3854824"/>
              <a:gd name="connsiteY120" fmla="*/ 3358568 h 3406246"/>
              <a:gd name="connsiteX121" fmla="*/ 2045006 w 3854824"/>
              <a:gd name="connsiteY121" fmla="*/ 3406193 h 3406246"/>
              <a:gd name="connsiteX122" fmla="*/ 2035481 w 3854824"/>
              <a:gd name="connsiteY122" fmla="*/ 3368093 h 3406246"/>
              <a:gd name="connsiteX123" fmla="*/ 1968806 w 3854824"/>
              <a:gd name="connsiteY123" fmla="*/ 3372856 h 3406246"/>
              <a:gd name="connsiteX124" fmla="*/ 1864031 w 3854824"/>
              <a:gd name="connsiteY124" fmla="*/ 3349043 h 3406246"/>
              <a:gd name="connsiteX125" fmla="*/ 1849744 w 3854824"/>
              <a:gd name="connsiteY125" fmla="*/ 3329993 h 3406246"/>
              <a:gd name="connsiteX126" fmla="*/ 1716394 w 3854824"/>
              <a:gd name="connsiteY126" fmla="*/ 3315706 h 3406246"/>
              <a:gd name="connsiteX127" fmla="*/ 1649719 w 3854824"/>
              <a:gd name="connsiteY127" fmla="*/ 3301418 h 3406246"/>
              <a:gd name="connsiteX128" fmla="*/ 1630669 w 3854824"/>
              <a:gd name="connsiteY128" fmla="*/ 3296656 h 3406246"/>
              <a:gd name="connsiteX129" fmla="*/ 1649719 w 3854824"/>
              <a:gd name="connsiteY129" fmla="*/ 3268081 h 3406246"/>
              <a:gd name="connsiteX130" fmla="*/ 1635431 w 3854824"/>
              <a:gd name="connsiteY130" fmla="*/ 3229981 h 3406246"/>
              <a:gd name="connsiteX131" fmla="*/ 1606856 w 3854824"/>
              <a:gd name="connsiteY131" fmla="*/ 3249031 h 3406246"/>
              <a:gd name="connsiteX132" fmla="*/ 1554469 w 3854824"/>
              <a:gd name="connsiteY132" fmla="*/ 3272843 h 3406246"/>
              <a:gd name="connsiteX133" fmla="*/ 1540181 w 3854824"/>
              <a:gd name="connsiteY133" fmla="*/ 3301418 h 3406246"/>
              <a:gd name="connsiteX134" fmla="*/ 1549706 w 3854824"/>
              <a:gd name="connsiteY134" fmla="*/ 3239506 h 3406246"/>
              <a:gd name="connsiteX135" fmla="*/ 1606856 w 3854824"/>
              <a:gd name="connsiteY135" fmla="*/ 3187118 h 3406246"/>
              <a:gd name="connsiteX136" fmla="*/ 1673531 w 3854824"/>
              <a:gd name="connsiteY136" fmla="*/ 3191881 h 3406246"/>
              <a:gd name="connsiteX137" fmla="*/ 1711631 w 3854824"/>
              <a:gd name="connsiteY137" fmla="*/ 3229981 h 3406246"/>
              <a:gd name="connsiteX138" fmla="*/ 1740206 w 3854824"/>
              <a:gd name="connsiteY138" fmla="*/ 3249031 h 3406246"/>
              <a:gd name="connsiteX139" fmla="*/ 1787831 w 3854824"/>
              <a:gd name="connsiteY139" fmla="*/ 3249031 h 3406246"/>
              <a:gd name="connsiteX140" fmla="*/ 1764019 w 3854824"/>
              <a:gd name="connsiteY140" fmla="*/ 3196643 h 3406246"/>
              <a:gd name="connsiteX141" fmla="*/ 1740206 w 3854824"/>
              <a:gd name="connsiteY141" fmla="*/ 3125206 h 3406246"/>
              <a:gd name="connsiteX142" fmla="*/ 1678294 w 3854824"/>
              <a:gd name="connsiteY142" fmla="*/ 3006143 h 3406246"/>
              <a:gd name="connsiteX143" fmla="*/ 1625906 w 3854824"/>
              <a:gd name="connsiteY143" fmla="*/ 2910893 h 3406246"/>
              <a:gd name="connsiteX144" fmla="*/ 1578281 w 3854824"/>
              <a:gd name="connsiteY144" fmla="*/ 2858506 h 3406246"/>
              <a:gd name="connsiteX145" fmla="*/ 1559231 w 3854824"/>
              <a:gd name="connsiteY145" fmla="*/ 2810881 h 3406246"/>
              <a:gd name="connsiteX146" fmla="*/ 1559231 w 3854824"/>
              <a:gd name="connsiteY146" fmla="*/ 2772781 h 3406246"/>
              <a:gd name="connsiteX147" fmla="*/ 1516369 w 3854824"/>
              <a:gd name="connsiteY147" fmla="*/ 2720393 h 3406246"/>
              <a:gd name="connsiteX148" fmla="*/ 1430644 w 3854824"/>
              <a:gd name="connsiteY148" fmla="*/ 2696581 h 3406246"/>
              <a:gd name="connsiteX149" fmla="*/ 1335394 w 3854824"/>
              <a:gd name="connsiteY149" fmla="*/ 2691818 h 3406246"/>
              <a:gd name="connsiteX150" fmla="*/ 1225856 w 3854824"/>
              <a:gd name="connsiteY150" fmla="*/ 2701343 h 3406246"/>
              <a:gd name="connsiteX151" fmla="*/ 1182994 w 3854824"/>
              <a:gd name="connsiteY151" fmla="*/ 2658481 h 3406246"/>
              <a:gd name="connsiteX152" fmla="*/ 1121081 w 3854824"/>
              <a:gd name="connsiteY152" fmla="*/ 2648956 h 3406246"/>
              <a:gd name="connsiteX153" fmla="*/ 1002019 w 3854824"/>
              <a:gd name="connsiteY153" fmla="*/ 2682293 h 3406246"/>
              <a:gd name="connsiteX154" fmla="*/ 916294 w 3854824"/>
              <a:gd name="connsiteY154" fmla="*/ 2772781 h 3406246"/>
              <a:gd name="connsiteX155" fmla="*/ 801994 w 3854824"/>
              <a:gd name="connsiteY155" fmla="*/ 2825168 h 3406246"/>
              <a:gd name="connsiteX156" fmla="*/ 716269 w 3854824"/>
              <a:gd name="connsiteY156" fmla="*/ 2787068 h 3406246"/>
              <a:gd name="connsiteX157" fmla="*/ 711506 w 3854824"/>
              <a:gd name="connsiteY157" fmla="*/ 2753731 h 3406246"/>
              <a:gd name="connsiteX158" fmla="*/ 697219 w 3854824"/>
              <a:gd name="connsiteY158" fmla="*/ 2629906 h 3406246"/>
              <a:gd name="connsiteX159" fmla="*/ 306694 w 3854824"/>
              <a:gd name="connsiteY159" fmla="*/ 2763256 h 3406246"/>
              <a:gd name="connsiteX160" fmla="*/ 206681 w 3854824"/>
              <a:gd name="connsiteY160" fmla="*/ 2820406 h 3406246"/>
              <a:gd name="connsiteX161" fmla="*/ 101906 w 3854824"/>
              <a:gd name="connsiteY161" fmla="*/ 2801356 h 3406246"/>
              <a:gd name="connsiteX162" fmla="*/ 201919 w 3854824"/>
              <a:gd name="connsiteY162" fmla="*/ 2739443 h 3406246"/>
              <a:gd name="connsiteX163" fmla="*/ 73331 w 3854824"/>
              <a:gd name="connsiteY163" fmla="*/ 2753731 h 3406246"/>
              <a:gd name="connsiteX164" fmla="*/ 49519 w 3854824"/>
              <a:gd name="connsiteY164" fmla="*/ 2753731 h 3406246"/>
              <a:gd name="connsiteX165" fmla="*/ 1894 w 3854824"/>
              <a:gd name="connsiteY165" fmla="*/ 2758493 h 3406246"/>
              <a:gd name="connsiteX166" fmla="*/ 120956 w 3854824"/>
              <a:gd name="connsiteY166" fmla="*/ 2687056 h 3406246"/>
              <a:gd name="connsiteX167" fmla="*/ 106669 w 3854824"/>
              <a:gd name="connsiteY167" fmla="*/ 2625143 h 3406246"/>
              <a:gd name="connsiteX168" fmla="*/ 201919 w 3854824"/>
              <a:gd name="connsiteY168" fmla="*/ 2587043 h 3406246"/>
              <a:gd name="connsiteX169" fmla="*/ 487669 w 3854824"/>
              <a:gd name="connsiteY169" fmla="*/ 2434643 h 3406246"/>
              <a:gd name="connsiteX170" fmla="*/ 821044 w 3854824"/>
              <a:gd name="connsiteY170" fmla="*/ 2348918 h 3406246"/>
              <a:gd name="connsiteX171" fmla="*/ 878194 w 3854824"/>
              <a:gd name="connsiteY171" fmla="*/ 2325106 h 3406246"/>
              <a:gd name="connsiteX172" fmla="*/ 1035356 w 3854824"/>
              <a:gd name="connsiteY172" fmla="*/ 2058406 h 3406246"/>
              <a:gd name="connsiteX173" fmla="*/ 1092506 w 3854824"/>
              <a:gd name="connsiteY173" fmla="*/ 2010781 h 3406246"/>
              <a:gd name="connsiteX174" fmla="*/ 1106794 w 3854824"/>
              <a:gd name="connsiteY174" fmla="*/ 1948868 h 3406246"/>
              <a:gd name="connsiteX175" fmla="*/ 1287769 w 3854824"/>
              <a:gd name="connsiteY175" fmla="*/ 1734556 h 3406246"/>
              <a:gd name="connsiteX176" fmla="*/ 1335394 w 3854824"/>
              <a:gd name="connsiteY176" fmla="*/ 1672643 h 3406246"/>
              <a:gd name="connsiteX177" fmla="*/ 1516369 w 3854824"/>
              <a:gd name="connsiteY177" fmla="*/ 1420231 h 3406246"/>
              <a:gd name="connsiteX178" fmla="*/ 1602094 w 3854824"/>
              <a:gd name="connsiteY178" fmla="*/ 1310693 h 3406246"/>
              <a:gd name="connsiteX179" fmla="*/ 1659244 w 3854824"/>
              <a:gd name="connsiteY179" fmla="*/ 1296406 h 3406246"/>
              <a:gd name="connsiteX180" fmla="*/ 1797356 w 3854824"/>
              <a:gd name="connsiteY180" fmla="*/ 1096381 h 3406246"/>
              <a:gd name="connsiteX181" fmla="*/ 1883081 w 3854824"/>
              <a:gd name="connsiteY181" fmla="*/ 1005893 h 3406246"/>
              <a:gd name="connsiteX182" fmla="*/ 2011669 w 3854824"/>
              <a:gd name="connsiteY182" fmla="*/ 915406 h 3406246"/>
              <a:gd name="connsiteX183" fmla="*/ 2130731 w 3854824"/>
              <a:gd name="connsiteY183" fmla="*/ 848731 h 3406246"/>
              <a:gd name="connsiteX184" fmla="*/ 2183119 w 3854824"/>
              <a:gd name="connsiteY184" fmla="*/ 791581 h 340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3854824" h="3406246">
                <a:moveTo>
                  <a:pt x="2183119" y="791581"/>
                </a:moveTo>
                <a:cubicBezTo>
                  <a:pt x="2201375" y="761418"/>
                  <a:pt x="2224394" y="709825"/>
                  <a:pt x="2240269" y="667756"/>
                </a:cubicBezTo>
                <a:cubicBezTo>
                  <a:pt x="2256144" y="625687"/>
                  <a:pt x="2266463" y="570124"/>
                  <a:pt x="2278369" y="539168"/>
                </a:cubicBezTo>
                <a:cubicBezTo>
                  <a:pt x="2290275" y="508212"/>
                  <a:pt x="2302975" y="502655"/>
                  <a:pt x="2311706" y="482018"/>
                </a:cubicBezTo>
                <a:cubicBezTo>
                  <a:pt x="2320437" y="461381"/>
                  <a:pt x="2319644" y="437568"/>
                  <a:pt x="2330756" y="415343"/>
                </a:cubicBezTo>
                <a:cubicBezTo>
                  <a:pt x="2341868" y="393118"/>
                  <a:pt x="2362506" y="364543"/>
                  <a:pt x="2378381" y="348668"/>
                </a:cubicBezTo>
                <a:cubicBezTo>
                  <a:pt x="2394256" y="332793"/>
                  <a:pt x="2410131" y="339937"/>
                  <a:pt x="2426006" y="320093"/>
                </a:cubicBezTo>
                <a:cubicBezTo>
                  <a:pt x="2441881" y="300249"/>
                  <a:pt x="2452200" y="257387"/>
                  <a:pt x="2473631" y="229606"/>
                </a:cubicBezTo>
                <a:cubicBezTo>
                  <a:pt x="2495062" y="201825"/>
                  <a:pt x="2522844" y="177218"/>
                  <a:pt x="2554594" y="153406"/>
                </a:cubicBezTo>
                <a:cubicBezTo>
                  <a:pt x="2586344" y="129594"/>
                  <a:pt x="2609362" y="107368"/>
                  <a:pt x="2664131" y="86731"/>
                </a:cubicBezTo>
                <a:cubicBezTo>
                  <a:pt x="2718900" y="66094"/>
                  <a:pt x="2817325" y="42281"/>
                  <a:pt x="2883206" y="29581"/>
                </a:cubicBezTo>
                <a:cubicBezTo>
                  <a:pt x="2949087" y="16881"/>
                  <a:pt x="3002269" y="15293"/>
                  <a:pt x="3059419" y="10531"/>
                </a:cubicBezTo>
                <a:cubicBezTo>
                  <a:pt x="3116569" y="5768"/>
                  <a:pt x="3175306" y="-2963"/>
                  <a:pt x="3226106" y="1006"/>
                </a:cubicBezTo>
                <a:cubicBezTo>
                  <a:pt x="3276906" y="4975"/>
                  <a:pt x="3331675" y="23231"/>
                  <a:pt x="3364219" y="34343"/>
                </a:cubicBezTo>
                <a:cubicBezTo>
                  <a:pt x="3396763" y="45455"/>
                  <a:pt x="3373744" y="46250"/>
                  <a:pt x="3421369" y="67681"/>
                </a:cubicBezTo>
                <a:cubicBezTo>
                  <a:pt x="3468994" y="89112"/>
                  <a:pt x="3590438" y="134356"/>
                  <a:pt x="3649969" y="162931"/>
                </a:cubicBezTo>
                <a:cubicBezTo>
                  <a:pt x="3709500" y="191506"/>
                  <a:pt x="3744425" y="212144"/>
                  <a:pt x="3778556" y="239131"/>
                </a:cubicBezTo>
                <a:cubicBezTo>
                  <a:pt x="3812687" y="266118"/>
                  <a:pt x="3852375" y="311362"/>
                  <a:pt x="3854756" y="324856"/>
                </a:cubicBezTo>
                <a:cubicBezTo>
                  <a:pt x="3857137" y="338350"/>
                  <a:pt x="3796813" y="316124"/>
                  <a:pt x="3792844" y="320093"/>
                </a:cubicBezTo>
                <a:cubicBezTo>
                  <a:pt x="3788875" y="324062"/>
                  <a:pt x="3846025" y="336762"/>
                  <a:pt x="3830944" y="348668"/>
                </a:cubicBezTo>
                <a:cubicBezTo>
                  <a:pt x="3815863" y="360574"/>
                  <a:pt x="3735693" y="371687"/>
                  <a:pt x="3702356" y="391531"/>
                </a:cubicBezTo>
                <a:cubicBezTo>
                  <a:pt x="3669019" y="411375"/>
                  <a:pt x="3658700" y="446300"/>
                  <a:pt x="3630919" y="467731"/>
                </a:cubicBezTo>
                <a:cubicBezTo>
                  <a:pt x="3603138" y="489162"/>
                  <a:pt x="3558688" y="502655"/>
                  <a:pt x="3535669" y="520118"/>
                </a:cubicBezTo>
                <a:cubicBezTo>
                  <a:pt x="3512650" y="537581"/>
                  <a:pt x="3510268" y="535200"/>
                  <a:pt x="3492806" y="572506"/>
                </a:cubicBezTo>
                <a:cubicBezTo>
                  <a:pt x="3475344" y="609812"/>
                  <a:pt x="3441213" y="693950"/>
                  <a:pt x="3430894" y="743956"/>
                </a:cubicBezTo>
                <a:cubicBezTo>
                  <a:pt x="3420575" y="793962"/>
                  <a:pt x="3421369" y="812218"/>
                  <a:pt x="3430894" y="872543"/>
                </a:cubicBezTo>
                <a:cubicBezTo>
                  <a:pt x="3440419" y="932868"/>
                  <a:pt x="3472963" y="1028119"/>
                  <a:pt x="3488044" y="1105906"/>
                </a:cubicBezTo>
                <a:cubicBezTo>
                  <a:pt x="3503125" y="1183694"/>
                  <a:pt x="3526937" y="1253543"/>
                  <a:pt x="3521381" y="1339268"/>
                </a:cubicBezTo>
                <a:cubicBezTo>
                  <a:pt x="3515825" y="1424993"/>
                  <a:pt x="3472169" y="1555962"/>
                  <a:pt x="3454706" y="1620256"/>
                </a:cubicBezTo>
                <a:cubicBezTo>
                  <a:pt x="3437244" y="1684550"/>
                  <a:pt x="3430100" y="1698837"/>
                  <a:pt x="3416606" y="1725031"/>
                </a:cubicBezTo>
                <a:cubicBezTo>
                  <a:pt x="3403112" y="1751225"/>
                  <a:pt x="3388031" y="1770274"/>
                  <a:pt x="3373744" y="1777418"/>
                </a:cubicBezTo>
                <a:cubicBezTo>
                  <a:pt x="3359457" y="1784562"/>
                  <a:pt x="3342787" y="1748843"/>
                  <a:pt x="3330881" y="1767893"/>
                </a:cubicBezTo>
                <a:cubicBezTo>
                  <a:pt x="3318975" y="1786943"/>
                  <a:pt x="3322150" y="1844093"/>
                  <a:pt x="3302306" y="1891718"/>
                </a:cubicBezTo>
                <a:cubicBezTo>
                  <a:pt x="3282462" y="1939343"/>
                  <a:pt x="3265794" y="1983793"/>
                  <a:pt x="3211819" y="2053643"/>
                </a:cubicBezTo>
                <a:cubicBezTo>
                  <a:pt x="3157844" y="2123493"/>
                  <a:pt x="3072912" y="2233824"/>
                  <a:pt x="2978456" y="2310818"/>
                </a:cubicBezTo>
                <a:cubicBezTo>
                  <a:pt x="2884000" y="2387812"/>
                  <a:pt x="2713343" y="2456075"/>
                  <a:pt x="2645081" y="2515606"/>
                </a:cubicBezTo>
                <a:cubicBezTo>
                  <a:pt x="2576819" y="2575137"/>
                  <a:pt x="2606187" y="2623556"/>
                  <a:pt x="2568881" y="2668006"/>
                </a:cubicBezTo>
                <a:cubicBezTo>
                  <a:pt x="2531575" y="2712456"/>
                  <a:pt x="2436325" y="2752144"/>
                  <a:pt x="2421244" y="2782306"/>
                </a:cubicBezTo>
                <a:cubicBezTo>
                  <a:pt x="2406163" y="2812468"/>
                  <a:pt x="2445850" y="2824375"/>
                  <a:pt x="2478394" y="2848981"/>
                </a:cubicBezTo>
                <a:cubicBezTo>
                  <a:pt x="2510938" y="2873587"/>
                  <a:pt x="2587931" y="2910893"/>
                  <a:pt x="2616506" y="2929943"/>
                </a:cubicBezTo>
                <a:cubicBezTo>
                  <a:pt x="2645081" y="2948993"/>
                  <a:pt x="2630794" y="2948200"/>
                  <a:pt x="2649844" y="2963281"/>
                </a:cubicBezTo>
                <a:cubicBezTo>
                  <a:pt x="2668894" y="2978362"/>
                  <a:pt x="2703818" y="3002968"/>
                  <a:pt x="2730806" y="3020431"/>
                </a:cubicBezTo>
                <a:cubicBezTo>
                  <a:pt x="2757794" y="3037894"/>
                  <a:pt x="2783988" y="3049006"/>
                  <a:pt x="2811769" y="3068056"/>
                </a:cubicBezTo>
                <a:cubicBezTo>
                  <a:pt x="2839550" y="3087106"/>
                  <a:pt x="2872094" y="3114093"/>
                  <a:pt x="2897494" y="3134731"/>
                </a:cubicBezTo>
                <a:cubicBezTo>
                  <a:pt x="2922894" y="3155369"/>
                  <a:pt x="2932419" y="3175212"/>
                  <a:pt x="2964169" y="3191881"/>
                </a:cubicBezTo>
                <a:cubicBezTo>
                  <a:pt x="2995919" y="3208550"/>
                  <a:pt x="3045925" y="3227599"/>
                  <a:pt x="3087994" y="3234743"/>
                </a:cubicBezTo>
                <a:cubicBezTo>
                  <a:pt x="3130063" y="3241887"/>
                  <a:pt x="3216581" y="3234743"/>
                  <a:pt x="3216581" y="3234743"/>
                </a:cubicBezTo>
                <a:cubicBezTo>
                  <a:pt x="3252300" y="3234743"/>
                  <a:pt x="3277700" y="3232362"/>
                  <a:pt x="3302306" y="3234743"/>
                </a:cubicBezTo>
                <a:cubicBezTo>
                  <a:pt x="3326912" y="3237124"/>
                  <a:pt x="3345963" y="3241887"/>
                  <a:pt x="3364219" y="3249031"/>
                </a:cubicBezTo>
                <a:cubicBezTo>
                  <a:pt x="3382475" y="3256175"/>
                  <a:pt x="3402319" y="3264906"/>
                  <a:pt x="3411844" y="3277606"/>
                </a:cubicBezTo>
                <a:cubicBezTo>
                  <a:pt x="3421369" y="3290306"/>
                  <a:pt x="3431688" y="3323644"/>
                  <a:pt x="3421369" y="3325231"/>
                </a:cubicBezTo>
                <a:cubicBezTo>
                  <a:pt x="3411050" y="3326819"/>
                  <a:pt x="3361043" y="3286337"/>
                  <a:pt x="3349931" y="3287131"/>
                </a:cubicBezTo>
                <a:cubicBezTo>
                  <a:pt x="3338819" y="3287925"/>
                  <a:pt x="3361838" y="3326818"/>
                  <a:pt x="3354694" y="3329993"/>
                </a:cubicBezTo>
                <a:cubicBezTo>
                  <a:pt x="3347550" y="3333168"/>
                  <a:pt x="3333263" y="3312531"/>
                  <a:pt x="3307069" y="3306181"/>
                </a:cubicBezTo>
                <a:cubicBezTo>
                  <a:pt x="3280875" y="3299831"/>
                  <a:pt x="3218962" y="3290305"/>
                  <a:pt x="3197531" y="3291893"/>
                </a:cubicBezTo>
                <a:cubicBezTo>
                  <a:pt x="3176100" y="3293481"/>
                  <a:pt x="3190387" y="3312531"/>
                  <a:pt x="3178481" y="3315706"/>
                </a:cubicBezTo>
                <a:cubicBezTo>
                  <a:pt x="3166575" y="3318881"/>
                  <a:pt x="3151494" y="3315705"/>
                  <a:pt x="3126094" y="3310943"/>
                </a:cubicBezTo>
                <a:cubicBezTo>
                  <a:pt x="3100694" y="3306181"/>
                  <a:pt x="3045925" y="3283162"/>
                  <a:pt x="3026081" y="3287131"/>
                </a:cubicBezTo>
                <a:cubicBezTo>
                  <a:pt x="3006237" y="3291100"/>
                  <a:pt x="3016556" y="3330787"/>
                  <a:pt x="3007031" y="3334756"/>
                </a:cubicBezTo>
                <a:cubicBezTo>
                  <a:pt x="2997506" y="3338725"/>
                  <a:pt x="2992743" y="3318087"/>
                  <a:pt x="2968931" y="3310943"/>
                </a:cubicBezTo>
                <a:cubicBezTo>
                  <a:pt x="2945119" y="3303799"/>
                  <a:pt x="2888762" y="3297449"/>
                  <a:pt x="2864156" y="3291893"/>
                </a:cubicBezTo>
                <a:cubicBezTo>
                  <a:pt x="2839550" y="3286337"/>
                  <a:pt x="2846694" y="3280781"/>
                  <a:pt x="2821294" y="3277606"/>
                </a:cubicBezTo>
                <a:cubicBezTo>
                  <a:pt x="2795894" y="3274431"/>
                  <a:pt x="2741125" y="3274430"/>
                  <a:pt x="2711756" y="3272843"/>
                </a:cubicBezTo>
                <a:cubicBezTo>
                  <a:pt x="2682387" y="3271256"/>
                  <a:pt x="2672069" y="3270462"/>
                  <a:pt x="2645081" y="3268081"/>
                </a:cubicBezTo>
                <a:cubicBezTo>
                  <a:pt x="2618093" y="3265700"/>
                  <a:pt x="2573644" y="3262525"/>
                  <a:pt x="2549831" y="3258556"/>
                </a:cubicBezTo>
                <a:cubicBezTo>
                  <a:pt x="2526019" y="3254587"/>
                  <a:pt x="2510937" y="3253793"/>
                  <a:pt x="2502206" y="3244268"/>
                </a:cubicBezTo>
                <a:cubicBezTo>
                  <a:pt x="2493475" y="3234743"/>
                  <a:pt x="2502206" y="3212518"/>
                  <a:pt x="2497444" y="3201406"/>
                </a:cubicBezTo>
                <a:cubicBezTo>
                  <a:pt x="2492682" y="3190294"/>
                  <a:pt x="2473631" y="3177593"/>
                  <a:pt x="2473631" y="3177593"/>
                </a:cubicBezTo>
                <a:cubicBezTo>
                  <a:pt x="2466487" y="3174418"/>
                  <a:pt x="2464900" y="3176800"/>
                  <a:pt x="2454581" y="3182356"/>
                </a:cubicBezTo>
                <a:cubicBezTo>
                  <a:pt x="2444262" y="3187912"/>
                  <a:pt x="2423625" y="3199819"/>
                  <a:pt x="2411719" y="3210931"/>
                </a:cubicBezTo>
                <a:cubicBezTo>
                  <a:pt x="2399813" y="3222043"/>
                  <a:pt x="2387113" y="3253793"/>
                  <a:pt x="2383144" y="3249031"/>
                </a:cubicBezTo>
                <a:cubicBezTo>
                  <a:pt x="2379175" y="3244269"/>
                  <a:pt x="2372825" y="3202994"/>
                  <a:pt x="2387906" y="3182356"/>
                </a:cubicBezTo>
                <a:cubicBezTo>
                  <a:pt x="2402987" y="3161719"/>
                  <a:pt x="2445056" y="3126000"/>
                  <a:pt x="2473631" y="3125206"/>
                </a:cubicBezTo>
                <a:cubicBezTo>
                  <a:pt x="2502206" y="3124412"/>
                  <a:pt x="2531575" y="3166481"/>
                  <a:pt x="2559356" y="3177593"/>
                </a:cubicBezTo>
                <a:cubicBezTo>
                  <a:pt x="2587137" y="3188705"/>
                  <a:pt x="2610157" y="3187912"/>
                  <a:pt x="2640319" y="3191881"/>
                </a:cubicBezTo>
                <a:cubicBezTo>
                  <a:pt x="2670481" y="3195850"/>
                  <a:pt x="2721281" y="3203787"/>
                  <a:pt x="2740331" y="3201406"/>
                </a:cubicBezTo>
                <a:cubicBezTo>
                  <a:pt x="2759381" y="3199025"/>
                  <a:pt x="2757794" y="3187912"/>
                  <a:pt x="2754619" y="3177593"/>
                </a:cubicBezTo>
                <a:cubicBezTo>
                  <a:pt x="2751444" y="3167274"/>
                  <a:pt x="2742712" y="3157749"/>
                  <a:pt x="2721281" y="3139493"/>
                </a:cubicBezTo>
                <a:cubicBezTo>
                  <a:pt x="2699850" y="3121237"/>
                  <a:pt x="2674450" y="3106156"/>
                  <a:pt x="2626031" y="3068056"/>
                </a:cubicBezTo>
                <a:cubicBezTo>
                  <a:pt x="2577612" y="3029956"/>
                  <a:pt x="2476013" y="2943437"/>
                  <a:pt x="2430769" y="2910893"/>
                </a:cubicBezTo>
                <a:cubicBezTo>
                  <a:pt x="2385525" y="2878349"/>
                  <a:pt x="2378382" y="2882318"/>
                  <a:pt x="2354569" y="2872793"/>
                </a:cubicBezTo>
                <a:cubicBezTo>
                  <a:pt x="2330757" y="2863268"/>
                  <a:pt x="2305357" y="2863268"/>
                  <a:pt x="2287894" y="2853743"/>
                </a:cubicBezTo>
                <a:cubicBezTo>
                  <a:pt x="2270432" y="2844218"/>
                  <a:pt x="2255350" y="2825962"/>
                  <a:pt x="2249794" y="2815643"/>
                </a:cubicBezTo>
                <a:cubicBezTo>
                  <a:pt x="2244238" y="2805324"/>
                  <a:pt x="2258525" y="2797387"/>
                  <a:pt x="2254556" y="2791831"/>
                </a:cubicBezTo>
                <a:cubicBezTo>
                  <a:pt x="2250587" y="2786275"/>
                  <a:pt x="2237887" y="2779131"/>
                  <a:pt x="2225981" y="2782306"/>
                </a:cubicBezTo>
                <a:cubicBezTo>
                  <a:pt x="2214075" y="2785481"/>
                  <a:pt x="2196613" y="2797387"/>
                  <a:pt x="2183119" y="2810881"/>
                </a:cubicBezTo>
                <a:cubicBezTo>
                  <a:pt x="2169625" y="2824375"/>
                  <a:pt x="2149781" y="2867237"/>
                  <a:pt x="2145019" y="2863268"/>
                </a:cubicBezTo>
                <a:cubicBezTo>
                  <a:pt x="2140257" y="2859299"/>
                  <a:pt x="2161688" y="2794212"/>
                  <a:pt x="2154544" y="2787068"/>
                </a:cubicBezTo>
                <a:cubicBezTo>
                  <a:pt x="2147400" y="2779924"/>
                  <a:pt x="2110887" y="2824375"/>
                  <a:pt x="2102156" y="2820406"/>
                </a:cubicBezTo>
                <a:cubicBezTo>
                  <a:pt x="2093425" y="2816437"/>
                  <a:pt x="2121206" y="2768018"/>
                  <a:pt x="2102156" y="2763256"/>
                </a:cubicBezTo>
                <a:cubicBezTo>
                  <a:pt x="2083106" y="2758494"/>
                  <a:pt x="2008493" y="2791037"/>
                  <a:pt x="1987856" y="2791831"/>
                </a:cubicBezTo>
                <a:cubicBezTo>
                  <a:pt x="1967219" y="2792625"/>
                  <a:pt x="1986268" y="2768018"/>
                  <a:pt x="1978331" y="2768018"/>
                </a:cubicBezTo>
                <a:cubicBezTo>
                  <a:pt x="1970394" y="2768018"/>
                  <a:pt x="1959281" y="2784687"/>
                  <a:pt x="1940231" y="2791831"/>
                </a:cubicBezTo>
                <a:cubicBezTo>
                  <a:pt x="1921181" y="2798975"/>
                  <a:pt x="1895781" y="2805325"/>
                  <a:pt x="1864031" y="2810881"/>
                </a:cubicBezTo>
                <a:cubicBezTo>
                  <a:pt x="1832281" y="2816437"/>
                  <a:pt x="1767193" y="2828343"/>
                  <a:pt x="1749731" y="2825168"/>
                </a:cubicBezTo>
                <a:cubicBezTo>
                  <a:pt x="1732268" y="2821993"/>
                  <a:pt x="1764018" y="2794212"/>
                  <a:pt x="1759256" y="2791831"/>
                </a:cubicBezTo>
                <a:cubicBezTo>
                  <a:pt x="1754494" y="2789450"/>
                  <a:pt x="1723537" y="2798975"/>
                  <a:pt x="1721156" y="2810881"/>
                </a:cubicBezTo>
                <a:cubicBezTo>
                  <a:pt x="1718775" y="2822787"/>
                  <a:pt x="1741794" y="2844218"/>
                  <a:pt x="1744969" y="2863268"/>
                </a:cubicBezTo>
                <a:cubicBezTo>
                  <a:pt x="1748144" y="2882318"/>
                  <a:pt x="1726712" y="2893431"/>
                  <a:pt x="1740206" y="2925181"/>
                </a:cubicBezTo>
                <a:cubicBezTo>
                  <a:pt x="1753700" y="2956931"/>
                  <a:pt x="1810850" y="3027574"/>
                  <a:pt x="1825931" y="3053768"/>
                </a:cubicBezTo>
                <a:cubicBezTo>
                  <a:pt x="1841012" y="3079962"/>
                  <a:pt x="1815613" y="3056149"/>
                  <a:pt x="1830694" y="3082343"/>
                </a:cubicBezTo>
                <a:cubicBezTo>
                  <a:pt x="1845775" y="3108537"/>
                  <a:pt x="1891019" y="3182356"/>
                  <a:pt x="1916419" y="3210931"/>
                </a:cubicBezTo>
                <a:cubicBezTo>
                  <a:pt x="1941819" y="3239506"/>
                  <a:pt x="1952931" y="3241093"/>
                  <a:pt x="1983094" y="3253793"/>
                </a:cubicBezTo>
                <a:cubicBezTo>
                  <a:pt x="2013256" y="3266493"/>
                  <a:pt x="2058500" y="3281575"/>
                  <a:pt x="2097394" y="3287131"/>
                </a:cubicBezTo>
                <a:cubicBezTo>
                  <a:pt x="2136288" y="3292687"/>
                  <a:pt x="2216456" y="3287131"/>
                  <a:pt x="2216456" y="3287131"/>
                </a:cubicBezTo>
                <a:cubicBezTo>
                  <a:pt x="2242650" y="3287131"/>
                  <a:pt x="2240269" y="3289512"/>
                  <a:pt x="2254556" y="3287131"/>
                </a:cubicBezTo>
                <a:cubicBezTo>
                  <a:pt x="2268843" y="3284750"/>
                  <a:pt x="2286306" y="3270462"/>
                  <a:pt x="2302181" y="3272843"/>
                </a:cubicBezTo>
                <a:cubicBezTo>
                  <a:pt x="2318056" y="3275224"/>
                  <a:pt x="2331550" y="3291893"/>
                  <a:pt x="2349806" y="3301418"/>
                </a:cubicBezTo>
                <a:cubicBezTo>
                  <a:pt x="2368062" y="3310943"/>
                  <a:pt x="2395050" y="3318087"/>
                  <a:pt x="2411719" y="3329993"/>
                </a:cubicBezTo>
                <a:cubicBezTo>
                  <a:pt x="2428388" y="3341899"/>
                  <a:pt x="2443469" y="3361744"/>
                  <a:pt x="2449819" y="3372856"/>
                </a:cubicBezTo>
                <a:cubicBezTo>
                  <a:pt x="2456169" y="3383968"/>
                  <a:pt x="2456169" y="3396668"/>
                  <a:pt x="2449819" y="3396668"/>
                </a:cubicBezTo>
                <a:cubicBezTo>
                  <a:pt x="2443469" y="3396668"/>
                  <a:pt x="2427594" y="3379206"/>
                  <a:pt x="2411719" y="3372856"/>
                </a:cubicBezTo>
                <a:cubicBezTo>
                  <a:pt x="2395844" y="3366506"/>
                  <a:pt x="2354569" y="3358568"/>
                  <a:pt x="2354569" y="3358568"/>
                </a:cubicBezTo>
                <a:cubicBezTo>
                  <a:pt x="2345044" y="3359362"/>
                  <a:pt x="2361713" y="3371268"/>
                  <a:pt x="2354569" y="3377618"/>
                </a:cubicBezTo>
                <a:cubicBezTo>
                  <a:pt x="2347425" y="3383968"/>
                  <a:pt x="2326787" y="3398255"/>
                  <a:pt x="2311706" y="3396668"/>
                </a:cubicBezTo>
                <a:cubicBezTo>
                  <a:pt x="2296625" y="3395081"/>
                  <a:pt x="2276781" y="3373649"/>
                  <a:pt x="2264081" y="3368093"/>
                </a:cubicBezTo>
                <a:cubicBezTo>
                  <a:pt x="2251381" y="3362537"/>
                  <a:pt x="2247412" y="3360950"/>
                  <a:pt x="2235506" y="3363331"/>
                </a:cubicBezTo>
                <a:cubicBezTo>
                  <a:pt x="2223600" y="3365712"/>
                  <a:pt x="2209313" y="3379206"/>
                  <a:pt x="2192644" y="3382381"/>
                </a:cubicBezTo>
                <a:cubicBezTo>
                  <a:pt x="2175975" y="3385556"/>
                  <a:pt x="2154544" y="3385556"/>
                  <a:pt x="2135494" y="3382381"/>
                </a:cubicBezTo>
                <a:cubicBezTo>
                  <a:pt x="2116444" y="3379206"/>
                  <a:pt x="2093425" y="3367300"/>
                  <a:pt x="2078344" y="3363331"/>
                </a:cubicBezTo>
                <a:cubicBezTo>
                  <a:pt x="2063263" y="3359362"/>
                  <a:pt x="2050562" y="3351424"/>
                  <a:pt x="2045006" y="3358568"/>
                </a:cubicBezTo>
                <a:cubicBezTo>
                  <a:pt x="2039450" y="3365712"/>
                  <a:pt x="2046593" y="3404606"/>
                  <a:pt x="2045006" y="3406193"/>
                </a:cubicBezTo>
                <a:cubicBezTo>
                  <a:pt x="2043419" y="3407780"/>
                  <a:pt x="2048181" y="3373649"/>
                  <a:pt x="2035481" y="3368093"/>
                </a:cubicBezTo>
                <a:cubicBezTo>
                  <a:pt x="2022781" y="3362537"/>
                  <a:pt x="1997381" y="3376031"/>
                  <a:pt x="1968806" y="3372856"/>
                </a:cubicBezTo>
                <a:cubicBezTo>
                  <a:pt x="1940231" y="3369681"/>
                  <a:pt x="1864031" y="3349043"/>
                  <a:pt x="1864031" y="3349043"/>
                </a:cubicBezTo>
                <a:cubicBezTo>
                  <a:pt x="1844187" y="3341899"/>
                  <a:pt x="1874350" y="3335549"/>
                  <a:pt x="1849744" y="3329993"/>
                </a:cubicBezTo>
                <a:cubicBezTo>
                  <a:pt x="1825138" y="3324437"/>
                  <a:pt x="1749731" y="3320468"/>
                  <a:pt x="1716394" y="3315706"/>
                </a:cubicBezTo>
                <a:cubicBezTo>
                  <a:pt x="1683057" y="3310944"/>
                  <a:pt x="1664006" y="3304593"/>
                  <a:pt x="1649719" y="3301418"/>
                </a:cubicBezTo>
                <a:cubicBezTo>
                  <a:pt x="1635432" y="3298243"/>
                  <a:pt x="1630669" y="3302212"/>
                  <a:pt x="1630669" y="3296656"/>
                </a:cubicBezTo>
                <a:cubicBezTo>
                  <a:pt x="1630669" y="3291100"/>
                  <a:pt x="1648925" y="3279193"/>
                  <a:pt x="1649719" y="3268081"/>
                </a:cubicBezTo>
                <a:cubicBezTo>
                  <a:pt x="1650513" y="3256969"/>
                  <a:pt x="1642575" y="3233156"/>
                  <a:pt x="1635431" y="3229981"/>
                </a:cubicBezTo>
                <a:cubicBezTo>
                  <a:pt x="1628287" y="3226806"/>
                  <a:pt x="1620350" y="3241887"/>
                  <a:pt x="1606856" y="3249031"/>
                </a:cubicBezTo>
                <a:cubicBezTo>
                  <a:pt x="1593362" y="3256175"/>
                  <a:pt x="1565582" y="3264112"/>
                  <a:pt x="1554469" y="3272843"/>
                </a:cubicBezTo>
                <a:cubicBezTo>
                  <a:pt x="1543356" y="3281574"/>
                  <a:pt x="1540975" y="3306974"/>
                  <a:pt x="1540181" y="3301418"/>
                </a:cubicBezTo>
                <a:cubicBezTo>
                  <a:pt x="1539387" y="3295862"/>
                  <a:pt x="1538594" y="3258556"/>
                  <a:pt x="1549706" y="3239506"/>
                </a:cubicBezTo>
                <a:cubicBezTo>
                  <a:pt x="1560818" y="3220456"/>
                  <a:pt x="1586218" y="3195056"/>
                  <a:pt x="1606856" y="3187118"/>
                </a:cubicBezTo>
                <a:cubicBezTo>
                  <a:pt x="1627493" y="3179181"/>
                  <a:pt x="1656069" y="3184737"/>
                  <a:pt x="1673531" y="3191881"/>
                </a:cubicBezTo>
                <a:cubicBezTo>
                  <a:pt x="1690993" y="3199025"/>
                  <a:pt x="1700518" y="3220456"/>
                  <a:pt x="1711631" y="3229981"/>
                </a:cubicBezTo>
                <a:cubicBezTo>
                  <a:pt x="1722743" y="3239506"/>
                  <a:pt x="1727506" y="3245856"/>
                  <a:pt x="1740206" y="3249031"/>
                </a:cubicBezTo>
                <a:cubicBezTo>
                  <a:pt x="1752906" y="3252206"/>
                  <a:pt x="1783862" y="3257762"/>
                  <a:pt x="1787831" y="3249031"/>
                </a:cubicBezTo>
                <a:cubicBezTo>
                  <a:pt x="1791800" y="3240300"/>
                  <a:pt x="1771956" y="3217281"/>
                  <a:pt x="1764019" y="3196643"/>
                </a:cubicBezTo>
                <a:cubicBezTo>
                  <a:pt x="1756081" y="3176006"/>
                  <a:pt x="1754493" y="3156956"/>
                  <a:pt x="1740206" y="3125206"/>
                </a:cubicBezTo>
                <a:cubicBezTo>
                  <a:pt x="1725918" y="3093456"/>
                  <a:pt x="1697344" y="3041862"/>
                  <a:pt x="1678294" y="3006143"/>
                </a:cubicBezTo>
                <a:cubicBezTo>
                  <a:pt x="1659244" y="2970424"/>
                  <a:pt x="1642575" y="2935499"/>
                  <a:pt x="1625906" y="2910893"/>
                </a:cubicBezTo>
                <a:cubicBezTo>
                  <a:pt x="1609237" y="2886287"/>
                  <a:pt x="1589393" y="2875175"/>
                  <a:pt x="1578281" y="2858506"/>
                </a:cubicBezTo>
                <a:cubicBezTo>
                  <a:pt x="1567169" y="2841837"/>
                  <a:pt x="1562406" y="2825168"/>
                  <a:pt x="1559231" y="2810881"/>
                </a:cubicBezTo>
                <a:cubicBezTo>
                  <a:pt x="1556056" y="2796594"/>
                  <a:pt x="1566375" y="2787862"/>
                  <a:pt x="1559231" y="2772781"/>
                </a:cubicBezTo>
                <a:cubicBezTo>
                  <a:pt x="1552087" y="2757700"/>
                  <a:pt x="1537800" y="2733093"/>
                  <a:pt x="1516369" y="2720393"/>
                </a:cubicBezTo>
                <a:cubicBezTo>
                  <a:pt x="1494938" y="2707693"/>
                  <a:pt x="1460806" y="2701344"/>
                  <a:pt x="1430644" y="2696581"/>
                </a:cubicBezTo>
                <a:cubicBezTo>
                  <a:pt x="1400481" y="2691819"/>
                  <a:pt x="1369525" y="2691024"/>
                  <a:pt x="1335394" y="2691818"/>
                </a:cubicBezTo>
                <a:cubicBezTo>
                  <a:pt x="1301263" y="2692612"/>
                  <a:pt x="1251256" y="2706899"/>
                  <a:pt x="1225856" y="2701343"/>
                </a:cubicBezTo>
                <a:cubicBezTo>
                  <a:pt x="1200456" y="2695787"/>
                  <a:pt x="1200456" y="2667212"/>
                  <a:pt x="1182994" y="2658481"/>
                </a:cubicBezTo>
                <a:cubicBezTo>
                  <a:pt x="1165532" y="2649750"/>
                  <a:pt x="1151243" y="2644987"/>
                  <a:pt x="1121081" y="2648956"/>
                </a:cubicBezTo>
                <a:cubicBezTo>
                  <a:pt x="1090919" y="2652925"/>
                  <a:pt x="1036150" y="2661656"/>
                  <a:pt x="1002019" y="2682293"/>
                </a:cubicBezTo>
                <a:cubicBezTo>
                  <a:pt x="967888" y="2702930"/>
                  <a:pt x="949631" y="2748969"/>
                  <a:pt x="916294" y="2772781"/>
                </a:cubicBezTo>
                <a:cubicBezTo>
                  <a:pt x="882957" y="2796593"/>
                  <a:pt x="835331" y="2822787"/>
                  <a:pt x="801994" y="2825168"/>
                </a:cubicBezTo>
                <a:cubicBezTo>
                  <a:pt x="768657" y="2827549"/>
                  <a:pt x="731350" y="2798974"/>
                  <a:pt x="716269" y="2787068"/>
                </a:cubicBezTo>
                <a:cubicBezTo>
                  <a:pt x="701188" y="2775162"/>
                  <a:pt x="714681" y="2779925"/>
                  <a:pt x="711506" y="2753731"/>
                </a:cubicBezTo>
                <a:cubicBezTo>
                  <a:pt x="708331" y="2727537"/>
                  <a:pt x="764688" y="2628319"/>
                  <a:pt x="697219" y="2629906"/>
                </a:cubicBezTo>
                <a:cubicBezTo>
                  <a:pt x="629750" y="2631494"/>
                  <a:pt x="388450" y="2731506"/>
                  <a:pt x="306694" y="2763256"/>
                </a:cubicBezTo>
                <a:cubicBezTo>
                  <a:pt x="224938" y="2795006"/>
                  <a:pt x="240812" y="2814056"/>
                  <a:pt x="206681" y="2820406"/>
                </a:cubicBezTo>
                <a:cubicBezTo>
                  <a:pt x="172550" y="2826756"/>
                  <a:pt x="102700" y="2814850"/>
                  <a:pt x="101906" y="2801356"/>
                </a:cubicBezTo>
                <a:cubicBezTo>
                  <a:pt x="101112" y="2787862"/>
                  <a:pt x="206681" y="2747381"/>
                  <a:pt x="201919" y="2739443"/>
                </a:cubicBezTo>
                <a:cubicBezTo>
                  <a:pt x="197156" y="2731506"/>
                  <a:pt x="98731" y="2751350"/>
                  <a:pt x="73331" y="2753731"/>
                </a:cubicBezTo>
                <a:cubicBezTo>
                  <a:pt x="47931" y="2756112"/>
                  <a:pt x="61425" y="2752937"/>
                  <a:pt x="49519" y="2753731"/>
                </a:cubicBezTo>
                <a:cubicBezTo>
                  <a:pt x="37613" y="2754525"/>
                  <a:pt x="-10012" y="2769605"/>
                  <a:pt x="1894" y="2758493"/>
                </a:cubicBezTo>
                <a:cubicBezTo>
                  <a:pt x="13800" y="2747381"/>
                  <a:pt x="103494" y="2709281"/>
                  <a:pt x="120956" y="2687056"/>
                </a:cubicBezTo>
                <a:cubicBezTo>
                  <a:pt x="138418" y="2664831"/>
                  <a:pt x="93175" y="2641812"/>
                  <a:pt x="106669" y="2625143"/>
                </a:cubicBezTo>
                <a:cubicBezTo>
                  <a:pt x="120163" y="2608474"/>
                  <a:pt x="138419" y="2618793"/>
                  <a:pt x="201919" y="2587043"/>
                </a:cubicBezTo>
                <a:cubicBezTo>
                  <a:pt x="265419" y="2555293"/>
                  <a:pt x="384482" y="2474330"/>
                  <a:pt x="487669" y="2434643"/>
                </a:cubicBezTo>
                <a:cubicBezTo>
                  <a:pt x="590856" y="2394956"/>
                  <a:pt x="755957" y="2367174"/>
                  <a:pt x="821044" y="2348918"/>
                </a:cubicBezTo>
                <a:cubicBezTo>
                  <a:pt x="886131" y="2330662"/>
                  <a:pt x="842475" y="2373525"/>
                  <a:pt x="878194" y="2325106"/>
                </a:cubicBezTo>
                <a:cubicBezTo>
                  <a:pt x="913913" y="2276687"/>
                  <a:pt x="999637" y="2110794"/>
                  <a:pt x="1035356" y="2058406"/>
                </a:cubicBezTo>
                <a:cubicBezTo>
                  <a:pt x="1071075" y="2006018"/>
                  <a:pt x="1080600" y="2029037"/>
                  <a:pt x="1092506" y="2010781"/>
                </a:cubicBezTo>
                <a:cubicBezTo>
                  <a:pt x="1104412" y="1992525"/>
                  <a:pt x="1074250" y="1994905"/>
                  <a:pt x="1106794" y="1948868"/>
                </a:cubicBezTo>
                <a:cubicBezTo>
                  <a:pt x="1139338" y="1902831"/>
                  <a:pt x="1249669" y="1780593"/>
                  <a:pt x="1287769" y="1734556"/>
                </a:cubicBezTo>
                <a:cubicBezTo>
                  <a:pt x="1325869" y="1688519"/>
                  <a:pt x="1297294" y="1725030"/>
                  <a:pt x="1335394" y="1672643"/>
                </a:cubicBezTo>
                <a:cubicBezTo>
                  <a:pt x="1373494" y="1620256"/>
                  <a:pt x="1471919" y="1480556"/>
                  <a:pt x="1516369" y="1420231"/>
                </a:cubicBezTo>
                <a:cubicBezTo>
                  <a:pt x="1560819" y="1359906"/>
                  <a:pt x="1578282" y="1331330"/>
                  <a:pt x="1602094" y="1310693"/>
                </a:cubicBezTo>
                <a:cubicBezTo>
                  <a:pt x="1625906" y="1290056"/>
                  <a:pt x="1626700" y="1332125"/>
                  <a:pt x="1659244" y="1296406"/>
                </a:cubicBezTo>
                <a:cubicBezTo>
                  <a:pt x="1691788" y="1260687"/>
                  <a:pt x="1760050" y="1144800"/>
                  <a:pt x="1797356" y="1096381"/>
                </a:cubicBezTo>
                <a:cubicBezTo>
                  <a:pt x="1834662" y="1047962"/>
                  <a:pt x="1847362" y="1036055"/>
                  <a:pt x="1883081" y="1005893"/>
                </a:cubicBezTo>
                <a:cubicBezTo>
                  <a:pt x="1918800" y="975731"/>
                  <a:pt x="1970394" y="941600"/>
                  <a:pt x="2011669" y="915406"/>
                </a:cubicBezTo>
                <a:cubicBezTo>
                  <a:pt x="2052944" y="889212"/>
                  <a:pt x="2104537" y="864606"/>
                  <a:pt x="2130731" y="848731"/>
                </a:cubicBezTo>
                <a:cubicBezTo>
                  <a:pt x="2156925" y="832856"/>
                  <a:pt x="2164863" y="821744"/>
                  <a:pt x="2183119" y="791581"/>
                </a:cubicBezTo>
                <a:close/>
              </a:path>
            </a:pathLst>
          </a:cu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154" name="자유형 62">
            <a:extLst>
              <a:ext uri="{FF2B5EF4-FFF2-40B4-BE49-F238E27FC236}">
                <a16:creationId xmlns:a16="http://schemas.microsoft.com/office/drawing/2014/main" id="{9C496319-4885-4470-ABCA-033ABC930110}"/>
              </a:ext>
            </a:extLst>
          </p:cNvPr>
          <p:cNvSpPr/>
          <p:nvPr/>
        </p:nvSpPr>
        <p:spPr>
          <a:xfrm flipH="1">
            <a:off x="3871624" y="5689794"/>
            <a:ext cx="322424" cy="284904"/>
          </a:xfrm>
          <a:custGeom>
            <a:avLst/>
            <a:gdLst>
              <a:gd name="connsiteX0" fmla="*/ 2183119 w 3854824"/>
              <a:gd name="connsiteY0" fmla="*/ 791581 h 3406246"/>
              <a:gd name="connsiteX1" fmla="*/ 2240269 w 3854824"/>
              <a:gd name="connsiteY1" fmla="*/ 667756 h 3406246"/>
              <a:gd name="connsiteX2" fmla="*/ 2278369 w 3854824"/>
              <a:gd name="connsiteY2" fmla="*/ 539168 h 3406246"/>
              <a:gd name="connsiteX3" fmla="*/ 2311706 w 3854824"/>
              <a:gd name="connsiteY3" fmla="*/ 482018 h 3406246"/>
              <a:gd name="connsiteX4" fmla="*/ 2330756 w 3854824"/>
              <a:gd name="connsiteY4" fmla="*/ 415343 h 3406246"/>
              <a:gd name="connsiteX5" fmla="*/ 2378381 w 3854824"/>
              <a:gd name="connsiteY5" fmla="*/ 348668 h 3406246"/>
              <a:gd name="connsiteX6" fmla="*/ 2426006 w 3854824"/>
              <a:gd name="connsiteY6" fmla="*/ 320093 h 3406246"/>
              <a:gd name="connsiteX7" fmla="*/ 2473631 w 3854824"/>
              <a:gd name="connsiteY7" fmla="*/ 229606 h 3406246"/>
              <a:gd name="connsiteX8" fmla="*/ 2554594 w 3854824"/>
              <a:gd name="connsiteY8" fmla="*/ 153406 h 3406246"/>
              <a:gd name="connsiteX9" fmla="*/ 2664131 w 3854824"/>
              <a:gd name="connsiteY9" fmla="*/ 86731 h 3406246"/>
              <a:gd name="connsiteX10" fmla="*/ 2883206 w 3854824"/>
              <a:gd name="connsiteY10" fmla="*/ 29581 h 3406246"/>
              <a:gd name="connsiteX11" fmla="*/ 3059419 w 3854824"/>
              <a:gd name="connsiteY11" fmla="*/ 10531 h 3406246"/>
              <a:gd name="connsiteX12" fmla="*/ 3226106 w 3854824"/>
              <a:gd name="connsiteY12" fmla="*/ 1006 h 3406246"/>
              <a:gd name="connsiteX13" fmla="*/ 3364219 w 3854824"/>
              <a:gd name="connsiteY13" fmla="*/ 34343 h 3406246"/>
              <a:gd name="connsiteX14" fmla="*/ 3421369 w 3854824"/>
              <a:gd name="connsiteY14" fmla="*/ 67681 h 3406246"/>
              <a:gd name="connsiteX15" fmla="*/ 3649969 w 3854824"/>
              <a:gd name="connsiteY15" fmla="*/ 162931 h 3406246"/>
              <a:gd name="connsiteX16" fmla="*/ 3778556 w 3854824"/>
              <a:gd name="connsiteY16" fmla="*/ 239131 h 3406246"/>
              <a:gd name="connsiteX17" fmla="*/ 3854756 w 3854824"/>
              <a:gd name="connsiteY17" fmla="*/ 324856 h 3406246"/>
              <a:gd name="connsiteX18" fmla="*/ 3792844 w 3854824"/>
              <a:gd name="connsiteY18" fmla="*/ 320093 h 3406246"/>
              <a:gd name="connsiteX19" fmla="*/ 3830944 w 3854824"/>
              <a:gd name="connsiteY19" fmla="*/ 348668 h 3406246"/>
              <a:gd name="connsiteX20" fmla="*/ 3702356 w 3854824"/>
              <a:gd name="connsiteY20" fmla="*/ 391531 h 3406246"/>
              <a:gd name="connsiteX21" fmla="*/ 3630919 w 3854824"/>
              <a:gd name="connsiteY21" fmla="*/ 467731 h 3406246"/>
              <a:gd name="connsiteX22" fmla="*/ 3535669 w 3854824"/>
              <a:gd name="connsiteY22" fmla="*/ 520118 h 3406246"/>
              <a:gd name="connsiteX23" fmla="*/ 3492806 w 3854824"/>
              <a:gd name="connsiteY23" fmla="*/ 572506 h 3406246"/>
              <a:gd name="connsiteX24" fmla="*/ 3430894 w 3854824"/>
              <a:gd name="connsiteY24" fmla="*/ 743956 h 3406246"/>
              <a:gd name="connsiteX25" fmla="*/ 3430894 w 3854824"/>
              <a:gd name="connsiteY25" fmla="*/ 872543 h 3406246"/>
              <a:gd name="connsiteX26" fmla="*/ 3488044 w 3854824"/>
              <a:gd name="connsiteY26" fmla="*/ 1105906 h 3406246"/>
              <a:gd name="connsiteX27" fmla="*/ 3521381 w 3854824"/>
              <a:gd name="connsiteY27" fmla="*/ 1339268 h 3406246"/>
              <a:gd name="connsiteX28" fmla="*/ 3454706 w 3854824"/>
              <a:gd name="connsiteY28" fmla="*/ 1620256 h 3406246"/>
              <a:gd name="connsiteX29" fmla="*/ 3416606 w 3854824"/>
              <a:gd name="connsiteY29" fmla="*/ 1725031 h 3406246"/>
              <a:gd name="connsiteX30" fmla="*/ 3373744 w 3854824"/>
              <a:gd name="connsiteY30" fmla="*/ 1777418 h 3406246"/>
              <a:gd name="connsiteX31" fmla="*/ 3330881 w 3854824"/>
              <a:gd name="connsiteY31" fmla="*/ 1767893 h 3406246"/>
              <a:gd name="connsiteX32" fmla="*/ 3302306 w 3854824"/>
              <a:gd name="connsiteY32" fmla="*/ 1891718 h 3406246"/>
              <a:gd name="connsiteX33" fmla="*/ 3211819 w 3854824"/>
              <a:gd name="connsiteY33" fmla="*/ 2053643 h 3406246"/>
              <a:gd name="connsiteX34" fmla="*/ 2978456 w 3854824"/>
              <a:gd name="connsiteY34" fmla="*/ 2310818 h 3406246"/>
              <a:gd name="connsiteX35" fmla="*/ 2645081 w 3854824"/>
              <a:gd name="connsiteY35" fmla="*/ 2515606 h 3406246"/>
              <a:gd name="connsiteX36" fmla="*/ 2568881 w 3854824"/>
              <a:gd name="connsiteY36" fmla="*/ 2668006 h 3406246"/>
              <a:gd name="connsiteX37" fmla="*/ 2421244 w 3854824"/>
              <a:gd name="connsiteY37" fmla="*/ 2782306 h 3406246"/>
              <a:gd name="connsiteX38" fmla="*/ 2478394 w 3854824"/>
              <a:gd name="connsiteY38" fmla="*/ 2848981 h 3406246"/>
              <a:gd name="connsiteX39" fmla="*/ 2616506 w 3854824"/>
              <a:gd name="connsiteY39" fmla="*/ 2929943 h 3406246"/>
              <a:gd name="connsiteX40" fmla="*/ 2649844 w 3854824"/>
              <a:gd name="connsiteY40" fmla="*/ 2963281 h 3406246"/>
              <a:gd name="connsiteX41" fmla="*/ 2730806 w 3854824"/>
              <a:gd name="connsiteY41" fmla="*/ 3020431 h 3406246"/>
              <a:gd name="connsiteX42" fmla="*/ 2811769 w 3854824"/>
              <a:gd name="connsiteY42" fmla="*/ 3068056 h 3406246"/>
              <a:gd name="connsiteX43" fmla="*/ 2897494 w 3854824"/>
              <a:gd name="connsiteY43" fmla="*/ 3134731 h 3406246"/>
              <a:gd name="connsiteX44" fmla="*/ 2964169 w 3854824"/>
              <a:gd name="connsiteY44" fmla="*/ 3191881 h 3406246"/>
              <a:gd name="connsiteX45" fmla="*/ 3087994 w 3854824"/>
              <a:gd name="connsiteY45" fmla="*/ 3234743 h 3406246"/>
              <a:gd name="connsiteX46" fmla="*/ 3216581 w 3854824"/>
              <a:gd name="connsiteY46" fmla="*/ 3234743 h 3406246"/>
              <a:gd name="connsiteX47" fmla="*/ 3302306 w 3854824"/>
              <a:gd name="connsiteY47" fmla="*/ 3234743 h 3406246"/>
              <a:gd name="connsiteX48" fmla="*/ 3364219 w 3854824"/>
              <a:gd name="connsiteY48" fmla="*/ 3249031 h 3406246"/>
              <a:gd name="connsiteX49" fmla="*/ 3411844 w 3854824"/>
              <a:gd name="connsiteY49" fmla="*/ 3277606 h 3406246"/>
              <a:gd name="connsiteX50" fmla="*/ 3421369 w 3854824"/>
              <a:gd name="connsiteY50" fmla="*/ 3325231 h 3406246"/>
              <a:gd name="connsiteX51" fmla="*/ 3349931 w 3854824"/>
              <a:gd name="connsiteY51" fmla="*/ 3287131 h 3406246"/>
              <a:gd name="connsiteX52" fmla="*/ 3354694 w 3854824"/>
              <a:gd name="connsiteY52" fmla="*/ 3329993 h 3406246"/>
              <a:gd name="connsiteX53" fmla="*/ 3307069 w 3854824"/>
              <a:gd name="connsiteY53" fmla="*/ 3306181 h 3406246"/>
              <a:gd name="connsiteX54" fmla="*/ 3197531 w 3854824"/>
              <a:gd name="connsiteY54" fmla="*/ 3291893 h 3406246"/>
              <a:gd name="connsiteX55" fmla="*/ 3178481 w 3854824"/>
              <a:gd name="connsiteY55" fmla="*/ 3315706 h 3406246"/>
              <a:gd name="connsiteX56" fmla="*/ 3126094 w 3854824"/>
              <a:gd name="connsiteY56" fmla="*/ 3310943 h 3406246"/>
              <a:gd name="connsiteX57" fmla="*/ 3026081 w 3854824"/>
              <a:gd name="connsiteY57" fmla="*/ 3287131 h 3406246"/>
              <a:gd name="connsiteX58" fmla="*/ 3007031 w 3854824"/>
              <a:gd name="connsiteY58" fmla="*/ 3334756 h 3406246"/>
              <a:gd name="connsiteX59" fmla="*/ 2968931 w 3854824"/>
              <a:gd name="connsiteY59" fmla="*/ 3310943 h 3406246"/>
              <a:gd name="connsiteX60" fmla="*/ 2864156 w 3854824"/>
              <a:gd name="connsiteY60" fmla="*/ 3291893 h 3406246"/>
              <a:gd name="connsiteX61" fmla="*/ 2821294 w 3854824"/>
              <a:gd name="connsiteY61" fmla="*/ 3277606 h 3406246"/>
              <a:gd name="connsiteX62" fmla="*/ 2711756 w 3854824"/>
              <a:gd name="connsiteY62" fmla="*/ 3272843 h 3406246"/>
              <a:gd name="connsiteX63" fmla="*/ 2645081 w 3854824"/>
              <a:gd name="connsiteY63" fmla="*/ 3268081 h 3406246"/>
              <a:gd name="connsiteX64" fmla="*/ 2549831 w 3854824"/>
              <a:gd name="connsiteY64" fmla="*/ 3258556 h 3406246"/>
              <a:gd name="connsiteX65" fmla="*/ 2502206 w 3854824"/>
              <a:gd name="connsiteY65" fmla="*/ 3244268 h 3406246"/>
              <a:gd name="connsiteX66" fmla="*/ 2497444 w 3854824"/>
              <a:gd name="connsiteY66" fmla="*/ 3201406 h 3406246"/>
              <a:gd name="connsiteX67" fmla="*/ 2473631 w 3854824"/>
              <a:gd name="connsiteY67" fmla="*/ 3177593 h 3406246"/>
              <a:gd name="connsiteX68" fmla="*/ 2454581 w 3854824"/>
              <a:gd name="connsiteY68" fmla="*/ 3182356 h 3406246"/>
              <a:gd name="connsiteX69" fmla="*/ 2411719 w 3854824"/>
              <a:gd name="connsiteY69" fmla="*/ 3210931 h 3406246"/>
              <a:gd name="connsiteX70" fmla="*/ 2383144 w 3854824"/>
              <a:gd name="connsiteY70" fmla="*/ 3249031 h 3406246"/>
              <a:gd name="connsiteX71" fmla="*/ 2387906 w 3854824"/>
              <a:gd name="connsiteY71" fmla="*/ 3182356 h 3406246"/>
              <a:gd name="connsiteX72" fmla="*/ 2473631 w 3854824"/>
              <a:gd name="connsiteY72" fmla="*/ 3125206 h 3406246"/>
              <a:gd name="connsiteX73" fmla="*/ 2559356 w 3854824"/>
              <a:gd name="connsiteY73" fmla="*/ 3177593 h 3406246"/>
              <a:gd name="connsiteX74" fmla="*/ 2640319 w 3854824"/>
              <a:gd name="connsiteY74" fmla="*/ 3191881 h 3406246"/>
              <a:gd name="connsiteX75" fmla="*/ 2740331 w 3854824"/>
              <a:gd name="connsiteY75" fmla="*/ 3201406 h 3406246"/>
              <a:gd name="connsiteX76" fmla="*/ 2754619 w 3854824"/>
              <a:gd name="connsiteY76" fmla="*/ 3177593 h 3406246"/>
              <a:gd name="connsiteX77" fmla="*/ 2721281 w 3854824"/>
              <a:gd name="connsiteY77" fmla="*/ 3139493 h 3406246"/>
              <a:gd name="connsiteX78" fmla="*/ 2626031 w 3854824"/>
              <a:gd name="connsiteY78" fmla="*/ 3068056 h 3406246"/>
              <a:gd name="connsiteX79" fmla="*/ 2430769 w 3854824"/>
              <a:gd name="connsiteY79" fmla="*/ 2910893 h 3406246"/>
              <a:gd name="connsiteX80" fmla="*/ 2354569 w 3854824"/>
              <a:gd name="connsiteY80" fmla="*/ 2872793 h 3406246"/>
              <a:gd name="connsiteX81" fmla="*/ 2287894 w 3854824"/>
              <a:gd name="connsiteY81" fmla="*/ 2853743 h 3406246"/>
              <a:gd name="connsiteX82" fmla="*/ 2249794 w 3854824"/>
              <a:gd name="connsiteY82" fmla="*/ 2815643 h 3406246"/>
              <a:gd name="connsiteX83" fmla="*/ 2254556 w 3854824"/>
              <a:gd name="connsiteY83" fmla="*/ 2791831 h 3406246"/>
              <a:gd name="connsiteX84" fmla="*/ 2225981 w 3854824"/>
              <a:gd name="connsiteY84" fmla="*/ 2782306 h 3406246"/>
              <a:gd name="connsiteX85" fmla="*/ 2183119 w 3854824"/>
              <a:gd name="connsiteY85" fmla="*/ 2810881 h 3406246"/>
              <a:gd name="connsiteX86" fmla="*/ 2145019 w 3854824"/>
              <a:gd name="connsiteY86" fmla="*/ 2863268 h 3406246"/>
              <a:gd name="connsiteX87" fmla="*/ 2154544 w 3854824"/>
              <a:gd name="connsiteY87" fmla="*/ 2787068 h 3406246"/>
              <a:gd name="connsiteX88" fmla="*/ 2102156 w 3854824"/>
              <a:gd name="connsiteY88" fmla="*/ 2820406 h 3406246"/>
              <a:gd name="connsiteX89" fmla="*/ 2102156 w 3854824"/>
              <a:gd name="connsiteY89" fmla="*/ 2763256 h 3406246"/>
              <a:gd name="connsiteX90" fmla="*/ 1987856 w 3854824"/>
              <a:gd name="connsiteY90" fmla="*/ 2791831 h 3406246"/>
              <a:gd name="connsiteX91" fmla="*/ 1978331 w 3854824"/>
              <a:gd name="connsiteY91" fmla="*/ 2768018 h 3406246"/>
              <a:gd name="connsiteX92" fmla="*/ 1940231 w 3854824"/>
              <a:gd name="connsiteY92" fmla="*/ 2791831 h 3406246"/>
              <a:gd name="connsiteX93" fmla="*/ 1864031 w 3854824"/>
              <a:gd name="connsiteY93" fmla="*/ 2810881 h 3406246"/>
              <a:gd name="connsiteX94" fmla="*/ 1749731 w 3854824"/>
              <a:gd name="connsiteY94" fmla="*/ 2825168 h 3406246"/>
              <a:gd name="connsiteX95" fmla="*/ 1759256 w 3854824"/>
              <a:gd name="connsiteY95" fmla="*/ 2791831 h 3406246"/>
              <a:gd name="connsiteX96" fmla="*/ 1721156 w 3854824"/>
              <a:gd name="connsiteY96" fmla="*/ 2810881 h 3406246"/>
              <a:gd name="connsiteX97" fmla="*/ 1744969 w 3854824"/>
              <a:gd name="connsiteY97" fmla="*/ 2863268 h 3406246"/>
              <a:gd name="connsiteX98" fmla="*/ 1740206 w 3854824"/>
              <a:gd name="connsiteY98" fmla="*/ 2925181 h 3406246"/>
              <a:gd name="connsiteX99" fmla="*/ 1825931 w 3854824"/>
              <a:gd name="connsiteY99" fmla="*/ 3053768 h 3406246"/>
              <a:gd name="connsiteX100" fmla="*/ 1830694 w 3854824"/>
              <a:gd name="connsiteY100" fmla="*/ 3082343 h 3406246"/>
              <a:gd name="connsiteX101" fmla="*/ 1916419 w 3854824"/>
              <a:gd name="connsiteY101" fmla="*/ 3210931 h 3406246"/>
              <a:gd name="connsiteX102" fmla="*/ 1983094 w 3854824"/>
              <a:gd name="connsiteY102" fmla="*/ 3253793 h 3406246"/>
              <a:gd name="connsiteX103" fmla="*/ 2097394 w 3854824"/>
              <a:gd name="connsiteY103" fmla="*/ 3287131 h 3406246"/>
              <a:gd name="connsiteX104" fmla="*/ 2216456 w 3854824"/>
              <a:gd name="connsiteY104" fmla="*/ 3287131 h 3406246"/>
              <a:gd name="connsiteX105" fmla="*/ 2254556 w 3854824"/>
              <a:gd name="connsiteY105" fmla="*/ 3287131 h 3406246"/>
              <a:gd name="connsiteX106" fmla="*/ 2302181 w 3854824"/>
              <a:gd name="connsiteY106" fmla="*/ 3272843 h 3406246"/>
              <a:gd name="connsiteX107" fmla="*/ 2349806 w 3854824"/>
              <a:gd name="connsiteY107" fmla="*/ 3301418 h 3406246"/>
              <a:gd name="connsiteX108" fmla="*/ 2411719 w 3854824"/>
              <a:gd name="connsiteY108" fmla="*/ 3329993 h 3406246"/>
              <a:gd name="connsiteX109" fmla="*/ 2449819 w 3854824"/>
              <a:gd name="connsiteY109" fmla="*/ 3372856 h 3406246"/>
              <a:gd name="connsiteX110" fmla="*/ 2449819 w 3854824"/>
              <a:gd name="connsiteY110" fmla="*/ 3396668 h 3406246"/>
              <a:gd name="connsiteX111" fmla="*/ 2411719 w 3854824"/>
              <a:gd name="connsiteY111" fmla="*/ 3372856 h 3406246"/>
              <a:gd name="connsiteX112" fmla="*/ 2354569 w 3854824"/>
              <a:gd name="connsiteY112" fmla="*/ 3358568 h 3406246"/>
              <a:gd name="connsiteX113" fmla="*/ 2354569 w 3854824"/>
              <a:gd name="connsiteY113" fmla="*/ 3377618 h 3406246"/>
              <a:gd name="connsiteX114" fmla="*/ 2311706 w 3854824"/>
              <a:gd name="connsiteY114" fmla="*/ 3396668 h 3406246"/>
              <a:gd name="connsiteX115" fmla="*/ 2264081 w 3854824"/>
              <a:gd name="connsiteY115" fmla="*/ 3368093 h 3406246"/>
              <a:gd name="connsiteX116" fmla="*/ 2235506 w 3854824"/>
              <a:gd name="connsiteY116" fmla="*/ 3363331 h 3406246"/>
              <a:gd name="connsiteX117" fmla="*/ 2192644 w 3854824"/>
              <a:gd name="connsiteY117" fmla="*/ 3382381 h 3406246"/>
              <a:gd name="connsiteX118" fmla="*/ 2135494 w 3854824"/>
              <a:gd name="connsiteY118" fmla="*/ 3382381 h 3406246"/>
              <a:gd name="connsiteX119" fmla="*/ 2078344 w 3854824"/>
              <a:gd name="connsiteY119" fmla="*/ 3363331 h 3406246"/>
              <a:gd name="connsiteX120" fmla="*/ 2045006 w 3854824"/>
              <a:gd name="connsiteY120" fmla="*/ 3358568 h 3406246"/>
              <a:gd name="connsiteX121" fmla="*/ 2045006 w 3854824"/>
              <a:gd name="connsiteY121" fmla="*/ 3406193 h 3406246"/>
              <a:gd name="connsiteX122" fmla="*/ 2035481 w 3854824"/>
              <a:gd name="connsiteY122" fmla="*/ 3368093 h 3406246"/>
              <a:gd name="connsiteX123" fmla="*/ 1968806 w 3854824"/>
              <a:gd name="connsiteY123" fmla="*/ 3372856 h 3406246"/>
              <a:gd name="connsiteX124" fmla="*/ 1864031 w 3854824"/>
              <a:gd name="connsiteY124" fmla="*/ 3349043 h 3406246"/>
              <a:gd name="connsiteX125" fmla="*/ 1849744 w 3854824"/>
              <a:gd name="connsiteY125" fmla="*/ 3329993 h 3406246"/>
              <a:gd name="connsiteX126" fmla="*/ 1716394 w 3854824"/>
              <a:gd name="connsiteY126" fmla="*/ 3315706 h 3406246"/>
              <a:gd name="connsiteX127" fmla="*/ 1649719 w 3854824"/>
              <a:gd name="connsiteY127" fmla="*/ 3301418 h 3406246"/>
              <a:gd name="connsiteX128" fmla="*/ 1630669 w 3854824"/>
              <a:gd name="connsiteY128" fmla="*/ 3296656 h 3406246"/>
              <a:gd name="connsiteX129" fmla="*/ 1649719 w 3854824"/>
              <a:gd name="connsiteY129" fmla="*/ 3268081 h 3406246"/>
              <a:gd name="connsiteX130" fmla="*/ 1635431 w 3854824"/>
              <a:gd name="connsiteY130" fmla="*/ 3229981 h 3406246"/>
              <a:gd name="connsiteX131" fmla="*/ 1606856 w 3854824"/>
              <a:gd name="connsiteY131" fmla="*/ 3249031 h 3406246"/>
              <a:gd name="connsiteX132" fmla="*/ 1554469 w 3854824"/>
              <a:gd name="connsiteY132" fmla="*/ 3272843 h 3406246"/>
              <a:gd name="connsiteX133" fmla="*/ 1540181 w 3854824"/>
              <a:gd name="connsiteY133" fmla="*/ 3301418 h 3406246"/>
              <a:gd name="connsiteX134" fmla="*/ 1549706 w 3854824"/>
              <a:gd name="connsiteY134" fmla="*/ 3239506 h 3406246"/>
              <a:gd name="connsiteX135" fmla="*/ 1606856 w 3854824"/>
              <a:gd name="connsiteY135" fmla="*/ 3187118 h 3406246"/>
              <a:gd name="connsiteX136" fmla="*/ 1673531 w 3854824"/>
              <a:gd name="connsiteY136" fmla="*/ 3191881 h 3406246"/>
              <a:gd name="connsiteX137" fmla="*/ 1711631 w 3854824"/>
              <a:gd name="connsiteY137" fmla="*/ 3229981 h 3406246"/>
              <a:gd name="connsiteX138" fmla="*/ 1740206 w 3854824"/>
              <a:gd name="connsiteY138" fmla="*/ 3249031 h 3406246"/>
              <a:gd name="connsiteX139" fmla="*/ 1787831 w 3854824"/>
              <a:gd name="connsiteY139" fmla="*/ 3249031 h 3406246"/>
              <a:gd name="connsiteX140" fmla="*/ 1764019 w 3854824"/>
              <a:gd name="connsiteY140" fmla="*/ 3196643 h 3406246"/>
              <a:gd name="connsiteX141" fmla="*/ 1740206 w 3854824"/>
              <a:gd name="connsiteY141" fmla="*/ 3125206 h 3406246"/>
              <a:gd name="connsiteX142" fmla="*/ 1678294 w 3854824"/>
              <a:gd name="connsiteY142" fmla="*/ 3006143 h 3406246"/>
              <a:gd name="connsiteX143" fmla="*/ 1625906 w 3854824"/>
              <a:gd name="connsiteY143" fmla="*/ 2910893 h 3406246"/>
              <a:gd name="connsiteX144" fmla="*/ 1578281 w 3854824"/>
              <a:gd name="connsiteY144" fmla="*/ 2858506 h 3406246"/>
              <a:gd name="connsiteX145" fmla="*/ 1559231 w 3854824"/>
              <a:gd name="connsiteY145" fmla="*/ 2810881 h 3406246"/>
              <a:gd name="connsiteX146" fmla="*/ 1559231 w 3854824"/>
              <a:gd name="connsiteY146" fmla="*/ 2772781 h 3406246"/>
              <a:gd name="connsiteX147" fmla="*/ 1516369 w 3854824"/>
              <a:gd name="connsiteY147" fmla="*/ 2720393 h 3406246"/>
              <a:gd name="connsiteX148" fmla="*/ 1430644 w 3854824"/>
              <a:gd name="connsiteY148" fmla="*/ 2696581 h 3406246"/>
              <a:gd name="connsiteX149" fmla="*/ 1335394 w 3854824"/>
              <a:gd name="connsiteY149" fmla="*/ 2691818 h 3406246"/>
              <a:gd name="connsiteX150" fmla="*/ 1225856 w 3854824"/>
              <a:gd name="connsiteY150" fmla="*/ 2701343 h 3406246"/>
              <a:gd name="connsiteX151" fmla="*/ 1182994 w 3854824"/>
              <a:gd name="connsiteY151" fmla="*/ 2658481 h 3406246"/>
              <a:gd name="connsiteX152" fmla="*/ 1121081 w 3854824"/>
              <a:gd name="connsiteY152" fmla="*/ 2648956 h 3406246"/>
              <a:gd name="connsiteX153" fmla="*/ 1002019 w 3854824"/>
              <a:gd name="connsiteY153" fmla="*/ 2682293 h 3406246"/>
              <a:gd name="connsiteX154" fmla="*/ 916294 w 3854824"/>
              <a:gd name="connsiteY154" fmla="*/ 2772781 h 3406246"/>
              <a:gd name="connsiteX155" fmla="*/ 801994 w 3854824"/>
              <a:gd name="connsiteY155" fmla="*/ 2825168 h 3406246"/>
              <a:gd name="connsiteX156" fmla="*/ 716269 w 3854824"/>
              <a:gd name="connsiteY156" fmla="*/ 2787068 h 3406246"/>
              <a:gd name="connsiteX157" fmla="*/ 711506 w 3854824"/>
              <a:gd name="connsiteY157" fmla="*/ 2753731 h 3406246"/>
              <a:gd name="connsiteX158" fmla="*/ 697219 w 3854824"/>
              <a:gd name="connsiteY158" fmla="*/ 2629906 h 3406246"/>
              <a:gd name="connsiteX159" fmla="*/ 306694 w 3854824"/>
              <a:gd name="connsiteY159" fmla="*/ 2763256 h 3406246"/>
              <a:gd name="connsiteX160" fmla="*/ 206681 w 3854824"/>
              <a:gd name="connsiteY160" fmla="*/ 2820406 h 3406246"/>
              <a:gd name="connsiteX161" fmla="*/ 101906 w 3854824"/>
              <a:gd name="connsiteY161" fmla="*/ 2801356 h 3406246"/>
              <a:gd name="connsiteX162" fmla="*/ 201919 w 3854824"/>
              <a:gd name="connsiteY162" fmla="*/ 2739443 h 3406246"/>
              <a:gd name="connsiteX163" fmla="*/ 73331 w 3854824"/>
              <a:gd name="connsiteY163" fmla="*/ 2753731 h 3406246"/>
              <a:gd name="connsiteX164" fmla="*/ 49519 w 3854824"/>
              <a:gd name="connsiteY164" fmla="*/ 2753731 h 3406246"/>
              <a:gd name="connsiteX165" fmla="*/ 1894 w 3854824"/>
              <a:gd name="connsiteY165" fmla="*/ 2758493 h 3406246"/>
              <a:gd name="connsiteX166" fmla="*/ 120956 w 3854824"/>
              <a:gd name="connsiteY166" fmla="*/ 2687056 h 3406246"/>
              <a:gd name="connsiteX167" fmla="*/ 106669 w 3854824"/>
              <a:gd name="connsiteY167" fmla="*/ 2625143 h 3406246"/>
              <a:gd name="connsiteX168" fmla="*/ 201919 w 3854824"/>
              <a:gd name="connsiteY168" fmla="*/ 2587043 h 3406246"/>
              <a:gd name="connsiteX169" fmla="*/ 487669 w 3854824"/>
              <a:gd name="connsiteY169" fmla="*/ 2434643 h 3406246"/>
              <a:gd name="connsiteX170" fmla="*/ 821044 w 3854824"/>
              <a:gd name="connsiteY170" fmla="*/ 2348918 h 3406246"/>
              <a:gd name="connsiteX171" fmla="*/ 878194 w 3854824"/>
              <a:gd name="connsiteY171" fmla="*/ 2325106 h 3406246"/>
              <a:gd name="connsiteX172" fmla="*/ 1035356 w 3854824"/>
              <a:gd name="connsiteY172" fmla="*/ 2058406 h 3406246"/>
              <a:gd name="connsiteX173" fmla="*/ 1092506 w 3854824"/>
              <a:gd name="connsiteY173" fmla="*/ 2010781 h 3406246"/>
              <a:gd name="connsiteX174" fmla="*/ 1106794 w 3854824"/>
              <a:gd name="connsiteY174" fmla="*/ 1948868 h 3406246"/>
              <a:gd name="connsiteX175" fmla="*/ 1287769 w 3854824"/>
              <a:gd name="connsiteY175" fmla="*/ 1734556 h 3406246"/>
              <a:gd name="connsiteX176" fmla="*/ 1335394 w 3854824"/>
              <a:gd name="connsiteY176" fmla="*/ 1672643 h 3406246"/>
              <a:gd name="connsiteX177" fmla="*/ 1516369 w 3854824"/>
              <a:gd name="connsiteY177" fmla="*/ 1420231 h 3406246"/>
              <a:gd name="connsiteX178" fmla="*/ 1602094 w 3854824"/>
              <a:gd name="connsiteY178" fmla="*/ 1310693 h 3406246"/>
              <a:gd name="connsiteX179" fmla="*/ 1659244 w 3854824"/>
              <a:gd name="connsiteY179" fmla="*/ 1296406 h 3406246"/>
              <a:gd name="connsiteX180" fmla="*/ 1797356 w 3854824"/>
              <a:gd name="connsiteY180" fmla="*/ 1096381 h 3406246"/>
              <a:gd name="connsiteX181" fmla="*/ 1883081 w 3854824"/>
              <a:gd name="connsiteY181" fmla="*/ 1005893 h 3406246"/>
              <a:gd name="connsiteX182" fmla="*/ 2011669 w 3854824"/>
              <a:gd name="connsiteY182" fmla="*/ 915406 h 3406246"/>
              <a:gd name="connsiteX183" fmla="*/ 2130731 w 3854824"/>
              <a:gd name="connsiteY183" fmla="*/ 848731 h 3406246"/>
              <a:gd name="connsiteX184" fmla="*/ 2183119 w 3854824"/>
              <a:gd name="connsiteY184" fmla="*/ 791581 h 340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3854824" h="3406246">
                <a:moveTo>
                  <a:pt x="2183119" y="791581"/>
                </a:moveTo>
                <a:cubicBezTo>
                  <a:pt x="2201375" y="761418"/>
                  <a:pt x="2224394" y="709825"/>
                  <a:pt x="2240269" y="667756"/>
                </a:cubicBezTo>
                <a:cubicBezTo>
                  <a:pt x="2256144" y="625687"/>
                  <a:pt x="2266463" y="570124"/>
                  <a:pt x="2278369" y="539168"/>
                </a:cubicBezTo>
                <a:cubicBezTo>
                  <a:pt x="2290275" y="508212"/>
                  <a:pt x="2302975" y="502655"/>
                  <a:pt x="2311706" y="482018"/>
                </a:cubicBezTo>
                <a:cubicBezTo>
                  <a:pt x="2320437" y="461381"/>
                  <a:pt x="2319644" y="437568"/>
                  <a:pt x="2330756" y="415343"/>
                </a:cubicBezTo>
                <a:cubicBezTo>
                  <a:pt x="2341868" y="393118"/>
                  <a:pt x="2362506" y="364543"/>
                  <a:pt x="2378381" y="348668"/>
                </a:cubicBezTo>
                <a:cubicBezTo>
                  <a:pt x="2394256" y="332793"/>
                  <a:pt x="2410131" y="339937"/>
                  <a:pt x="2426006" y="320093"/>
                </a:cubicBezTo>
                <a:cubicBezTo>
                  <a:pt x="2441881" y="300249"/>
                  <a:pt x="2452200" y="257387"/>
                  <a:pt x="2473631" y="229606"/>
                </a:cubicBezTo>
                <a:cubicBezTo>
                  <a:pt x="2495062" y="201825"/>
                  <a:pt x="2522844" y="177218"/>
                  <a:pt x="2554594" y="153406"/>
                </a:cubicBezTo>
                <a:cubicBezTo>
                  <a:pt x="2586344" y="129594"/>
                  <a:pt x="2609362" y="107368"/>
                  <a:pt x="2664131" y="86731"/>
                </a:cubicBezTo>
                <a:cubicBezTo>
                  <a:pt x="2718900" y="66094"/>
                  <a:pt x="2817325" y="42281"/>
                  <a:pt x="2883206" y="29581"/>
                </a:cubicBezTo>
                <a:cubicBezTo>
                  <a:pt x="2949087" y="16881"/>
                  <a:pt x="3002269" y="15293"/>
                  <a:pt x="3059419" y="10531"/>
                </a:cubicBezTo>
                <a:cubicBezTo>
                  <a:pt x="3116569" y="5768"/>
                  <a:pt x="3175306" y="-2963"/>
                  <a:pt x="3226106" y="1006"/>
                </a:cubicBezTo>
                <a:cubicBezTo>
                  <a:pt x="3276906" y="4975"/>
                  <a:pt x="3331675" y="23231"/>
                  <a:pt x="3364219" y="34343"/>
                </a:cubicBezTo>
                <a:cubicBezTo>
                  <a:pt x="3396763" y="45455"/>
                  <a:pt x="3373744" y="46250"/>
                  <a:pt x="3421369" y="67681"/>
                </a:cubicBezTo>
                <a:cubicBezTo>
                  <a:pt x="3468994" y="89112"/>
                  <a:pt x="3590438" y="134356"/>
                  <a:pt x="3649969" y="162931"/>
                </a:cubicBezTo>
                <a:cubicBezTo>
                  <a:pt x="3709500" y="191506"/>
                  <a:pt x="3744425" y="212144"/>
                  <a:pt x="3778556" y="239131"/>
                </a:cubicBezTo>
                <a:cubicBezTo>
                  <a:pt x="3812687" y="266118"/>
                  <a:pt x="3852375" y="311362"/>
                  <a:pt x="3854756" y="324856"/>
                </a:cubicBezTo>
                <a:cubicBezTo>
                  <a:pt x="3857137" y="338350"/>
                  <a:pt x="3796813" y="316124"/>
                  <a:pt x="3792844" y="320093"/>
                </a:cubicBezTo>
                <a:cubicBezTo>
                  <a:pt x="3788875" y="324062"/>
                  <a:pt x="3846025" y="336762"/>
                  <a:pt x="3830944" y="348668"/>
                </a:cubicBezTo>
                <a:cubicBezTo>
                  <a:pt x="3815863" y="360574"/>
                  <a:pt x="3735693" y="371687"/>
                  <a:pt x="3702356" y="391531"/>
                </a:cubicBezTo>
                <a:cubicBezTo>
                  <a:pt x="3669019" y="411375"/>
                  <a:pt x="3658700" y="446300"/>
                  <a:pt x="3630919" y="467731"/>
                </a:cubicBezTo>
                <a:cubicBezTo>
                  <a:pt x="3603138" y="489162"/>
                  <a:pt x="3558688" y="502655"/>
                  <a:pt x="3535669" y="520118"/>
                </a:cubicBezTo>
                <a:cubicBezTo>
                  <a:pt x="3512650" y="537581"/>
                  <a:pt x="3510268" y="535200"/>
                  <a:pt x="3492806" y="572506"/>
                </a:cubicBezTo>
                <a:cubicBezTo>
                  <a:pt x="3475344" y="609812"/>
                  <a:pt x="3441213" y="693950"/>
                  <a:pt x="3430894" y="743956"/>
                </a:cubicBezTo>
                <a:cubicBezTo>
                  <a:pt x="3420575" y="793962"/>
                  <a:pt x="3421369" y="812218"/>
                  <a:pt x="3430894" y="872543"/>
                </a:cubicBezTo>
                <a:cubicBezTo>
                  <a:pt x="3440419" y="932868"/>
                  <a:pt x="3472963" y="1028119"/>
                  <a:pt x="3488044" y="1105906"/>
                </a:cubicBezTo>
                <a:cubicBezTo>
                  <a:pt x="3503125" y="1183694"/>
                  <a:pt x="3526937" y="1253543"/>
                  <a:pt x="3521381" y="1339268"/>
                </a:cubicBezTo>
                <a:cubicBezTo>
                  <a:pt x="3515825" y="1424993"/>
                  <a:pt x="3472169" y="1555962"/>
                  <a:pt x="3454706" y="1620256"/>
                </a:cubicBezTo>
                <a:cubicBezTo>
                  <a:pt x="3437244" y="1684550"/>
                  <a:pt x="3430100" y="1698837"/>
                  <a:pt x="3416606" y="1725031"/>
                </a:cubicBezTo>
                <a:cubicBezTo>
                  <a:pt x="3403112" y="1751225"/>
                  <a:pt x="3388031" y="1770274"/>
                  <a:pt x="3373744" y="1777418"/>
                </a:cubicBezTo>
                <a:cubicBezTo>
                  <a:pt x="3359457" y="1784562"/>
                  <a:pt x="3342787" y="1748843"/>
                  <a:pt x="3330881" y="1767893"/>
                </a:cubicBezTo>
                <a:cubicBezTo>
                  <a:pt x="3318975" y="1786943"/>
                  <a:pt x="3322150" y="1844093"/>
                  <a:pt x="3302306" y="1891718"/>
                </a:cubicBezTo>
                <a:cubicBezTo>
                  <a:pt x="3282462" y="1939343"/>
                  <a:pt x="3265794" y="1983793"/>
                  <a:pt x="3211819" y="2053643"/>
                </a:cubicBezTo>
                <a:cubicBezTo>
                  <a:pt x="3157844" y="2123493"/>
                  <a:pt x="3072912" y="2233824"/>
                  <a:pt x="2978456" y="2310818"/>
                </a:cubicBezTo>
                <a:cubicBezTo>
                  <a:pt x="2884000" y="2387812"/>
                  <a:pt x="2713343" y="2456075"/>
                  <a:pt x="2645081" y="2515606"/>
                </a:cubicBezTo>
                <a:cubicBezTo>
                  <a:pt x="2576819" y="2575137"/>
                  <a:pt x="2606187" y="2623556"/>
                  <a:pt x="2568881" y="2668006"/>
                </a:cubicBezTo>
                <a:cubicBezTo>
                  <a:pt x="2531575" y="2712456"/>
                  <a:pt x="2436325" y="2752144"/>
                  <a:pt x="2421244" y="2782306"/>
                </a:cubicBezTo>
                <a:cubicBezTo>
                  <a:pt x="2406163" y="2812468"/>
                  <a:pt x="2445850" y="2824375"/>
                  <a:pt x="2478394" y="2848981"/>
                </a:cubicBezTo>
                <a:cubicBezTo>
                  <a:pt x="2510938" y="2873587"/>
                  <a:pt x="2587931" y="2910893"/>
                  <a:pt x="2616506" y="2929943"/>
                </a:cubicBezTo>
                <a:cubicBezTo>
                  <a:pt x="2645081" y="2948993"/>
                  <a:pt x="2630794" y="2948200"/>
                  <a:pt x="2649844" y="2963281"/>
                </a:cubicBezTo>
                <a:cubicBezTo>
                  <a:pt x="2668894" y="2978362"/>
                  <a:pt x="2703818" y="3002968"/>
                  <a:pt x="2730806" y="3020431"/>
                </a:cubicBezTo>
                <a:cubicBezTo>
                  <a:pt x="2757794" y="3037894"/>
                  <a:pt x="2783988" y="3049006"/>
                  <a:pt x="2811769" y="3068056"/>
                </a:cubicBezTo>
                <a:cubicBezTo>
                  <a:pt x="2839550" y="3087106"/>
                  <a:pt x="2872094" y="3114093"/>
                  <a:pt x="2897494" y="3134731"/>
                </a:cubicBezTo>
                <a:cubicBezTo>
                  <a:pt x="2922894" y="3155369"/>
                  <a:pt x="2932419" y="3175212"/>
                  <a:pt x="2964169" y="3191881"/>
                </a:cubicBezTo>
                <a:cubicBezTo>
                  <a:pt x="2995919" y="3208550"/>
                  <a:pt x="3045925" y="3227599"/>
                  <a:pt x="3087994" y="3234743"/>
                </a:cubicBezTo>
                <a:cubicBezTo>
                  <a:pt x="3130063" y="3241887"/>
                  <a:pt x="3216581" y="3234743"/>
                  <a:pt x="3216581" y="3234743"/>
                </a:cubicBezTo>
                <a:cubicBezTo>
                  <a:pt x="3252300" y="3234743"/>
                  <a:pt x="3277700" y="3232362"/>
                  <a:pt x="3302306" y="3234743"/>
                </a:cubicBezTo>
                <a:cubicBezTo>
                  <a:pt x="3326912" y="3237124"/>
                  <a:pt x="3345963" y="3241887"/>
                  <a:pt x="3364219" y="3249031"/>
                </a:cubicBezTo>
                <a:cubicBezTo>
                  <a:pt x="3382475" y="3256175"/>
                  <a:pt x="3402319" y="3264906"/>
                  <a:pt x="3411844" y="3277606"/>
                </a:cubicBezTo>
                <a:cubicBezTo>
                  <a:pt x="3421369" y="3290306"/>
                  <a:pt x="3431688" y="3323644"/>
                  <a:pt x="3421369" y="3325231"/>
                </a:cubicBezTo>
                <a:cubicBezTo>
                  <a:pt x="3411050" y="3326819"/>
                  <a:pt x="3361043" y="3286337"/>
                  <a:pt x="3349931" y="3287131"/>
                </a:cubicBezTo>
                <a:cubicBezTo>
                  <a:pt x="3338819" y="3287925"/>
                  <a:pt x="3361838" y="3326818"/>
                  <a:pt x="3354694" y="3329993"/>
                </a:cubicBezTo>
                <a:cubicBezTo>
                  <a:pt x="3347550" y="3333168"/>
                  <a:pt x="3333263" y="3312531"/>
                  <a:pt x="3307069" y="3306181"/>
                </a:cubicBezTo>
                <a:cubicBezTo>
                  <a:pt x="3280875" y="3299831"/>
                  <a:pt x="3218962" y="3290305"/>
                  <a:pt x="3197531" y="3291893"/>
                </a:cubicBezTo>
                <a:cubicBezTo>
                  <a:pt x="3176100" y="3293481"/>
                  <a:pt x="3190387" y="3312531"/>
                  <a:pt x="3178481" y="3315706"/>
                </a:cubicBezTo>
                <a:cubicBezTo>
                  <a:pt x="3166575" y="3318881"/>
                  <a:pt x="3151494" y="3315705"/>
                  <a:pt x="3126094" y="3310943"/>
                </a:cubicBezTo>
                <a:cubicBezTo>
                  <a:pt x="3100694" y="3306181"/>
                  <a:pt x="3045925" y="3283162"/>
                  <a:pt x="3026081" y="3287131"/>
                </a:cubicBezTo>
                <a:cubicBezTo>
                  <a:pt x="3006237" y="3291100"/>
                  <a:pt x="3016556" y="3330787"/>
                  <a:pt x="3007031" y="3334756"/>
                </a:cubicBezTo>
                <a:cubicBezTo>
                  <a:pt x="2997506" y="3338725"/>
                  <a:pt x="2992743" y="3318087"/>
                  <a:pt x="2968931" y="3310943"/>
                </a:cubicBezTo>
                <a:cubicBezTo>
                  <a:pt x="2945119" y="3303799"/>
                  <a:pt x="2888762" y="3297449"/>
                  <a:pt x="2864156" y="3291893"/>
                </a:cubicBezTo>
                <a:cubicBezTo>
                  <a:pt x="2839550" y="3286337"/>
                  <a:pt x="2846694" y="3280781"/>
                  <a:pt x="2821294" y="3277606"/>
                </a:cubicBezTo>
                <a:cubicBezTo>
                  <a:pt x="2795894" y="3274431"/>
                  <a:pt x="2741125" y="3274430"/>
                  <a:pt x="2711756" y="3272843"/>
                </a:cubicBezTo>
                <a:cubicBezTo>
                  <a:pt x="2682387" y="3271256"/>
                  <a:pt x="2672069" y="3270462"/>
                  <a:pt x="2645081" y="3268081"/>
                </a:cubicBezTo>
                <a:cubicBezTo>
                  <a:pt x="2618093" y="3265700"/>
                  <a:pt x="2573644" y="3262525"/>
                  <a:pt x="2549831" y="3258556"/>
                </a:cubicBezTo>
                <a:cubicBezTo>
                  <a:pt x="2526019" y="3254587"/>
                  <a:pt x="2510937" y="3253793"/>
                  <a:pt x="2502206" y="3244268"/>
                </a:cubicBezTo>
                <a:cubicBezTo>
                  <a:pt x="2493475" y="3234743"/>
                  <a:pt x="2502206" y="3212518"/>
                  <a:pt x="2497444" y="3201406"/>
                </a:cubicBezTo>
                <a:cubicBezTo>
                  <a:pt x="2492682" y="3190294"/>
                  <a:pt x="2473631" y="3177593"/>
                  <a:pt x="2473631" y="3177593"/>
                </a:cubicBezTo>
                <a:cubicBezTo>
                  <a:pt x="2466487" y="3174418"/>
                  <a:pt x="2464900" y="3176800"/>
                  <a:pt x="2454581" y="3182356"/>
                </a:cubicBezTo>
                <a:cubicBezTo>
                  <a:pt x="2444262" y="3187912"/>
                  <a:pt x="2423625" y="3199819"/>
                  <a:pt x="2411719" y="3210931"/>
                </a:cubicBezTo>
                <a:cubicBezTo>
                  <a:pt x="2399813" y="3222043"/>
                  <a:pt x="2387113" y="3253793"/>
                  <a:pt x="2383144" y="3249031"/>
                </a:cubicBezTo>
                <a:cubicBezTo>
                  <a:pt x="2379175" y="3244269"/>
                  <a:pt x="2372825" y="3202994"/>
                  <a:pt x="2387906" y="3182356"/>
                </a:cubicBezTo>
                <a:cubicBezTo>
                  <a:pt x="2402987" y="3161719"/>
                  <a:pt x="2445056" y="3126000"/>
                  <a:pt x="2473631" y="3125206"/>
                </a:cubicBezTo>
                <a:cubicBezTo>
                  <a:pt x="2502206" y="3124412"/>
                  <a:pt x="2531575" y="3166481"/>
                  <a:pt x="2559356" y="3177593"/>
                </a:cubicBezTo>
                <a:cubicBezTo>
                  <a:pt x="2587137" y="3188705"/>
                  <a:pt x="2610157" y="3187912"/>
                  <a:pt x="2640319" y="3191881"/>
                </a:cubicBezTo>
                <a:cubicBezTo>
                  <a:pt x="2670481" y="3195850"/>
                  <a:pt x="2721281" y="3203787"/>
                  <a:pt x="2740331" y="3201406"/>
                </a:cubicBezTo>
                <a:cubicBezTo>
                  <a:pt x="2759381" y="3199025"/>
                  <a:pt x="2757794" y="3187912"/>
                  <a:pt x="2754619" y="3177593"/>
                </a:cubicBezTo>
                <a:cubicBezTo>
                  <a:pt x="2751444" y="3167274"/>
                  <a:pt x="2742712" y="3157749"/>
                  <a:pt x="2721281" y="3139493"/>
                </a:cubicBezTo>
                <a:cubicBezTo>
                  <a:pt x="2699850" y="3121237"/>
                  <a:pt x="2674450" y="3106156"/>
                  <a:pt x="2626031" y="3068056"/>
                </a:cubicBezTo>
                <a:cubicBezTo>
                  <a:pt x="2577612" y="3029956"/>
                  <a:pt x="2476013" y="2943437"/>
                  <a:pt x="2430769" y="2910893"/>
                </a:cubicBezTo>
                <a:cubicBezTo>
                  <a:pt x="2385525" y="2878349"/>
                  <a:pt x="2378382" y="2882318"/>
                  <a:pt x="2354569" y="2872793"/>
                </a:cubicBezTo>
                <a:cubicBezTo>
                  <a:pt x="2330757" y="2863268"/>
                  <a:pt x="2305357" y="2863268"/>
                  <a:pt x="2287894" y="2853743"/>
                </a:cubicBezTo>
                <a:cubicBezTo>
                  <a:pt x="2270432" y="2844218"/>
                  <a:pt x="2255350" y="2825962"/>
                  <a:pt x="2249794" y="2815643"/>
                </a:cubicBezTo>
                <a:cubicBezTo>
                  <a:pt x="2244238" y="2805324"/>
                  <a:pt x="2258525" y="2797387"/>
                  <a:pt x="2254556" y="2791831"/>
                </a:cubicBezTo>
                <a:cubicBezTo>
                  <a:pt x="2250587" y="2786275"/>
                  <a:pt x="2237887" y="2779131"/>
                  <a:pt x="2225981" y="2782306"/>
                </a:cubicBezTo>
                <a:cubicBezTo>
                  <a:pt x="2214075" y="2785481"/>
                  <a:pt x="2196613" y="2797387"/>
                  <a:pt x="2183119" y="2810881"/>
                </a:cubicBezTo>
                <a:cubicBezTo>
                  <a:pt x="2169625" y="2824375"/>
                  <a:pt x="2149781" y="2867237"/>
                  <a:pt x="2145019" y="2863268"/>
                </a:cubicBezTo>
                <a:cubicBezTo>
                  <a:pt x="2140257" y="2859299"/>
                  <a:pt x="2161688" y="2794212"/>
                  <a:pt x="2154544" y="2787068"/>
                </a:cubicBezTo>
                <a:cubicBezTo>
                  <a:pt x="2147400" y="2779924"/>
                  <a:pt x="2110887" y="2824375"/>
                  <a:pt x="2102156" y="2820406"/>
                </a:cubicBezTo>
                <a:cubicBezTo>
                  <a:pt x="2093425" y="2816437"/>
                  <a:pt x="2121206" y="2768018"/>
                  <a:pt x="2102156" y="2763256"/>
                </a:cubicBezTo>
                <a:cubicBezTo>
                  <a:pt x="2083106" y="2758494"/>
                  <a:pt x="2008493" y="2791037"/>
                  <a:pt x="1987856" y="2791831"/>
                </a:cubicBezTo>
                <a:cubicBezTo>
                  <a:pt x="1967219" y="2792625"/>
                  <a:pt x="1986268" y="2768018"/>
                  <a:pt x="1978331" y="2768018"/>
                </a:cubicBezTo>
                <a:cubicBezTo>
                  <a:pt x="1970394" y="2768018"/>
                  <a:pt x="1959281" y="2784687"/>
                  <a:pt x="1940231" y="2791831"/>
                </a:cubicBezTo>
                <a:cubicBezTo>
                  <a:pt x="1921181" y="2798975"/>
                  <a:pt x="1895781" y="2805325"/>
                  <a:pt x="1864031" y="2810881"/>
                </a:cubicBezTo>
                <a:cubicBezTo>
                  <a:pt x="1832281" y="2816437"/>
                  <a:pt x="1767193" y="2828343"/>
                  <a:pt x="1749731" y="2825168"/>
                </a:cubicBezTo>
                <a:cubicBezTo>
                  <a:pt x="1732268" y="2821993"/>
                  <a:pt x="1764018" y="2794212"/>
                  <a:pt x="1759256" y="2791831"/>
                </a:cubicBezTo>
                <a:cubicBezTo>
                  <a:pt x="1754494" y="2789450"/>
                  <a:pt x="1723537" y="2798975"/>
                  <a:pt x="1721156" y="2810881"/>
                </a:cubicBezTo>
                <a:cubicBezTo>
                  <a:pt x="1718775" y="2822787"/>
                  <a:pt x="1741794" y="2844218"/>
                  <a:pt x="1744969" y="2863268"/>
                </a:cubicBezTo>
                <a:cubicBezTo>
                  <a:pt x="1748144" y="2882318"/>
                  <a:pt x="1726712" y="2893431"/>
                  <a:pt x="1740206" y="2925181"/>
                </a:cubicBezTo>
                <a:cubicBezTo>
                  <a:pt x="1753700" y="2956931"/>
                  <a:pt x="1810850" y="3027574"/>
                  <a:pt x="1825931" y="3053768"/>
                </a:cubicBezTo>
                <a:cubicBezTo>
                  <a:pt x="1841012" y="3079962"/>
                  <a:pt x="1815613" y="3056149"/>
                  <a:pt x="1830694" y="3082343"/>
                </a:cubicBezTo>
                <a:cubicBezTo>
                  <a:pt x="1845775" y="3108537"/>
                  <a:pt x="1891019" y="3182356"/>
                  <a:pt x="1916419" y="3210931"/>
                </a:cubicBezTo>
                <a:cubicBezTo>
                  <a:pt x="1941819" y="3239506"/>
                  <a:pt x="1952931" y="3241093"/>
                  <a:pt x="1983094" y="3253793"/>
                </a:cubicBezTo>
                <a:cubicBezTo>
                  <a:pt x="2013256" y="3266493"/>
                  <a:pt x="2058500" y="3281575"/>
                  <a:pt x="2097394" y="3287131"/>
                </a:cubicBezTo>
                <a:cubicBezTo>
                  <a:pt x="2136288" y="3292687"/>
                  <a:pt x="2216456" y="3287131"/>
                  <a:pt x="2216456" y="3287131"/>
                </a:cubicBezTo>
                <a:cubicBezTo>
                  <a:pt x="2242650" y="3287131"/>
                  <a:pt x="2240269" y="3289512"/>
                  <a:pt x="2254556" y="3287131"/>
                </a:cubicBezTo>
                <a:cubicBezTo>
                  <a:pt x="2268843" y="3284750"/>
                  <a:pt x="2286306" y="3270462"/>
                  <a:pt x="2302181" y="3272843"/>
                </a:cubicBezTo>
                <a:cubicBezTo>
                  <a:pt x="2318056" y="3275224"/>
                  <a:pt x="2331550" y="3291893"/>
                  <a:pt x="2349806" y="3301418"/>
                </a:cubicBezTo>
                <a:cubicBezTo>
                  <a:pt x="2368062" y="3310943"/>
                  <a:pt x="2395050" y="3318087"/>
                  <a:pt x="2411719" y="3329993"/>
                </a:cubicBezTo>
                <a:cubicBezTo>
                  <a:pt x="2428388" y="3341899"/>
                  <a:pt x="2443469" y="3361744"/>
                  <a:pt x="2449819" y="3372856"/>
                </a:cubicBezTo>
                <a:cubicBezTo>
                  <a:pt x="2456169" y="3383968"/>
                  <a:pt x="2456169" y="3396668"/>
                  <a:pt x="2449819" y="3396668"/>
                </a:cubicBezTo>
                <a:cubicBezTo>
                  <a:pt x="2443469" y="3396668"/>
                  <a:pt x="2427594" y="3379206"/>
                  <a:pt x="2411719" y="3372856"/>
                </a:cubicBezTo>
                <a:cubicBezTo>
                  <a:pt x="2395844" y="3366506"/>
                  <a:pt x="2354569" y="3358568"/>
                  <a:pt x="2354569" y="3358568"/>
                </a:cubicBezTo>
                <a:cubicBezTo>
                  <a:pt x="2345044" y="3359362"/>
                  <a:pt x="2361713" y="3371268"/>
                  <a:pt x="2354569" y="3377618"/>
                </a:cubicBezTo>
                <a:cubicBezTo>
                  <a:pt x="2347425" y="3383968"/>
                  <a:pt x="2326787" y="3398255"/>
                  <a:pt x="2311706" y="3396668"/>
                </a:cubicBezTo>
                <a:cubicBezTo>
                  <a:pt x="2296625" y="3395081"/>
                  <a:pt x="2276781" y="3373649"/>
                  <a:pt x="2264081" y="3368093"/>
                </a:cubicBezTo>
                <a:cubicBezTo>
                  <a:pt x="2251381" y="3362537"/>
                  <a:pt x="2247412" y="3360950"/>
                  <a:pt x="2235506" y="3363331"/>
                </a:cubicBezTo>
                <a:cubicBezTo>
                  <a:pt x="2223600" y="3365712"/>
                  <a:pt x="2209313" y="3379206"/>
                  <a:pt x="2192644" y="3382381"/>
                </a:cubicBezTo>
                <a:cubicBezTo>
                  <a:pt x="2175975" y="3385556"/>
                  <a:pt x="2154544" y="3385556"/>
                  <a:pt x="2135494" y="3382381"/>
                </a:cubicBezTo>
                <a:cubicBezTo>
                  <a:pt x="2116444" y="3379206"/>
                  <a:pt x="2093425" y="3367300"/>
                  <a:pt x="2078344" y="3363331"/>
                </a:cubicBezTo>
                <a:cubicBezTo>
                  <a:pt x="2063263" y="3359362"/>
                  <a:pt x="2050562" y="3351424"/>
                  <a:pt x="2045006" y="3358568"/>
                </a:cubicBezTo>
                <a:cubicBezTo>
                  <a:pt x="2039450" y="3365712"/>
                  <a:pt x="2046593" y="3404606"/>
                  <a:pt x="2045006" y="3406193"/>
                </a:cubicBezTo>
                <a:cubicBezTo>
                  <a:pt x="2043419" y="3407780"/>
                  <a:pt x="2048181" y="3373649"/>
                  <a:pt x="2035481" y="3368093"/>
                </a:cubicBezTo>
                <a:cubicBezTo>
                  <a:pt x="2022781" y="3362537"/>
                  <a:pt x="1997381" y="3376031"/>
                  <a:pt x="1968806" y="3372856"/>
                </a:cubicBezTo>
                <a:cubicBezTo>
                  <a:pt x="1940231" y="3369681"/>
                  <a:pt x="1864031" y="3349043"/>
                  <a:pt x="1864031" y="3349043"/>
                </a:cubicBezTo>
                <a:cubicBezTo>
                  <a:pt x="1844187" y="3341899"/>
                  <a:pt x="1874350" y="3335549"/>
                  <a:pt x="1849744" y="3329993"/>
                </a:cubicBezTo>
                <a:cubicBezTo>
                  <a:pt x="1825138" y="3324437"/>
                  <a:pt x="1749731" y="3320468"/>
                  <a:pt x="1716394" y="3315706"/>
                </a:cubicBezTo>
                <a:cubicBezTo>
                  <a:pt x="1683057" y="3310944"/>
                  <a:pt x="1664006" y="3304593"/>
                  <a:pt x="1649719" y="3301418"/>
                </a:cubicBezTo>
                <a:cubicBezTo>
                  <a:pt x="1635432" y="3298243"/>
                  <a:pt x="1630669" y="3302212"/>
                  <a:pt x="1630669" y="3296656"/>
                </a:cubicBezTo>
                <a:cubicBezTo>
                  <a:pt x="1630669" y="3291100"/>
                  <a:pt x="1648925" y="3279193"/>
                  <a:pt x="1649719" y="3268081"/>
                </a:cubicBezTo>
                <a:cubicBezTo>
                  <a:pt x="1650513" y="3256969"/>
                  <a:pt x="1642575" y="3233156"/>
                  <a:pt x="1635431" y="3229981"/>
                </a:cubicBezTo>
                <a:cubicBezTo>
                  <a:pt x="1628287" y="3226806"/>
                  <a:pt x="1620350" y="3241887"/>
                  <a:pt x="1606856" y="3249031"/>
                </a:cubicBezTo>
                <a:cubicBezTo>
                  <a:pt x="1593362" y="3256175"/>
                  <a:pt x="1565582" y="3264112"/>
                  <a:pt x="1554469" y="3272843"/>
                </a:cubicBezTo>
                <a:cubicBezTo>
                  <a:pt x="1543356" y="3281574"/>
                  <a:pt x="1540975" y="3306974"/>
                  <a:pt x="1540181" y="3301418"/>
                </a:cubicBezTo>
                <a:cubicBezTo>
                  <a:pt x="1539387" y="3295862"/>
                  <a:pt x="1538594" y="3258556"/>
                  <a:pt x="1549706" y="3239506"/>
                </a:cubicBezTo>
                <a:cubicBezTo>
                  <a:pt x="1560818" y="3220456"/>
                  <a:pt x="1586218" y="3195056"/>
                  <a:pt x="1606856" y="3187118"/>
                </a:cubicBezTo>
                <a:cubicBezTo>
                  <a:pt x="1627493" y="3179181"/>
                  <a:pt x="1656069" y="3184737"/>
                  <a:pt x="1673531" y="3191881"/>
                </a:cubicBezTo>
                <a:cubicBezTo>
                  <a:pt x="1690993" y="3199025"/>
                  <a:pt x="1700518" y="3220456"/>
                  <a:pt x="1711631" y="3229981"/>
                </a:cubicBezTo>
                <a:cubicBezTo>
                  <a:pt x="1722743" y="3239506"/>
                  <a:pt x="1727506" y="3245856"/>
                  <a:pt x="1740206" y="3249031"/>
                </a:cubicBezTo>
                <a:cubicBezTo>
                  <a:pt x="1752906" y="3252206"/>
                  <a:pt x="1783862" y="3257762"/>
                  <a:pt x="1787831" y="3249031"/>
                </a:cubicBezTo>
                <a:cubicBezTo>
                  <a:pt x="1791800" y="3240300"/>
                  <a:pt x="1771956" y="3217281"/>
                  <a:pt x="1764019" y="3196643"/>
                </a:cubicBezTo>
                <a:cubicBezTo>
                  <a:pt x="1756081" y="3176006"/>
                  <a:pt x="1754493" y="3156956"/>
                  <a:pt x="1740206" y="3125206"/>
                </a:cubicBezTo>
                <a:cubicBezTo>
                  <a:pt x="1725918" y="3093456"/>
                  <a:pt x="1697344" y="3041862"/>
                  <a:pt x="1678294" y="3006143"/>
                </a:cubicBezTo>
                <a:cubicBezTo>
                  <a:pt x="1659244" y="2970424"/>
                  <a:pt x="1642575" y="2935499"/>
                  <a:pt x="1625906" y="2910893"/>
                </a:cubicBezTo>
                <a:cubicBezTo>
                  <a:pt x="1609237" y="2886287"/>
                  <a:pt x="1589393" y="2875175"/>
                  <a:pt x="1578281" y="2858506"/>
                </a:cubicBezTo>
                <a:cubicBezTo>
                  <a:pt x="1567169" y="2841837"/>
                  <a:pt x="1562406" y="2825168"/>
                  <a:pt x="1559231" y="2810881"/>
                </a:cubicBezTo>
                <a:cubicBezTo>
                  <a:pt x="1556056" y="2796594"/>
                  <a:pt x="1566375" y="2787862"/>
                  <a:pt x="1559231" y="2772781"/>
                </a:cubicBezTo>
                <a:cubicBezTo>
                  <a:pt x="1552087" y="2757700"/>
                  <a:pt x="1537800" y="2733093"/>
                  <a:pt x="1516369" y="2720393"/>
                </a:cubicBezTo>
                <a:cubicBezTo>
                  <a:pt x="1494938" y="2707693"/>
                  <a:pt x="1460806" y="2701344"/>
                  <a:pt x="1430644" y="2696581"/>
                </a:cubicBezTo>
                <a:cubicBezTo>
                  <a:pt x="1400481" y="2691819"/>
                  <a:pt x="1369525" y="2691024"/>
                  <a:pt x="1335394" y="2691818"/>
                </a:cubicBezTo>
                <a:cubicBezTo>
                  <a:pt x="1301263" y="2692612"/>
                  <a:pt x="1251256" y="2706899"/>
                  <a:pt x="1225856" y="2701343"/>
                </a:cubicBezTo>
                <a:cubicBezTo>
                  <a:pt x="1200456" y="2695787"/>
                  <a:pt x="1200456" y="2667212"/>
                  <a:pt x="1182994" y="2658481"/>
                </a:cubicBezTo>
                <a:cubicBezTo>
                  <a:pt x="1165532" y="2649750"/>
                  <a:pt x="1151243" y="2644987"/>
                  <a:pt x="1121081" y="2648956"/>
                </a:cubicBezTo>
                <a:cubicBezTo>
                  <a:pt x="1090919" y="2652925"/>
                  <a:pt x="1036150" y="2661656"/>
                  <a:pt x="1002019" y="2682293"/>
                </a:cubicBezTo>
                <a:cubicBezTo>
                  <a:pt x="967888" y="2702930"/>
                  <a:pt x="949631" y="2748969"/>
                  <a:pt x="916294" y="2772781"/>
                </a:cubicBezTo>
                <a:cubicBezTo>
                  <a:pt x="882957" y="2796593"/>
                  <a:pt x="835331" y="2822787"/>
                  <a:pt x="801994" y="2825168"/>
                </a:cubicBezTo>
                <a:cubicBezTo>
                  <a:pt x="768657" y="2827549"/>
                  <a:pt x="731350" y="2798974"/>
                  <a:pt x="716269" y="2787068"/>
                </a:cubicBezTo>
                <a:cubicBezTo>
                  <a:pt x="701188" y="2775162"/>
                  <a:pt x="714681" y="2779925"/>
                  <a:pt x="711506" y="2753731"/>
                </a:cubicBezTo>
                <a:cubicBezTo>
                  <a:pt x="708331" y="2727537"/>
                  <a:pt x="764688" y="2628319"/>
                  <a:pt x="697219" y="2629906"/>
                </a:cubicBezTo>
                <a:cubicBezTo>
                  <a:pt x="629750" y="2631494"/>
                  <a:pt x="388450" y="2731506"/>
                  <a:pt x="306694" y="2763256"/>
                </a:cubicBezTo>
                <a:cubicBezTo>
                  <a:pt x="224938" y="2795006"/>
                  <a:pt x="240812" y="2814056"/>
                  <a:pt x="206681" y="2820406"/>
                </a:cubicBezTo>
                <a:cubicBezTo>
                  <a:pt x="172550" y="2826756"/>
                  <a:pt x="102700" y="2814850"/>
                  <a:pt x="101906" y="2801356"/>
                </a:cubicBezTo>
                <a:cubicBezTo>
                  <a:pt x="101112" y="2787862"/>
                  <a:pt x="206681" y="2747381"/>
                  <a:pt x="201919" y="2739443"/>
                </a:cubicBezTo>
                <a:cubicBezTo>
                  <a:pt x="197156" y="2731506"/>
                  <a:pt x="98731" y="2751350"/>
                  <a:pt x="73331" y="2753731"/>
                </a:cubicBezTo>
                <a:cubicBezTo>
                  <a:pt x="47931" y="2756112"/>
                  <a:pt x="61425" y="2752937"/>
                  <a:pt x="49519" y="2753731"/>
                </a:cubicBezTo>
                <a:cubicBezTo>
                  <a:pt x="37613" y="2754525"/>
                  <a:pt x="-10012" y="2769605"/>
                  <a:pt x="1894" y="2758493"/>
                </a:cubicBezTo>
                <a:cubicBezTo>
                  <a:pt x="13800" y="2747381"/>
                  <a:pt x="103494" y="2709281"/>
                  <a:pt x="120956" y="2687056"/>
                </a:cubicBezTo>
                <a:cubicBezTo>
                  <a:pt x="138418" y="2664831"/>
                  <a:pt x="93175" y="2641812"/>
                  <a:pt x="106669" y="2625143"/>
                </a:cubicBezTo>
                <a:cubicBezTo>
                  <a:pt x="120163" y="2608474"/>
                  <a:pt x="138419" y="2618793"/>
                  <a:pt x="201919" y="2587043"/>
                </a:cubicBezTo>
                <a:cubicBezTo>
                  <a:pt x="265419" y="2555293"/>
                  <a:pt x="384482" y="2474330"/>
                  <a:pt x="487669" y="2434643"/>
                </a:cubicBezTo>
                <a:cubicBezTo>
                  <a:pt x="590856" y="2394956"/>
                  <a:pt x="755957" y="2367174"/>
                  <a:pt x="821044" y="2348918"/>
                </a:cubicBezTo>
                <a:cubicBezTo>
                  <a:pt x="886131" y="2330662"/>
                  <a:pt x="842475" y="2373525"/>
                  <a:pt x="878194" y="2325106"/>
                </a:cubicBezTo>
                <a:cubicBezTo>
                  <a:pt x="913913" y="2276687"/>
                  <a:pt x="999637" y="2110794"/>
                  <a:pt x="1035356" y="2058406"/>
                </a:cubicBezTo>
                <a:cubicBezTo>
                  <a:pt x="1071075" y="2006018"/>
                  <a:pt x="1080600" y="2029037"/>
                  <a:pt x="1092506" y="2010781"/>
                </a:cubicBezTo>
                <a:cubicBezTo>
                  <a:pt x="1104412" y="1992525"/>
                  <a:pt x="1074250" y="1994905"/>
                  <a:pt x="1106794" y="1948868"/>
                </a:cubicBezTo>
                <a:cubicBezTo>
                  <a:pt x="1139338" y="1902831"/>
                  <a:pt x="1249669" y="1780593"/>
                  <a:pt x="1287769" y="1734556"/>
                </a:cubicBezTo>
                <a:cubicBezTo>
                  <a:pt x="1325869" y="1688519"/>
                  <a:pt x="1297294" y="1725030"/>
                  <a:pt x="1335394" y="1672643"/>
                </a:cubicBezTo>
                <a:cubicBezTo>
                  <a:pt x="1373494" y="1620256"/>
                  <a:pt x="1471919" y="1480556"/>
                  <a:pt x="1516369" y="1420231"/>
                </a:cubicBezTo>
                <a:cubicBezTo>
                  <a:pt x="1560819" y="1359906"/>
                  <a:pt x="1578282" y="1331330"/>
                  <a:pt x="1602094" y="1310693"/>
                </a:cubicBezTo>
                <a:cubicBezTo>
                  <a:pt x="1625906" y="1290056"/>
                  <a:pt x="1626700" y="1332125"/>
                  <a:pt x="1659244" y="1296406"/>
                </a:cubicBezTo>
                <a:cubicBezTo>
                  <a:pt x="1691788" y="1260687"/>
                  <a:pt x="1760050" y="1144800"/>
                  <a:pt x="1797356" y="1096381"/>
                </a:cubicBezTo>
                <a:cubicBezTo>
                  <a:pt x="1834662" y="1047962"/>
                  <a:pt x="1847362" y="1036055"/>
                  <a:pt x="1883081" y="1005893"/>
                </a:cubicBezTo>
                <a:cubicBezTo>
                  <a:pt x="1918800" y="975731"/>
                  <a:pt x="1970394" y="941600"/>
                  <a:pt x="2011669" y="915406"/>
                </a:cubicBezTo>
                <a:cubicBezTo>
                  <a:pt x="2052944" y="889212"/>
                  <a:pt x="2104537" y="864606"/>
                  <a:pt x="2130731" y="848731"/>
                </a:cubicBezTo>
                <a:cubicBezTo>
                  <a:pt x="2156925" y="832856"/>
                  <a:pt x="2164863" y="821744"/>
                  <a:pt x="2183119" y="791581"/>
                </a:cubicBezTo>
                <a:close/>
              </a:path>
            </a:pathLst>
          </a:custGeom>
          <a:solidFill>
            <a:srgbClr val="007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pic>
        <p:nvPicPr>
          <p:cNvPr id="1028" name="Picture 4" descr="10x Genomics - Wikipedia"/>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96086" y="2862710"/>
            <a:ext cx="417136" cy="269400"/>
          </a:xfrm>
          <a:prstGeom prst="rect">
            <a:avLst/>
          </a:prstGeom>
          <a:noFill/>
          <a:extLst>
            <a:ext uri="{909E8E84-426E-40DD-AFC4-6F175D3DCCD1}">
              <a14:hiddenFill xmlns:a14="http://schemas.microsoft.com/office/drawing/2010/main">
                <a:solidFill>
                  <a:srgbClr val="FFFFFF"/>
                </a:solidFill>
              </a14:hiddenFill>
            </a:ext>
          </a:extLst>
        </p:spPr>
      </p:pic>
      <p:sp>
        <p:nvSpPr>
          <p:cNvPr id="178" name="직사각형 177"/>
          <p:cNvSpPr/>
          <p:nvPr/>
        </p:nvSpPr>
        <p:spPr>
          <a:xfrm>
            <a:off x="96056" y="4525195"/>
            <a:ext cx="3415318" cy="307777"/>
          </a:xfrm>
          <a:prstGeom prst="rect">
            <a:avLst/>
          </a:prstGeom>
        </p:spPr>
        <p:txBody>
          <a:bodyPr wrap="square">
            <a:spAutoFit/>
          </a:bodyPr>
          <a:lstStyle/>
          <a:p>
            <a:r>
              <a:rPr lang="ko-KR" altLang="en-US" sz="1400" b="1" dirty="0">
                <a:latin typeface="+mn-ea"/>
                <a:cs typeface="Arial" panose="020B0604020202020204" pitchFamily="34" charset="0"/>
              </a:rPr>
              <a:t>품질 개선 효과</a:t>
            </a:r>
            <a:r>
              <a:rPr lang="en-US" altLang="ko-KR" sz="1400" b="1" dirty="0">
                <a:latin typeface="+mn-ea"/>
                <a:cs typeface="Arial" panose="020B0604020202020204" pitchFamily="34" charset="0"/>
              </a:rPr>
              <a:t>: </a:t>
            </a:r>
            <a:r>
              <a:rPr lang="en-US" altLang="ko-KR" sz="1400" dirty="0" smtClean="0">
                <a:latin typeface="+mn-ea"/>
                <a:cs typeface="Arial" panose="020B0604020202020204" pitchFamily="34" charset="0"/>
              </a:rPr>
              <a:t>~635</a:t>
            </a:r>
            <a:r>
              <a:rPr lang="ko-KR" altLang="en-US" sz="1400" dirty="0" smtClean="0">
                <a:latin typeface="+mn-ea"/>
                <a:cs typeface="Arial" panose="020B0604020202020204" pitchFamily="34" charset="0"/>
              </a:rPr>
              <a:t>배 이상 연속성 상승</a:t>
            </a:r>
            <a:endParaRPr lang="en-US" altLang="ko-KR" sz="1400" dirty="0">
              <a:latin typeface="+mn-ea"/>
              <a:cs typeface="Arial" panose="020B0604020202020204" pitchFamily="34" charset="0"/>
            </a:endParaRPr>
          </a:p>
        </p:txBody>
      </p:sp>
      <p:pic>
        <p:nvPicPr>
          <p:cNvPr id="1030" name="Picture 6" descr="Arima Genomics Completes Early Access Program and Launches the Arima-HiC  Platform | Business Wire"/>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t="26397" b="22394"/>
          <a:stretch/>
        </p:blipFill>
        <p:spPr bwMode="auto">
          <a:xfrm>
            <a:off x="1617158" y="2883877"/>
            <a:ext cx="788403" cy="2109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cBio Sequel Systems - PacBio"/>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2501168" y="2794360"/>
            <a:ext cx="861988" cy="3368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onano Genomics Announces the Kick-Off of its Next-Generation Cytogenomics  Symposium, The Largest Event Yet to Showcase Saphyr's Utility in Genome  Analysis for Genetic Disease and Cance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812279" y="2894458"/>
            <a:ext cx="641118" cy="189790"/>
          </a:xfrm>
          <a:prstGeom prst="rect">
            <a:avLst/>
          </a:prstGeom>
          <a:noFill/>
          <a:extLst>
            <a:ext uri="{909E8E84-426E-40DD-AFC4-6F175D3DCCD1}">
              <a14:hiddenFill xmlns:a14="http://schemas.microsoft.com/office/drawing/2010/main">
                <a:solidFill>
                  <a:srgbClr val="FFFFFF"/>
                </a:solidFill>
              </a14:hiddenFill>
            </a:ext>
          </a:extLst>
        </p:spPr>
      </p:pic>
      <p:sp>
        <p:nvSpPr>
          <p:cNvPr id="63" name="직사각형 62"/>
          <p:cNvSpPr/>
          <p:nvPr/>
        </p:nvSpPr>
        <p:spPr>
          <a:xfrm>
            <a:off x="4169688" y="6144600"/>
            <a:ext cx="4349138" cy="307777"/>
          </a:xfrm>
          <a:prstGeom prst="rect">
            <a:avLst/>
          </a:prstGeom>
        </p:spPr>
        <p:txBody>
          <a:bodyPr wrap="square">
            <a:spAutoFit/>
          </a:bodyPr>
          <a:lstStyle/>
          <a:p>
            <a:pPr algn="ctr"/>
            <a:r>
              <a:rPr lang="en-US" altLang="ko-KR" sz="1400" b="1" dirty="0">
                <a:latin typeface="+mn-ea"/>
                <a:cs typeface="Arial" panose="020B0604020202020204" pitchFamily="34" charset="0"/>
              </a:rPr>
              <a:t>How many &amp; which types of </a:t>
            </a:r>
            <a:r>
              <a:rPr lang="en-US" altLang="ko-KR" sz="1400" b="1" dirty="0">
                <a:solidFill>
                  <a:srgbClr val="FF0000"/>
                </a:solidFill>
                <a:latin typeface="+mn-ea"/>
                <a:cs typeface="Arial" panose="020B0604020202020204" pitchFamily="34" charset="0"/>
              </a:rPr>
              <a:t>false gene losses?</a:t>
            </a:r>
            <a:endParaRPr lang="ko-KR" altLang="en-US" sz="1400" dirty="0">
              <a:solidFill>
                <a:srgbClr val="FF0000"/>
              </a:solidFill>
              <a:latin typeface="+mn-ea"/>
            </a:endParaRPr>
          </a:p>
        </p:txBody>
      </p:sp>
      <p:grpSp>
        <p:nvGrpSpPr>
          <p:cNvPr id="97" name="그룹 96">
            <a:extLst>
              <a:ext uri="{FF2B5EF4-FFF2-40B4-BE49-F238E27FC236}">
                <a16:creationId xmlns:a16="http://schemas.microsoft.com/office/drawing/2014/main" id="{DA79BCD2-983E-4B31-B1C6-DA7CCDD778D6}"/>
              </a:ext>
            </a:extLst>
          </p:cNvPr>
          <p:cNvGrpSpPr/>
          <p:nvPr/>
        </p:nvGrpSpPr>
        <p:grpSpPr>
          <a:xfrm>
            <a:off x="0" y="0"/>
            <a:ext cx="9144000" cy="521065"/>
            <a:chOff x="0" y="0"/>
            <a:chExt cx="9144000" cy="499930"/>
          </a:xfrm>
        </p:grpSpPr>
        <p:sp>
          <p:nvSpPr>
            <p:cNvPr id="98" name="직사각형 97">
              <a:extLst>
                <a:ext uri="{FF2B5EF4-FFF2-40B4-BE49-F238E27FC236}">
                  <a16:creationId xmlns:a16="http://schemas.microsoft.com/office/drawing/2014/main" id="{F739EB0C-F67D-4DA4-BF5F-E16E111A01F9}"/>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99" name="한쪽 모서리가 둥근 사각형 32">
              <a:extLst>
                <a:ext uri="{FF2B5EF4-FFF2-40B4-BE49-F238E27FC236}">
                  <a16:creationId xmlns:a16="http://schemas.microsoft.com/office/drawing/2014/main" id="{18A6D535-38BC-497F-B60C-646A37F21431}"/>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04" name="한쪽 모서리가 둥근 사각형 33">
              <a:extLst>
                <a:ext uri="{FF2B5EF4-FFF2-40B4-BE49-F238E27FC236}">
                  <a16:creationId xmlns:a16="http://schemas.microsoft.com/office/drawing/2014/main" id="{717BDB1A-D901-4F7D-A30B-F71BA0C82A1A}"/>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105" name="직사각형 104">
            <a:extLst>
              <a:ext uri="{FF2B5EF4-FFF2-40B4-BE49-F238E27FC236}">
                <a16:creationId xmlns:a16="http://schemas.microsoft.com/office/drawing/2014/main" id="{D3EC7C26-3FF0-4BB5-894F-0B55E957D897}"/>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106" name="TextBox 105">
            <a:extLst>
              <a:ext uri="{FF2B5EF4-FFF2-40B4-BE49-F238E27FC236}">
                <a16:creationId xmlns:a16="http://schemas.microsoft.com/office/drawing/2014/main" id="{33739098-5D75-4880-87C2-059FAF17931D}"/>
              </a:ext>
            </a:extLst>
          </p:cNvPr>
          <p:cNvSpPr txBox="1"/>
          <p:nvPr/>
        </p:nvSpPr>
        <p:spPr>
          <a:xfrm>
            <a:off x="188715" y="521067"/>
            <a:ext cx="8905283"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연구의 배경 </a:t>
            </a:r>
            <a:r>
              <a:rPr lang="en-US" altLang="ko-KR" sz="1600" b="1" dirty="0">
                <a:solidFill>
                  <a:srgbClr val="0079BC"/>
                </a:solidFill>
                <a:latin typeface="+mn-ea"/>
                <a:cs typeface="Arial" panose="020B0604020202020204" pitchFamily="34" charset="0"/>
              </a:rPr>
              <a:t>(3/3) | </a:t>
            </a:r>
            <a:r>
              <a:rPr lang="ko-KR" altLang="en-US" sz="1600" b="1" dirty="0">
                <a:latin typeface="+mn-ea"/>
                <a:cs typeface="Arial" panose="020B0604020202020204" pitchFamily="34" charset="0"/>
              </a:rPr>
              <a:t>고품질 유전체의 품질 개선 측정 파이프라인 부재 </a:t>
            </a:r>
            <a:endParaRPr lang="en-US" altLang="ko-KR" sz="1600" b="1" dirty="0">
              <a:latin typeface="+mn-ea"/>
              <a:cs typeface="Arial" panose="020B0604020202020204" pitchFamily="34" charset="0"/>
            </a:endParaRPr>
          </a:p>
        </p:txBody>
      </p:sp>
      <p:sp>
        <p:nvSpPr>
          <p:cNvPr id="148" name="모서리가 둥근 직사각형 80">
            <a:extLst>
              <a:ext uri="{FF2B5EF4-FFF2-40B4-BE49-F238E27FC236}">
                <a16:creationId xmlns:a16="http://schemas.microsoft.com/office/drawing/2014/main" id="{0253544A-140F-4043-B5AC-541482F17AEE}"/>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152" name="직사각형 151">
            <a:extLst>
              <a:ext uri="{FF2B5EF4-FFF2-40B4-BE49-F238E27FC236}">
                <a16:creationId xmlns:a16="http://schemas.microsoft.com/office/drawing/2014/main" id="{12CA31EC-827D-4C4A-AA12-6971FEBD0AE8}"/>
              </a:ext>
            </a:extLst>
          </p:cNvPr>
          <p:cNvSpPr/>
          <p:nvPr/>
        </p:nvSpPr>
        <p:spPr>
          <a:xfrm>
            <a:off x="99057" y="941207"/>
            <a:ext cx="8749334" cy="523220"/>
          </a:xfrm>
          <a:prstGeom prst="rect">
            <a:avLst/>
          </a:prstGeom>
        </p:spPr>
        <p:txBody>
          <a:bodyPr wrap="square">
            <a:spAutoFit/>
          </a:bodyPr>
          <a:lstStyle/>
          <a:p>
            <a:pPr marL="171450" indent="-171450">
              <a:buFont typeface="Wingdings" panose="05000000000000000000" pitchFamily="2" charset="2"/>
              <a:buChar char="§"/>
            </a:pPr>
            <a:r>
              <a:rPr lang="en-US" altLang="ko-KR" sz="1400" b="1" dirty="0">
                <a:latin typeface="+mn-ea"/>
                <a:cs typeface="Arial" panose="020B0604020202020204" pitchFamily="34" charset="0"/>
              </a:rPr>
              <a:t>VGP: </a:t>
            </a:r>
            <a:r>
              <a:rPr lang="ko-KR" altLang="en-US" sz="1400" dirty="0">
                <a:latin typeface="+mn-ea"/>
                <a:cs typeface="Arial" panose="020B0604020202020204" pitchFamily="34" charset="0"/>
              </a:rPr>
              <a:t>전 세계 약 </a:t>
            </a:r>
            <a:r>
              <a:rPr lang="en-US" altLang="ko-KR" sz="1400" b="1" dirty="0">
                <a:solidFill>
                  <a:srgbClr val="2F5597"/>
                </a:solidFill>
                <a:latin typeface="+mn-ea"/>
                <a:cs typeface="Arial" panose="020B0604020202020204" pitchFamily="34" charset="0"/>
              </a:rPr>
              <a:t>7</a:t>
            </a:r>
            <a:r>
              <a:rPr lang="ko-KR" altLang="en-US" sz="1400" b="1" dirty="0">
                <a:solidFill>
                  <a:srgbClr val="2F5597"/>
                </a:solidFill>
                <a:latin typeface="+mn-ea"/>
                <a:cs typeface="Arial" panose="020B0604020202020204" pitchFamily="34" charset="0"/>
              </a:rPr>
              <a:t>만 종의 모든 척추동물의 고품질 염색체 수준 참조유전체 구축</a:t>
            </a:r>
            <a:r>
              <a:rPr lang="ko-KR" altLang="en-US" sz="1400" dirty="0">
                <a:latin typeface="+mn-ea"/>
                <a:cs typeface="Arial" panose="020B0604020202020204" pitchFamily="34" charset="0"/>
              </a:rPr>
              <a:t>을 목표로 하는 국제 </a:t>
            </a:r>
            <a:r>
              <a:rPr lang="ko-KR" altLang="en-US" sz="1400" dirty="0" smtClean="0">
                <a:latin typeface="+mn-ea"/>
                <a:cs typeface="Arial" panose="020B0604020202020204" pitchFamily="34" charset="0"/>
              </a:rPr>
              <a:t>컨소시엄</a:t>
            </a:r>
            <a:endParaRPr lang="en-US" altLang="ko-KR" sz="1400" dirty="0">
              <a:latin typeface="+mn-ea"/>
              <a:cs typeface="Arial" panose="020B0604020202020204" pitchFamily="34" charset="0"/>
            </a:endParaRPr>
          </a:p>
          <a:p>
            <a:pPr marL="171450" indent="-171450">
              <a:buFont typeface="Wingdings" panose="05000000000000000000" pitchFamily="2" charset="2"/>
              <a:buChar char="§"/>
            </a:pPr>
            <a:r>
              <a:rPr lang="ko-KR" altLang="en-US" sz="1400" dirty="0">
                <a:latin typeface="+mn-ea"/>
                <a:cs typeface="Arial" panose="020B0604020202020204" pitchFamily="34" charset="0"/>
              </a:rPr>
              <a:t>기존 </a:t>
            </a:r>
            <a:r>
              <a:rPr lang="ko-KR" altLang="en-US" sz="1400" dirty="0" err="1" smtClean="0">
                <a:latin typeface="+mn-ea"/>
                <a:cs typeface="Arial" panose="020B0604020202020204" pitchFamily="34" charset="0"/>
              </a:rPr>
              <a:t>참조유전체</a:t>
            </a:r>
            <a:r>
              <a:rPr lang="ko-KR" altLang="en-US" sz="1400" dirty="0" smtClean="0">
                <a:latin typeface="+mn-ea"/>
                <a:cs typeface="Arial" panose="020B0604020202020204" pitchFamily="34" charset="0"/>
              </a:rPr>
              <a:t> 상 </a:t>
            </a:r>
            <a:r>
              <a:rPr lang="ko-KR" altLang="en-US" sz="1400" dirty="0">
                <a:latin typeface="+mn-ea"/>
                <a:cs typeface="Arial" panose="020B0604020202020204" pitchFamily="34" charset="0"/>
              </a:rPr>
              <a:t>잘못 소실된 </a:t>
            </a:r>
            <a:r>
              <a:rPr lang="en-US" altLang="ko-KR" sz="1400" dirty="0">
                <a:latin typeface="+mn-ea"/>
                <a:cs typeface="Arial" panose="020B0604020202020204" pitchFamily="34" charset="0"/>
              </a:rPr>
              <a:t>BUSCO (Universal Single-Copy Orthologues) </a:t>
            </a:r>
            <a:r>
              <a:rPr lang="ko-KR" altLang="en-US" sz="1400" dirty="0">
                <a:latin typeface="+mn-ea"/>
                <a:cs typeface="Arial" panose="020B0604020202020204" pitchFamily="34" charset="0"/>
              </a:rPr>
              <a:t>유전자 </a:t>
            </a:r>
            <a:r>
              <a:rPr lang="ko-KR" altLang="en-US" sz="1400" dirty="0" smtClean="0">
                <a:latin typeface="+mn-ea"/>
                <a:cs typeface="Arial" panose="020B0604020202020204" pitchFamily="34" charset="0"/>
              </a:rPr>
              <a:t>발견</a:t>
            </a:r>
            <a:r>
              <a:rPr lang="en-US" altLang="ko-KR" sz="1400" dirty="0">
                <a:latin typeface="+mn-ea"/>
                <a:cs typeface="Arial" panose="020B0604020202020204" pitchFamily="34" charset="0"/>
              </a:rPr>
              <a:t>: </a:t>
            </a:r>
            <a:r>
              <a:rPr lang="en-US" altLang="ko-KR" sz="1400" b="1" dirty="0">
                <a:solidFill>
                  <a:srgbClr val="2F5597"/>
                </a:solidFill>
                <a:latin typeface="+mn-ea"/>
                <a:cs typeface="Arial" panose="020B0604020202020204" pitchFamily="34" charset="0"/>
              </a:rPr>
              <a:t>VGP</a:t>
            </a:r>
            <a:r>
              <a:rPr lang="ko-KR" altLang="en-US" sz="1400" b="1" dirty="0">
                <a:solidFill>
                  <a:srgbClr val="2F5597"/>
                </a:solidFill>
                <a:latin typeface="+mn-ea"/>
                <a:cs typeface="Arial" panose="020B0604020202020204" pitchFamily="34" charset="0"/>
              </a:rPr>
              <a:t> </a:t>
            </a:r>
            <a:r>
              <a:rPr lang="ko-KR" altLang="en-US" sz="1400" b="1" dirty="0" smtClean="0">
                <a:solidFill>
                  <a:srgbClr val="2F5597"/>
                </a:solidFill>
                <a:latin typeface="+mn-ea"/>
                <a:cs typeface="Arial" panose="020B0604020202020204" pitchFamily="34" charset="0"/>
              </a:rPr>
              <a:t>유전체 </a:t>
            </a:r>
            <a:r>
              <a:rPr lang="ko-KR" altLang="en-US" sz="1400" b="1" dirty="0">
                <a:solidFill>
                  <a:srgbClr val="2F5597"/>
                </a:solidFill>
                <a:latin typeface="+mn-ea"/>
                <a:cs typeface="Arial" panose="020B0604020202020204" pitchFamily="34" charset="0"/>
              </a:rPr>
              <a:t>해결</a:t>
            </a:r>
            <a:endParaRPr lang="en-US" altLang="ko-KR" sz="1400" b="1" dirty="0">
              <a:solidFill>
                <a:srgbClr val="2F5597"/>
              </a:solidFill>
              <a:latin typeface="+mn-ea"/>
              <a:cs typeface="Arial" panose="020B0604020202020204" pitchFamily="34" charset="0"/>
            </a:endParaRPr>
          </a:p>
        </p:txBody>
      </p:sp>
      <p:sp>
        <p:nvSpPr>
          <p:cNvPr id="155" name="직사각형 154">
            <a:extLst>
              <a:ext uri="{FF2B5EF4-FFF2-40B4-BE49-F238E27FC236}">
                <a16:creationId xmlns:a16="http://schemas.microsoft.com/office/drawing/2014/main" id="{80707312-043C-49F2-97E9-4BC089EFBE16}"/>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 name="슬라이드 번호 개체 틀 1">
            <a:extLst>
              <a:ext uri="{FF2B5EF4-FFF2-40B4-BE49-F238E27FC236}">
                <a16:creationId xmlns:a16="http://schemas.microsoft.com/office/drawing/2014/main" id="{B43666AF-4969-4305-9BDC-BEBCBC67F9F6}"/>
              </a:ext>
            </a:extLst>
          </p:cNvPr>
          <p:cNvSpPr>
            <a:spLocks noGrp="1"/>
          </p:cNvSpPr>
          <p:nvPr>
            <p:ph type="sldNum" sz="quarter" idx="12"/>
          </p:nvPr>
        </p:nvSpPr>
        <p:spPr/>
        <p:txBody>
          <a:bodyPr/>
          <a:lstStyle/>
          <a:p>
            <a:fld id="{CF44F4BD-9264-458E-B7DB-27B4DAB2BFAE}" type="slidenum">
              <a:rPr lang="ko-KR" altLang="en-US" smtClean="0"/>
              <a:t>8</a:t>
            </a:fld>
            <a:endParaRPr lang="ko-KR" altLang="en-US"/>
          </a:p>
        </p:txBody>
      </p:sp>
      <p:pic>
        <p:nvPicPr>
          <p:cNvPr id="138" name="Picture 2" descr="image"/>
          <p:cNvPicPr>
            <a:picLocks noChangeAspect="1" noChangeArrowheads="1"/>
          </p:cNvPicPr>
          <p:nvPr/>
        </p:nvPicPr>
        <p:blipFill rotWithShape="1">
          <a:blip r:embed="rId9">
            <a:extLst>
              <a:ext uri="{28A0092B-C50C-407E-A947-70E740481C1C}">
                <a14:useLocalDpi xmlns:a14="http://schemas.microsoft.com/office/drawing/2010/main" val="0"/>
              </a:ext>
            </a:extLst>
          </a:blip>
          <a:srcRect t="55017"/>
          <a:stretch/>
        </p:blipFill>
        <p:spPr bwMode="auto">
          <a:xfrm>
            <a:off x="404108" y="3248024"/>
            <a:ext cx="2797617" cy="1220691"/>
          </a:xfrm>
          <a:prstGeom prst="rect">
            <a:avLst/>
          </a:prstGeom>
          <a:noFill/>
          <a:extLst>
            <a:ext uri="{909E8E84-426E-40DD-AFC4-6F175D3DCCD1}">
              <a14:hiddenFill xmlns:a14="http://schemas.microsoft.com/office/drawing/2010/main">
                <a:solidFill>
                  <a:srgbClr val="FFFFFF"/>
                </a:solidFill>
              </a14:hiddenFill>
            </a:ext>
          </a:extLst>
        </p:spPr>
      </p:pic>
      <p:sp>
        <p:nvSpPr>
          <p:cNvPr id="16" name="오른쪽 대괄호 15"/>
          <p:cNvSpPr/>
          <p:nvPr/>
        </p:nvSpPr>
        <p:spPr>
          <a:xfrm rot="5400000">
            <a:off x="1279875" y="2077894"/>
            <a:ext cx="56747" cy="2194622"/>
          </a:xfrm>
          <a:prstGeom prst="rightBracket">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0" name="오른쪽 대괄호 139"/>
          <p:cNvSpPr/>
          <p:nvPr/>
        </p:nvSpPr>
        <p:spPr>
          <a:xfrm rot="5400000">
            <a:off x="2901040" y="2781740"/>
            <a:ext cx="55711" cy="785897"/>
          </a:xfrm>
          <a:prstGeom prst="rightBracket">
            <a:avLst>
              <a:gd name="adj"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직사각형 27"/>
          <p:cNvSpPr/>
          <p:nvPr/>
        </p:nvSpPr>
        <p:spPr>
          <a:xfrm>
            <a:off x="45570" y="6600676"/>
            <a:ext cx="5383680" cy="200055"/>
          </a:xfrm>
          <a:prstGeom prst="rect">
            <a:avLst/>
          </a:prstGeom>
        </p:spPr>
        <p:txBody>
          <a:bodyPr wrap="square">
            <a:spAutoFit/>
          </a:bodyPr>
          <a:lstStyle/>
          <a:p>
            <a:r>
              <a:rPr lang="en-US" altLang="ko-KR" sz="700" dirty="0" err="1">
                <a:latin typeface="Arial" panose="020B0604020202020204" pitchFamily="34" charset="0"/>
              </a:rPr>
              <a:t>Peona</a:t>
            </a:r>
            <a:r>
              <a:rPr lang="en-US" altLang="ko-KR" sz="700" dirty="0">
                <a:latin typeface="Arial" panose="020B0604020202020204" pitchFamily="34" charset="0"/>
              </a:rPr>
              <a:t>, V., </a:t>
            </a:r>
            <a:r>
              <a:rPr lang="en-US" altLang="ko-KR" sz="700" dirty="0" err="1">
                <a:latin typeface="Arial" panose="020B0604020202020204" pitchFamily="34" charset="0"/>
              </a:rPr>
              <a:t>Weissensteiner</a:t>
            </a:r>
            <a:r>
              <a:rPr lang="en-US" altLang="ko-KR" sz="700" dirty="0">
                <a:latin typeface="Arial" panose="020B0604020202020204" pitchFamily="34" charset="0"/>
              </a:rPr>
              <a:t>, M. H., &amp; Suh, A. (2018). How complete are “complete” genome assemblies?—An avian perspective.</a:t>
            </a:r>
            <a:endParaRPr lang="ko-KR" altLang="en-US" sz="700" dirty="0"/>
          </a:p>
        </p:txBody>
      </p:sp>
      <p:cxnSp>
        <p:nvCxnSpPr>
          <p:cNvPr id="33" name="꺾인 연결선 32"/>
          <p:cNvCxnSpPr>
            <a:stCxn id="16" idx="2"/>
          </p:cNvCxnSpPr>
          <p:nvPr/>
        </p:nvCxnSpPr>
        <p:spPr>
          <a:xfrm rot="16200000" flipH="1">
            <a:off x="1418090" y="3093737"/>
            <a:ext cx="223169" cy="442853"/>
          </a:xfrm>
          <a:prstGeom prst="bentConnector3">
            <a:avLst>
              <a:gd name="adj1" fmla="val 3976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꺾인 연결선 142"/>
          <p:cNvCxnSpPr>
            <a:stCxn id="140" idx="2"/>
          </p:cNvCxnSpPr>
          <p:nvPr/>
        </p:nvCxnSpPr>
        <p:spPr>
          <a:xfrm rot="16200000" flipH="1" flipV="1">
            <a:off x="2563897" y="3061749"/>
            <a:ext cx="224204" cy="505793"/>
          </a:xfrm>
          <a:prstGeom prst="bentConnector3">
            <a:avLst>
              <a:gd name="adj1" fmla="val 3959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937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직사각형 103">
            <a:extLst>
              <a:ext uri="{FF2B5EF4-FFF2-40B4-BE49-F238E27FC236}">
                <a16:creationId xmlns:a16="http://schemas.microsoft.com/office/drawing/2014/main" id="{F0C332BB-EDE6-4EB3-8787-FEAFC6CABFB6}"/>
              </a:ext>
            </a:extLst>
          </p:cNvPr>
          <p:cNvSpPr/>
          <p:nvPr/>
        </p:nvSpPr>
        <p:spPr>
          <a:xfrm>
            <a:off x="0" y="1"/>
            <a:ext cx="9144000" cy="6874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43" name="모서리가 둥근 직사각형 42"/>
          <p:cNvSpPr/>
          <p:nvPr/>
        </p:nvSpPr>
        <p:spPr>
          <a:xfrm>
            <a:off x="68744" y="1798320"/>
            <a:ext cx="8973281" cy="4713028"/>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89" name="사각형: 둥근 모서리 88">
            <a:extLst>
              <a:ext uri="{FF2B5EF4-FFF2-40B4-BE49-F238E27FC236}">
                <a16:creationId xmlns:a16="http://schemas.microsoft.com/office/drawing/2014/main" id="{0253AAE4-1335-45A2-AB41-626705CBAD17}"/>
              </a:ext>
            </a:extLst>
          </p:cNvPr>
          <p:cNvSpPr/>
          <p:nvPr/>
        </p:nvSpPr>
        <p:spPr>
          <a:xfrm>
            <a:off x="188714" y="1631319"/>
            <a:ext cx="3326741"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mn-ea"/>
                <a:cs typeface="Arial" panose="020B0604020202020204" pitchFamily="34" charset="0"/>
              </a:rPr>
              <a:t>False gene loss </a:t>
            </a:r>
            <a:r>
              <a:rPr lang="ko-KR" altLang="en-US" sz="1400" dirty="0">
                <a:latin typeface="+mn-ea"/>
                <a:cs typeface="Arial" panose="020B0604020202020204" pitchFamily="34" charset="0"/>
              </a:rPr>
              <a:t>탐지 파이프라인 구축 </a:t>
            </a:r>
            <a:endParaRPr lang="ko-KR" altLang="en-US" sz="1400" dirty="0">
              <a:latin typeface="+mn-ea"/>
            </a:endParaRPr>
          </a:p>
        </p:txBody>
      </p:sp>
      <p:sp>
        <p:nvSpPr>
          <p:cNvPr id="201" name="순서도: 문서 200"/>
          <p:cNvSpPr/>
          <p:nvPr/>
        </p:nvSpPr>
        <p:spPr>
          <a:xfrm>
            <a:off x="2428615" y="6218998"/>
            <a:ext cx="253973" cy="203208"/>
          </a:xfrm>
          <a:prstGeom prst="flowChartDocument">
            <a:avLst/>
          </a:prstGeom>
          <a:solidFill>
            <a:srgbClr val="BDD7E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mn-ea"/>
              <a:cs typeface="Arial" panose="020B0604020202020204" pitchFamily="34" charset="0"/>
            </a:endParaRPr>
          </a:p>
        </p:txBody>
      </p:sp>
      <p:sp>
        <p:nvSpPr>
          <p:cNvPr id="202" name="순서도: 문서 201"/>
          <p:cNvSpPr/>
          <p:nvPr/>
        </p:nvSpPr>
        <p:spPr>
          <a:xfrm>
            <a:off x="4032900" y="6242413"/>
            <a:ext cx="253973" cy="203208"/>
          </a:xfrm>
          <a:prstGeom prst="flowChartDocument">
            <a:avLst/>
          </a:prstGeom>
          <a:solidFill>
            <a:srgbClr val="C5E0B4"/>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mn-ea"/>
              <a:cs typeface="Arial" panose="020B0604020202020204" pitchFamily="34" charset="0"/>
            </a:endParaRPr>
          </a:p>
        </p:txBody>
      </p:sp>
      <p:grpSp>
        <p:nvGrpSpPr>
          <p:cNvPr id="1074" name="그룹 1073"/>
          <p:cNvGrpSpPr/>
          <p:nvPr/>
        </p:nvGrpSpPr>
        <p:grpSpPr>
          <a:xfrm>
            <a:off x="3261482" y="6217308"/>
            <a:ext cx="301682" cy="257937"/>
            <a:chOff x="161734" y="5557662"/>
            <a:chExt cx="301682" cy="257937"/>
          </a:xfrm>
        </p:grpSpPr>
        <p:sp>
          <p:nvSpPr>
            <p:cNvPr id="203" name="순서도: 문서 202"/>
            <p:cNvSpPr/>
            <p:nvPr/>
          </p:nvSpPr>
          <p:spPr>
            <a:xfrm>
              <a:off x="209443" y="5557662"/>
              <a:ext cx="253973" cy="203208"/>
            </a:xfrm>
            <a:prstGeom prst="flowChartDocument">
              <a:avLst/>
            </a:prstGeom>
            <a:solidFill>
              <a:srgbClr val="BDD7E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mn-ea"/>
                <a:cs typeface="Arial" panose="020B0604020202020204" pitchFamily="34" charset="0"/>
              </a:endParaRPr>
            </a:p>
          </p:txBody>
        </p:sp>
        <p:sp>
          <p:nvSpPr>
            <p:cNvPr id="204" name="순서도: 문서 203"/>
            <p:cNvSpPr/>
            <p:nvPr/>
          </p:nvSpPr>
          <p:spPr>
            <a:xfrm>
              <a:off x="161734" y="5612391"/>
              <a:ext cx="253973" cy="203208"/>
            </a:xfrm>
            <a:prstGeom prst="flowChartDocument">
              <a:avLst/>
            </a:prstGeom>
            <a:solidFill>
              <a:srgbClr val="BDD7EE"/>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mn-ea"/>
                <a:cs typeface="Arial" panose="020B0604020202020204" pitchFamily="34" charset="0"/>
              </a:endParaRPr>
            </a:p>
          </p:txBody>
        </p:sp>
      </p:grpSp>
      <p:sp>
        <p:nvSpPr>
          <p:cNvPr id="207" name="순서도: 문서 206"/>
          <p:cNvSpPr/>
          <p:nvPr/>
        </p:nvSpPr>
        <p:spPr>
          <a:xfrm>
            <a:off x="4815834" y="6250036"/>
            <a:ext cx="253973" cy="203208"/>
          </a:xfrm>
          <a:prstGeom prst="flowChartDocument">
            <a:avLst/>
          </a:prstGeom>
          <a:solidFill>
            <a:srgbClr val="FFD9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mn-ea"/>
              <a:cs typeface="Arial" panose="020B0604020202020204" pitchFamily="34" charset="0"/>
            </a:endParaRPr>
          </a:p>
        </p:txBody>
      </p:sp>
      <p:sp>
        <p:nvSpPr>
          <p:cNvPr id="208" name="순서도: 다중 문서 207"/>
          <p:cNvSpPr/>
          <p:nvPr/>
        </p:nvSpPr>
        <p:spPr>
          <a:xfrm>
            <a:off x="5583494" y="6210930"/>
            <a:ext cx="259047" cy="261166"/>
          </a:xfrm>
          <a:prstGeom prst="flowChartMultidocument">
            <a:avLst/>
          </a:prstGeom>
          <a:solidFill>
            <a:schemeClr val="accent4">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mn-ea"/>
              <a:cs typeface="Arial" panose="020B0604020202020204" pitchFamily="34" charset="0"/>
            </a:endParaRPr>
          </a:p>
        </p:txBody>
      </p:sp>
      <p:sp>
        <p:nvSpPr>
          <p:cNvPr id="210" name="직사각형 209">
            <a:extLst>
              <a:ext uri="{FF2B5EF4-FFF2-40B4-BE49-F238E27FC236}">
                <a16:creationId xmlns:a16="http://schemas.microsoft.com/office/drawing/2014/main" id="{12BB4E96-F87C-42BB-95FA-E8E22D98F5CF}"/>
              </a:ext>
            </a:extLst>
          </p:cNvPr>
          <p:cNvSpPr/>
          <p:nvPr/>
        </p:nvSpPr>
        <p:spPr>
          <a:xfrm>
            <a:off x="2697804" y="6215555"/>
            <a:ext cx="526106" cy="215444"/>
          </a:xfrm>
          <a:prstGeom prst="rect">
            <a:avLst/>
          </a:prstGeom>
        </p:spPr>
        <p:txBody>
          <a:bodyPr wrap="none">
            <a:spAutoFit/>
          </a:bodyPr>
          <a:lstStyle/>
          <a:p>
            <a:r>
              <a:rPr lang="en-US" altLang="ko-KR" sz="800" b="1" dirty="0">
                <a:latin typeface="+mn-ea"/>
                <a:cs typeface="Arial" panose="020B0604020202020204" pitchFamily="34" charset="0"/>
              </a:rPr>
              <a:t>FASTA</a:t>
            </a:r>
            <a:endParaRPr lang="ko-KR" altLang="en-US" sz="800" b="1" dirty="0">
              <a:latin typeface="+mn-ea"/>
            </a:endParaRPr>
          </a:p>
        </p:txBody>
      </p:sp>
      <p:sp>
        <p:nvSpPr>
          <p:cNvPr id="212" name="직사각형 211">
            <a:extLst>
              <a:ext uri="{FF2B5EF4-FFF2-40B4-BE49-F238E27FC236}">
                <a16:creationId xmlns:a16="http://schemas.microsoft.com/office/drawing/2014/main" id="{12BB4E96-F87C-42BB-95FA-E8E22D98F5CF}"/>
              </a:ext>
            </a:extLst>
          </p:cNvPr>
          <p:cNvSpPr/>
          <p:nvPr/>
        </p:nvSpPr>
        <p:spPr>
          <a:xfrm>
            <a:off x="4302089" y="6215555"/>
            <a:ext cx="447558" cy="215444"/>
          </a:xfrm>
          <a:prstGeom prst="rect">
            <a:avLst/>
          </a:prstGeom>
        </p:spPr>
        <p:txBody>
          <a:bodyPr wrap="none">
            <a:spAutoFit/>
          </a:bodyPr>
          <a:lstStyle/>
          <a:p>
            <a:r>
              <a:rPr lang="en-US" altLang="ko-KR" sz="800" b="1" dirty="0">
                <a:latin typeface="+mn-ea"/>
                <a:cs typeface="Arial" panose="020B0604020202020204" pitchFamily="34" charset="0"/>
              </a:rPr>
              <a:t>GFF3</a:t>
            </a:r>
            <a:endParaRPr lang="ko-KR" altLang="en-US" sz="800" b="1" dirty="0">
              <a:latin typeface="+mn-ea"/>
            </a:endParaRPr>
          </a:p>
        </p:txBody>
      </p:sp>
      <p:sp>
        <p:nvSpPr>
          <p:cNvPr id="213" name="직사각형 212">
            <a:extLst>
              <a:ext uri="{FF2B5EF4-FFF2-40B4-BE49-F238E27FC236}">
                <a16:creationId xmlns:a16="http://schemas.microsoft.com/office/drawing/2014/main" id="{12BB4E96-F87C-42BB-95FA-E8E22D98F5CF}"/>
              </a:ext>
            </a:extLst>
          </p:cNvPr>
          <p:cNvSpPr/>
          <p:nvPr/>
        </p:nvSpPr>
        <p:spPr>
          <a:xfrm>
            <a:off x="5086339" y="6215555"/>
            <a:ext cx="421910" cy="215444"/>
          </a:xfrm>
          <a:prstGeom prst="rect">
            <a:avLst/>
          </a:prstGeom>
        </p:spPr>
        <p:txBody>
          <a:bodyPr wrap="none">
            <a:spAutoFit/>
          </a:bodyPr>
          <a:lstStyle/>
          <a:p>
            <a:r>
              <a:rPr lang="en-US" altLang="ko-KR" sz="800" b="1" dirty="0">
                <a:latin typeface="+mn-ea"/>
                <a:cs typeface="Arial" panose="020B0604020202020204" pitchFamily="34" charset="0"/>
              </a:rPr>
              <a:t>BAM</a:t>
            </a:r>
            <a:endParaRPr lang="ko-KR" altLang="en-US" sz="800" b="1" dirty="0">
              <a:latin typeface="+mn-ea"/>
            </a:endParaRPr>
          </a:p>
        </p:txBody>
      </p:sp>
      <p:sp>
        <p:nvSpPr>
          <p:cNvPr id="214" name="직사각형 213">
            <a:extLst>
              <a:ext uri="{FF2B5EF4-FFF2-40B4-BE49-F238E27FC236}">
                <a16:creationId xmlns:a16="http://schemas.microsoft.com/office/drawing/2014/main" id="{12BB4E96-F87C-42BB-95FA-E8E22D98F5CF}"/>
              </a:ext>
            </a:extLst>
          </p:cNvPr>
          <p:cNvSpPr/>
          <p:nvPr/>
        </p:nvSpPr>
        <p:spPr>
          <a:xfrm>
            <a:off x="5857757" y="6215555"/>
            <a:ext cx="532518" cy="215444"/>
          </a:xfrm>
          <a:prstGeom prst="rect">
            <a:avLst/>
          </a:prstGeom>
        </p:spPr>
        <p:txBody>
          <a:bodyPr wrap="none">
            <a:spAutoFit/>
          </a:bodyPr>
          <a:lstStyle/>
          <a:p>
            <a:r>
              <a:rPr lang="en-US" altLang="ko-KR" sz="800" b="1" dirty="0">
                <a:latin typeface="+mn-ea"/>
                <a:cs typeface="Arial" panose="020B0604020202020204" pitchFamily="34" charset="0"/>
              </a:rPr>
              <a:t>FASTQ</a:t>
            </a:r>
            <a:endParaRPr lang="ko-KR" altLang="en-US" sz="800" b="1" dirty="0">
              <a:latin typeface="+mn-ea"/>
            </a:endParaRPr>
          </a:p>
        </p:txBody>
      </p:sp>
      <p:sp>
        <p:nvSpPr>
          <p:cNvPr id="211" name="직사각형 210">
            <a:extLst>
              <a:ext uri="{FF2B5EF4-FFF2-40B4-BE49-F238E27FC236}">
                <a16:creationId xmlns:a16="http://schemas.microsoft.com/office/drawing/2014/main" id="{12BB4E96-F87C-42BB-95FA-E8E22D98F5CF}"/>
              </a:ext>
            </a:extLst>
          </p:cNvPr>
          <p:cNvSpPr/>
          <p:nvPr/>
        </p:nvSpPr>
        <p:spPr>
          <a:xfrm>
            <a:off x="3549705" y="6215555"/>
            <a:ext cx="404278" cy="215444"/>
          </a:xfrm>
          <a:prstGeom prst="rect">
            <a:avLst/>
          </a:prstGeom>
        </p:spPr>
        <p:txBody>
          <a:bodyPr wrap="none">
            <a:spAutoFit/>
          </a:bodyPr>
          <a:lstStyle/>
          <a:p>
            <a:r>
              <a:rPr lang="en-US" altLang="ko-KR" sz="800" b="1" dirty="0">
                <a:latin typeface="+mn-ea"/>
                <a:cs typeface="Arial" panose="020B0604020202020204" pitchFamily="34" charset="0"/>
              </a:rPr>
              <a:t>HAL</a:t>
            </a:r>
            <a:endParaRPr lang="ko-KR" altLang="en-US" sz="800" b="1" dirty="0">
              <a:latin typeface="+mn-ea"/>
            </a:endParaRPr>
          </a:p>
        </p:txBody>
      </p:sp>
      <p:sp>
        <p:nvSpPr>
          <p:cNvPr id="130" name="순서도: 처리 129"/>
          <p:cNvSpPr/>
          <p:nvPr/>
        </p:nvSpPr>
        <p:spPr>
          <a:xfrm>
            <a:off x="5069713" y="2961147"/>
            <a:ext cx="595754" cy="58759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nvGrpSpPr>
          <p:cNvPr id="28" name="그룹 27"/>
          <p:cNvGrpSpPr/>
          <p:nvPr/>
        </p:nvGrpSpPr>
        <p:grpSpPr>
          <a:xfrm>
            <a:off x="139917" y="1905838"/>
            <a:ext cx="4294402" cy="4248019"/>
            <a:chOff x="139917" y="2006863"/>
            <a:chExt cx="4294402" cy="4248019"/>
          </a:xfrm>
        </p:grpSpPr>
        <p:sp>
          <p:nvSpPr>
            <p:cNvPr id="1078" name="모서리가 둥근 직사각형 1077"/>
            <p:cNvSpPr/>
            <p:nvPr/>
          </p:nvSpPr>
          <p:spPr>
            <a:xfrm>
              <a:off x="139917" y="3714792"/>
              <a:ext cx="4294402" cy="2540090"/>
            </a:xfrm>
            <a:prstGeom prst="roundRect">
              <a:avLst>
                <a:gd name="adj" fmla="val 5637"/>
              </a:avLst>
            </a:prstGeom>
            <a:solidFill>
              <a:srgbClr val="B7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 name="순서도: 자기 디스크 1"/>
            <p:cNvSpPr/>
            <p:nvPr/>
          </p:nvSpPr>
          <p:spPr>
            <a:xfrm>
              <a:off x="403942" y="4000262"/>
              <a:ext cx="876099" cy="666848"/>
            </a:xfrm>
            <a:prstGeom prst="flowChartMagneticDisk">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latin typeface="+mn-ea"/>
                  <a:cs typeface="Arial" panose="020B0604020202020204" pitchFamily="34" charset="0"/>
                </a:rPr>
                <a:t>NCBI </a:t>
              </a:r>
              <a:r>
                <a:rPr lang="en-US" altLang="ko-KR" sz="1200" b="1" dirty="0" err="1">
                  <a:solidFill>
                    <a:schemeClr val="tx1"/>
                  </a:solidFill>
                  <a:latin typeface="+mn-ea"/>
                  <a:cs typeface="Arial" panose="020B0604020202020204" pitchFamily="34" charset="0"/>
                </a:rPr>
                <a:t>RefSeq</a:t>
              </a:r>
              <a:endParaRPr lang="ko-KR" altLang="en-US" sz="1200" b="1" dirty="0">
                <a:solidFill>
                  <a:schemeClr val="tx1"/>
                </a:solidFill>
                <a:latin typeface="+mn-ea"/>
                <a:cs typeface="Arial" panose="020B0604020202020204" pitchFamily="34" charset="0"/>
              </a:endParaRPr>
            </a:p>
          </p:txBody>
        </p:sp>
        <p:sp>
          <p:nvSpPr>
            <p:cNvPr id="3" name="순서도: 문서 2"/>
            <p:cNvSpPr/>
            <p:nvPr/>
          </p:nvSpPr>
          <p:spPr>
            <a:xfrm>
              <a:off x="682481" y="4877183"/>
              <a:ext cx="701097" cy="560958"/>
            </a:xfrm>
            <a:prstGeom prst="flowChartDocument">
              <a:avLst/>
            </a:prstGeom>
            <a:solidFill>
              <a:srgbClr val="BDD7E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VGP Assembly</a:t>
              </a:r>
              <a:endParaRPr lang="ko-KR" altLang="en-US" sz="800" b="1" dirty="0">
                <a:solidFill>
                  <a:schemeClr val="tx1"/>
                </a:solidFill>
                <a:latin typeface="+mn-ea"/>
                <a:cs typeface="Arial" panose="020B0604020202020204" pitchFamily="34" charset="0"/>
              </a:endParaRPr>
            </a:p>
          </p:txBody>
        </p:sp>
        <p:sp>
          <p:nvSpPr>
            <p:cNvPr id="54" name="순서도: 문서 53"/>
            <p:cNvSpPr/>
            <p:nvPr/>
          </p:nvSpPr>
          <p:spPr>
            <a:xfrm>
              <a:off x="682481" y="5639743"/>
              <a:ext cx="701097" cy="560958"/>
            </a:xfrm>
            <a:prstGeom prst="flowChartDocument">
              <a:avLst/>
            </a:prstGeom>
            <a:solidFill>
              <a:srgbClr val="BDD7E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Prior Assembly</a:t>
              </a:r>
              <a:endParaRPr lang="ko-KR" altLang="en-US" sz="800" b="1" dirty="0">
                <a:solidFill>
                  <a:schemeClr val="tx1"/>
                </a:solidFill>
                <a:latin typeface="+mn-ea"/>
                <a:cs typeface="Arial" panose="020B0604020202020204" pitchFamily="34" charset="0"/>
              </a:endParaRPr>
            </a:p>
          </p:txBody>
        </p:sp>
        <p:sp>
          <p:nvSpPr>
            <p:cNvPr id="4" name="순서도: 처리 3"/>
            <p:cNvSpPr/>
            <p:nvPr/>
          </p:nvSpPr>
          <p:spPr>
            <a:xfrm>
              <a:off x="1596722" y="5253368"/>
              <a:ext cx="1817076" cy="510654"/>
            </a:xfrm>
            <a:prstGeom prst="flowChartProcess">
              <a:avLst/>
            </a:prstGeom>
            <a:solidFill>
              <a:schemeClr val="bg1"/>
            </a:solidFill>
            <a:ln w="19050">
              <a:solidFill>
                <a:srgbClr val="00BD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latin typeface="+mn-ea"/>
                  <a:cs typeface="Arial" panose="020B0604020202020204" pitchFamily="34" charset="0"/>
                </a:rPr>
                <a:t>Genome alignment</a:t>
              </a:r>
              <a:br>
                <a:rPr lang="en-US" altLang="ko-KR" sz="1100" b="1" dirty="0">
                  <a:solidFill>
                    <a:schemeClr val="tx1"/>
                  </a:solidFill>
                  <a:latin typeface="+mn-ea"/>
                  <a:cs typeface="Arial" panose="020B0604020202020204" pitchFamily="34" charset="0"/>
                </a:rPr>
              </a:br>
              <a:r>
                <a:rPr lang="en-US" altLang="ko-KR" sz="1100" b="1" dirty="0">
                  <a:solidFill>
                    <a:schemeClr val="tx1"/>
                  </a:solidFill>
                  <a:latin typeface="+mn-ea"/>
                  <a:cs typeface="Arial" panose="020B0604020202020204" pitchFamily="34" charset="0"/>
                </a:rPr>
                <a:t>(cactus)</a:t>
              </a:r>
              <a:endParaRPr lang="ko-KR" altLang="en-US" sz="1100" b="1" dirty="0">
                <a:solidFill>
                  <a:schemeClr val="tx1"/>
                </a:solidFill>
                <a:latin typeface="+mn-ea"/>
                <a:cs typeface="Arial" panose="020B0604020202020204" pitchFamily="34" charset="0"/>
              </a:endParaRPr>
            </a:p>
          </p:txBody>
        </p:sp>
        <p:sp>
          <p:nvSpPr>
            <p:cNvPr id="57" name="순서도: 문서 56"/>
            <p:cNvSpPr/>
            <p:nvPr/>
          </p:nvSpPr>
          <p:spPr>
            <a:xfrm>
              <a:off x="2170068" y="4054515"/>
              <a:ext cx="759732" cy="558342"/>
            </a:xfrm>
            <a:prstGeom prst="flowChartDocumen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VGP</a:t>
              </a:r>
            </a:p>
            <a:p>
              <a:pPr algn="ctr"/>
              <a:r>
                <a:rPr lang="en-US" altLang="ko-KR" sz="800" b="1" dirty="0">
                  <a:solidFill>
                    <a:schemeClr val="tx1"/>
                  </a:solidFill>
                  <a:latin typeface="+mn-ea"/>
                  <a:cs typeface="Arial" panose="020B0604020202020204" pitchFamily="34" charset="0"/>
                </a:rPr>
                <a:t>Annotation</a:t>
              </a:r>
              <a:endParaRPr lang="ko-KR" altLang="en-US" sz="800" b="1" dirty="0">
                <a:solidFill>
                  <a:schemeClr val="tx1"/>
                </a:solidFill>
                <a:latin typeface="+mn-ea"/>
                <a:cs typeface="Arial" panose="020B0604020202020204" pitchFamily="34" charset="0"/>
              </a:endParaRPr>
            </a:p>
          </p:txBody>
        </p:sp>
        <p:grpSp>
          <p:nvGrpSpPr>
            <p:cNvPr id="8" name="그룹 7"/>
            <p:cNvGrpSpPr/>
            <p:nvPr/>
          </p:nvGrpSpPr>
          <p:grpSpPr>
            <a:xfrm>
              <a:off x="3596827" y="5156414"/>
              <a:ext cx="764019" cy="633242"/>
              <a:chOff x="-1263559" y="4280552"/>
              <a:chExt cx="764019" cy="633242"/>
            </a:xfrm>
          </p:grpSpPr>
          <p:sp>
            <p:nvSpPr>
              <p:cNvPr id="85" name="순서도: 문서 84"/>
              <p:cNvSpPr/>
              <p:nvPr/>
            </p:nvSpPr>
            <p:spPr>
              <a:xfrm>
                <a:off x="-1200637" y="4280552"/>
                <a:ext cx="701097" cy="560958"/>
              </a:xfrm>
              <a:prstGeom prst="flowChartDocument">
                <a:avLst/>
              </a:prstGeom>
              <a:solidFill>
                <a:srgbClr val="BDD7E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dirty="0">
                  <a:solidFill>
                    <a:schemeClr val="tx1"/>
                  </a:solidFill>
                  <a:latin typeface="+mn-ea"/>
                  <a:cs typeface="Arial" panose="020B0604020202020204" pitchFamily="34" charset="0"/>
                </a:endParaRPr>
              </a:p>
            </p:txBody>
          </p:sp>
          <p:sp>
            <p:nvSpPr>
              <p:cNvPr id="84" name="순서도: 문서 83"/>
              <p:cNvSpPr/>
              <p:nvPr/>
            </p:nvSpPr>
            <p:spPr>
              <a:xfrm>
                <a:off x="-1263559" y="4352836"/>
                <a:ext cx="701097" cy="560958"/>
              </a:xfrm>
              <a:prstGeom prst="flowChartDocumen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Genome alignment</a:t>
                </a:r>
              </a:p>
            </p:txBody>
          </p:sp>
        </p:grpSp>
        <p:sp>
          <p:nvSpPr>
            <p:cNvPr id="92" name="순서도: 문서 91"/>
            <p:cNvSpPr/>
            <p:nvPr/>
          </p:nvSpPr>
          <p:spPr>
            <a:xfrm>
              <a:off x="3583634" y="4054515"/>
              <a:ext cx="753343" cy="558342"/>
            </a:xfrm>
            <a:prstGeom prst="flowChartDocumen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Filtered</a:t>
              </a:r>
            </a:p>
            <a:p>
              <a:pPr algn="ctr"/>
              <a:r>
                <a:rPr lang="en-US" altLang="ko-KR" sz="800" b="1" dirty="0">
                  <a:solidFill>
                    <a:schemeClr val="tx1"/>
                  </a:solidFill>
                  <a:latin typeface="+mn-ea"/>
                  <a:cs typeface="Arial" panose="020B0604020202020204" pitchFamily="34" charset="0"/>
                </a:rPr>
                <a:t>Annotation</a:t>
              </a:r>
              <a:endParaRPr lang="ko-KR" altLang="en-US" sz="800" b="1" dirty="0">
                <a:solidFill>
                  <a:schemeClr val="tx1"/>
                </a:solidFill>
                <a:latin typeface="+mn-ea"/>
                <a:cs typeface="Arial" panose="020B0604020202020204" pitchFamily="34" charset="0"/>
              </a:endParaRPr>
            </a:p>
          </p:txBody>
        </p:sp>
        <p:cxnSp>
          <p:nvCxnSpPr>
            <p:cNvPr id="13" name="직선 화살표 연결선 12"/>
            <p:cNvCxnSpPr>
              <a:stCxn id="2" idx="4"/>
              <a:endCxn id="57" idx="1"/>
            </p:cNvCxnSpPr>
            <p:nvPr/>
          </p:nvCxnSpPr>
          <p:spPr>
            <a:xfrm>
              <a:off x="1280041" y="4333686"/>
              <a:ext cx="890027" cy="0"/>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a:stCxn id="57" idx="3"/>
              <a:endCxn id="92" idx="1"/>
            </p:cNvCxnSpPr>
            <p:nvPr/>
          </p:nvCxnSpPr>
          <p:spPr>
            <a:xfrm>
              <a:off x="2929800" y="4333686"/>
              <a:ext cx="653834" cy="0"/>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꺾인 연결선 21"/>
            <p:cNvCxnSpPr>
              <a:stCxn id="2" idx="2"/>
              <a:endCxn id="3" idx="1"/>
            </p:cNvCxnSpPr>
            <p:nvPr/>
          </p:nvCxnSpPr>
          <p:spPr>
            <a:xfrm rot="10800000" flipH="1" flipV="1">
              <a:off x="403941" y="4333686"/>
              <a:ext cx="278539" cy="823976"/>
            </a:xfrm>
            <a:prstGeom prst="bentConnector3">
              <a:avLst>
                <a:gd name="adj1" fmla="val -8207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꺾인 연결선 106"/>
            <p:cNvCxnSpPr>
              <a:stCxn id="2" idx="2"/>
              <a:endCxn id="54" idx="1"/>
            </p:cNvCxnSpPr>
            <p:nvPr/>
          </p:nvCxnSpPr>
          <p:spPr>
            <a:xfrm rot="10800000" flipH="1" flipV="1">
              <a:off x="403941" y="4333686"/>
              <a:ext cx="278539" cy="1586536"/>
            </a:xfrm>
            <a:prstGeom prst="bentConnector3">
              <a:avLst>
                <a:gd name="adj1" fmla="val -8207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a:stCxn id="4" idx="3"/>
              <a:endCxn id="84" idx="1"/>
            </p:cNvCxnSpPr>
            <p:nvPr/>
          </p:nvCxnSpPr>
          <p:spPr>
            <a:xfrm>
              <a:off x="3413798" y="5508695"/>
              <a:ext cx="183029" cy="482"/>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꺾인 연결선 133"/>
            <p:cNvCxnSpPr/>
            <p:nvPr/>
          </p:nvCxnSpPr>
          <p:spPr>
            <a:xfrm>
              <a:off x="1383578" y="5067423"/>
              <a:ext cx="213144" cy="351033"/>
            </a:xfrm>
            <a:prstGeom prst="bentConnector3">
              <a:avLst>
                <a:gd name="adj1" fmla="val 50000"/>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꺾인 연결선 137"/>
            <p:cNvCxnSpPr/>
            <p:nvPr/>
          </p:nvCxnSpPr>
          <p:spPr>
            <a:xfrm flipV="1">
              <a:off x="1383285" y="5521989"/>
              <a:ext cx="213144" cy="351033"/>
            </a:xfrm>
            <a:prstGeom prst="bentConnector3">
              <a:avLst>
                <a:gd name="adj1" fmla="val 50000"/>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2" name="직사각형 1081"/>
            <p:cNvSpPr/>
            <p:nvPr/>
          </p:nvSpPr>
          <p:spPr>
            <a:xfrm>
              <a:off x="183627" y="3686821"/>
              <a:ext cx="1986441" cy="253916"/>
            </a:xfrm>
            <a:prstGeom prst="rect">
              <a:avLst/>
            </a:prstGeom>
          </p:spPr>
          <p:txBody>
            <a:bodyPr wrap="none">
              <a:spAutoFit/>
            </a:bodyPr>
            <a:lstStyle/>
            <a:p>
              <a:r>
                <a:rPr lang="en-US" altLang="ko-KR" sz="1050" dirty="0">
                  <a:solidFill>
                    <a:srgbClr val="00BDEE"/>
                  </a:solidFill>
                  <a:latin typeface="+mn-ea"/>
                  <a:cs typeface="Arial" panose="020B0604020202020204" pitchFamily="34" charset="0"/>
                </a:rPr>
                <a:t>Preparing input files for CAT</a:t>
              </a:r>
              <a:endParaRPr lang="ko-KR" altLang="en-US" sz="1050" dirty="0">
                <a:solidFill>
                  <a:srgbClr val="00BDEE"/>
                </a:solidFill>
                <a:latin typeface="+mn-ea"/>
              </a:endParaRPr>
            </a:p>
          </p:txBody>
        </p:sp>
        <p:grpSp>
          <p:nvGrpSpPr>
            <p:cNvPr id="6" name="그룹 5"/>
            <p:cNvGrpSpPr/>
            <p:nvPr/>
          </p:nvGrpSpPr>
          <p:grpSpPr>
            <a:xfrm>
              <a:off x="153331" y="2199547"/>
              <a:ext cx="2134375" cy="1134838"/>
              <a:chOff x="9935053" y="8156559"/>
              <a:chExt cx="2272907" cy="1763945"/>
            </a:xfrm>
          </p:grpSpPr>
          <p:pic>
            <p:nvPicPr>
              <p:cNvPr id="67" name="그림 66"/>
              <p:cNvPicPr>
                <a:picLocks noChangeAspect="1"/>
              </p:cNvPicPr>
              <p:nvPr/>
            </p:nvPicPr>
            <p:blipFill rotWithShape="1">
              <a:blip r:embed="rId3"/>
              <a:srcRect l="30760" r="51636"/>
              <a:stretch/>
            </p:blipFill>
            <p:spPr>
              <a:xfrm>
                <a:off x="9979282" y="8156559"/>
                <a:ext cx="2228678" cy="1658060"/>
              </a:xfrm>
              <a:prstGeom prst="rect">
                <a:avLst/>
              </a:prstGeom>
            </p:spPr>
          </p:pic>
          <p:sp>
            <p:nvSpPr>
              <p:cNvPr id="52" name="직사각형 51">
                <a:extLst>
                  <a:ext uri="{FF2B5EF4-FFF2-40B4-BE49-F238E27FC236}">
                    <a16:creationId xmlns:a16="http://schemas.microsoft.com/office/drawing/2014/main" id="{12BB4E96-F87C-42BB-95FA-E8E22D98F5CF}"/>
                  </a:ext>
                </a:extLst>
              </p:cNvPr>
              <p:cNvSpPr/>
              <p:nvPr/>
            </p:nvSpPr>
            <p:spPr>
              <a:xfrm>
                <a:off x="9935053" y="8331670"/>
                <a:ext cx="483435" cy="382716"/>
              </a:xfrm>
              <a:prstGeom prst="rect">
                <a:avLst/>
              </a:prstGeom>
            </p:spPr>
            <p:txBody>
              <a:bodyPr wrap="none">
                <a:spAutoFit/>
              </a:bodyPr>
              <a:lstStyle/>
              <a:p>
                <a:r>
                  <a:rPr lang="en-US" altLang="ko-KR" sz="1000" b="1" dirty="0">
                    <a:latin typeface="+mn-ea"/>
                    <a:cs typeface="Arial" panose="020B0604020202020204" pitchFamily="34" charset="0"/>
                  </a:rPr>
                  <a:t>VGP</a:t>
                </a:r>
                <a:endParaRPr lang="ko-KR" altLang="en-US" sz="1000" b="1" dirty="0">
                  <a:latin typeface="+mn-ea"/>
                </a:endParaRPr>
              </a:p>
            </p:txBody>
          </p:sp>
          <p:sp>
            <p:nvSpPr>
              <p:cNvPr id="61" name="직사각형 60">
                <a:extLst>
                  <a:ext uri="{FF2B5EF4-FFF2-40B4-BE49-F238E27FC236}">
                    <a16:creationId xmlns:a16="http://schemas.microsoft.com/office/drawing/2014/main" id="{2BB76FA5-ADD9-412B-BB3E-BF9DB1808AC5}"/>
                  </a:ext>
                </a:extLst>
              </p:cNvPr>
              <p:cNvSpPr/>
              <p:nvPr/>
            </p:nvSpPr>
            <p:spPr>
              <a:xfrm>
                <a:off x="9935053" y="9537788"/>
                <a:ext cx="527819" cy="382716"/>
              </a:xfrm>
              <a:prstGeom prst="rect">
                <a:avLst/>
              </a:prstGeom>
            </p:spPr>
            <p:txBody>
              <a:bodyPr wrap="none">
                <a:spAutoFit/>
              </a:bodyPr>
              <a:lstStyle/>
              <a:p>
                <a:r>
                  <a:rPr lang="en-US" altLang="ko-KR" sz="1000" b="1" dirty="0">
                    <a:latin typeface="+mn-ea"/>
                    <a:cs typeface="Arial" panose="020B0604020202020204" pitchFamily="34" charset="0"/>
                  </a:rPr>
                  <a:t>Prior</a:t>
                </a:r>
                <a:endParaRPr lang="ko-KR" altLang="en-US" sz="1000" b="1" dirty="0">
                  <a:latin typeface="+mn-ea"/>
                </a:endParaRPr>
              </a:p>
            </p:txBody>
          </p:sp>
        </p:grpSp>
        <p:sp>
          <p:nvSpPr>
            <p:cNvPr id="286" name="직사각형 285"/>
            <p:cNvSpPr/>
            <p:nvPr/>
          </p:nvSpPr>
          <p:spPr>
            <a:xfrm>
              <a:off x="194864" y="2006863"/>
              <a:ext cx="2092239" cy="253916"/>
            </a:xfrm>
            <a:prstGeom prst="rect">
              <a:avLst/>
            </a:prstGeom>
          </p:spPr>
          <p:txBody>
            <a:bodyPr wrap="none">
              <a:spAutoFit/>
            </a:bodyPr>
            <a:lstStyle/>
            <a:p>
              <a:r>
                <a:rPr lang="en-US" altLang="ko-KR" sz="1050" b="1" dirty="0">
                  <a:latin typeface="+mn-ea"/>
                  <a:cs typeface="Arial" panose="020B0604020202020204" pitchFamily="34" charset="0"/>
                </a:rPr>
                <a:t>Preparing input files for CAT</a:t>
              </a:r>
              <a:endParaRPr lang="ko-KR" altLang="en-US" sz="1050" b="1" dirty="0">
                <a:latin typeface="+mn-ea"/>
              </a:endParaRPr>
            </a:p>
          </p:txBody>
        </p:sp>
      </p:grpSp>
      <p:grpSp>
        <p:nvGrpSpPr>
          <p:cNvPr id="24" name="그룹 23"/>
          <p:cNvGrpSpPr/>
          <p:nvPr/>
        </p:nvGrpSpPr>
        <p:grpSpPr>
          <a:xfrm>
            <a:off x="4495389" y="1897681"/>
            <a:ext cx="4450536" cy="3157709"/>
            <a:chOff x="4495389" y="1998706"/>
            <a:chExt cx="4450536" cy="3157709"/>
          </a:xfrm>
        </p:grpSpPr>
        <p:sp>
          <p:nvSpPr>
            <p:cNvPr id="223" name="모서리가 둥근 직사각형 222"/>
            <p:cNvSpPr/>
            <p:nvPr/>
          </p:nvSpPr>
          <p:spPr>
            <a:xfrm>
              <a:off x="4495389" y="3734641"/>
              <a:ext cx="4427322" cy="1421774"/>
            </a:xfrm>
            <a:prstGeom prst="roundRect">
              <a:avLst>
                <a:gd name="adj" fmla="val 563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73" name="순서도: 다중 문서 72"/>
            <p:cNvSpPr/>
            <p:nvPr/>
          </p:nvSpPr>
          <p:spPr>
            <a:xfrm>
              <a:off x="4555305" y="4023004"/>
              <a:ext cx="800245" cy="806792"/>
            </a:xfrm>
            <a:prstGeom prst="flowChartMultidocumen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Raw 10X Genomics libraries</a:t>
              </a:r>
              <a:endParaRPr lang="ko-KR" altLang="en-US" sz="800" b="1" dirty="0">
                <a:solidFill>
                  <a:schemeClr val="tx1"/>
                </a:solidFill>
                <a:latin typeface="+mn-ea"/>
                <a:cs typeface="Arial" panose="020B0604020202020204" pitchFamily="34" charset="0"/>
              </a:endParaRPr>
            </a:p>
          </p:txBody>
        </p:sp>
        <p:sp>
          <p:nvSpPr>
            <p:cNvPr id="151" name="순서도: 문서 150"/>
            <p:cNvSpPr/>
            <p:nvPr/>
          </p:nvSpPr>
          <p:spPr>
            <a:xfrm>
              <a:off x="5549015" y="3793644"/>
              <a:ext cx="701097" cy="560958"/>
            </a:xfrm>
            <a:prstGeom prst="flowChartDocumen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VGP Assembly</a:t>
              </a:r>
              <a:endParaRPr lang="ko-KR" altLang="en-US" sz="800" b="1" dirty="0">
                <a:solidFill>
                  <a:schemeClr val="tx1"/>
                </a:solidFill>
                <a:latin typeface="+mn-ea"/>
                <a:cs typeface="Arial" panose="020B0604020202020204" pitchFamily="34" charset="0"/>
              </a:endParaRPr>
            </a:p>
          </p:txBody>
        </p:sp>
        <p:sp>
          <p:nvSpPr>
            <p:cNvPr id="153" name="순서도: 문서 152"/>
            <p:cNvSpPr/>
            <p:nvPr/>
          </p:nvSpPr>
          <p:spPr>
            <a:xfrm>
              <a:off x="6520686" y="3792351"/>
              <a:ext cx="701097" cy="560958"/>
            </a:xfrm>
            <a:prstGeom prst="flowChartDocumen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VGP mapping file</a:t>
              </a:r>
              <a:endParaRPr lang="ko-KR" altLang="en-US" sz="800" b="1" dirty="0">
                <a:solidFill>
                  <a:schemeClr val="tx1"/>
                </a:solidFill>
                <a:latin typeface="+mn-ea"/>
                <a:cs typeface="Arial" panose="020B0604020202020204" pitchFamily="34" charset="0"/>
              </a:endParaRPr>
            </a:p>
          </p:txBody>
        </p:sp>
        <p:sp>
          <p:nvSpPr>
            <p:cNvPr id="154" name="순서도: 문서 153"/>
            <p:cNvSpPr/>
            <p:nvPr/>
          </p:nvSpPr>
          <p:spPr>
            <a:xfrm>
              <a:off x="6520685" y="4466136"/>
              <a:ext cx="701097" cy="560958"/>
            </a:xfrm>
            <a:prstGeom prst="flowChartDocumen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Prior</a:t>
              </a:r>
              <a:br>
                <a:rPr lang="en-US" altLang="ko-KR" sz="800" b="1" dirty="0">
                  <a:solidFill>
                    <a:schemeClr val="tx1"/>
                  </a:solidFill>
                  <a:latin typeface="+mn-ea"/>
                  <a:cs typeface="Arial" panose="020B0604020202020204" pitchFamily="34" charset="0"/>
                </a:rPr>
              </a:br>
              <a:r>
                <a:rPr lang="en-US" altLang="ko-KR" sz="800" b="1" dirty="0">
                  <a:solidFill>
                    <a:schemeClr val="tx1"/>
                  </a:solidFill>
                  <a:latin typeface="+mn-ea"/>
                  <a:cs typeface="Arial" panose="020B0604020202020204" pitchFamily="34" charset="0"/>
                </a:rPr>
                <a:t>mapping file</a:t>
              </a:r>
              <a:endParaRPr lang="ko-KR" altLang="en-US" sz="800" b="1" dirty="0">
                <a:solidFill>
                  <a:schemeClr val="tx1"/>
                </a:solidFill>
                <a:latin typeface="+mn-ea"/>
                <a:cs typeface="Arial" panose="020B0604020202020204" pitchFamily="34" charset="0"/>
              </a:endParaRPr>
            </a:p>
          </p:txBody>
        </p:sp>
        <p:cxnSp>
          <p:nvCxnSpPr>
            <p:cNvPr id="155" name="꺾인 연결선 154"/>
            <p:cNvCxnSpPr>
              <a:stCxn id="73" idx="3"/>
              <a:endCxn id="151" idx="1"/>
            </p:cNvCxnSpPr>
            <p:nvPr/>
          </p:nvCxnSpPr>
          <p:spPr>
            <a:xfrm flipV="1">
              <a:off x="5355550" y="4074123"/>
              <a:ext cx="193465" cy="352277"/>
            </a:xfrm>
            <a:prstGeom prst="bentConnector3">
              <a:avLst>
                <a:gd name="adj1" fmla="val 50000"/>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꺾인 연결선 158"/>
            <p:cNvCxnSpPr>
              <a:stCxn id="73" idx="3"/>
              <a:endCxn id="152" idx="1"/>
            </p:cNvCxnSpPr>
            <p:nvPr/>
          </p:nvCxnSpPr>
          <p:spPr>
            <a:xfrm>
              <a:off x="5355550" y="4426400"/>
              <a:ext cx="186532" cy="321508"/>
            </a:xfrm>
            <a:prstGeom prst="bentConnector3">
              <a:avLst>
                <a:gd name="adj1" fmla="val 50000"/>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직선 화살표 연결선 162"/>
            <p:cNvCxnSpPr>
              <a:stCxn id="151" idx="3"/>
              <a:endCxn id="153" idx="1"/>
            </p:cNvCxnSpPr>
            <p:nvPr/>
          </p:nvCxnSpPr>
          <p:spPr>
            <a:xfrm flipV="1">
              <a:off x="6250112" y="4072830"/>
              <a:ext cx="270574" cy="1293"/>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직선 화살표 연결선 165"/>
            <p:cNvCxnSpPr>
              <a:stCxn id="152" idx="3"/>
              <a:endCxn id="154" idx="1"/>
            </p:cNvCxnSpPr>
            <p:nvPr/>
          </p:nvCxnSpPr>
          <p:spPr>
            <a:xfrm flipV="1">
              <a:off x="6243179" y="4746615"/>
              <a:ext cx="277506" cy="1293"/>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1" name="직사각형 230"/>
            <p:cNvSpPr/>
            <p:nvPr/>
          </p:nvSpPr>
          <p:spPr>
            <a:xfrm>
              <a:off x="8162313" y="3747425"/>
              <a:ext cx="783612" cy="461665"/>
            </a:xfrm>
            <a:prstGeom prst="rect">
              <a:avLst/>
            </a:prstGeom>
          </p:spPr>
          <p:txBody>
            <a:bodyPr wrap="none">
              <a:spAutoFit/>
            </a:bodyPr>
            <a:lstStyle/>
            <a:p>
              <a:pPr algn="r"/>
              <a:r>
                <a:rPr lang="en-US" altLang="ko-KR" sz="1200" dirty="0">
                  <a:solidFill>
                    <a:srgbClr val="546995"/>
                  </a:solidFill>
                  <a:latin typeface="+mn-ea"/>
                  <a:cs typeface="Arial" panose="020B0604020202020204" pitchFamily="34" charset="0"/>
                </a:rPr>
                <a:t>Read</a:t>
              </a:r>
            </a:p>
            <a:p>
              <a:pPr algn="r"/>
              <a:r>
                <a:rPr lang="en-US" altLang="ko-KR" sz="1200" dirty="0">
                  <a:solidFill>
                    <a:srgbClr val="546995"/>
                  </a:solidFill>
                  <a:latin typeface="+mn-ea"/>
                  <a:cs typeface="Arial" panose="020B0604020202020204" pitchFamily="34" charset="0"/>
                </a:rPr>
                <a:t>mapping</a:t>
              </a:r>
              <a:endParaRPr lang="ko-KR" altLang="en-US" sz="1200" dirty="0">
                <a:solidFill>
                  <a:srgbClr val="546995"/>
                </a:solidFill>
                <a:latin typeface="+mn-ea"/>
              </a:endParaRPr>
            </a:p>
          </p:txBody>
        </p:sp>
        <p:sp>
          <p:nvSpPr>
            <p:cNvPr id="152" name="순서도: 문서 151"/>
            <p:cNvSpPr/>
            <p:nvPr/>
          </p:nvSpPr>
          <p:spPr>
            <a:xfrm>
              <a:off x="5542082" y="4467429"/>
              <a:ext cx="701097" cy="560958"/>
            </a:xfrm>
            <a:prstGeom prst="flowChartDocument">
              <a:avLst/>
            </a:prstGeom>
            <a:solidFill>
              <a:srgbClr val="BDD7E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Prior Assembly</a:t>
              </a:r>
              <a:endParaRPr lang="ko-KR" altLang="en-US" sz="800" b="1" dirty="0">
                <a:solidFill>
                  <a:schemeClr val="tx1"/>
                </a:solidFill>
                <a:latin typeface="+mn-ea"/>
                <a:cs typeface="Arial" panose="020B0604020202020204" pitchFamily="34" charset="0"/>
              </a:endParaRPr>
            </a:p>
          </p:txBody>
        </p:sp>
        <p:sp>
          <p:nvSpPr>
            <p:cNvPr id="234" name="오른쪽 화살표 233"/>
            <p:cNvSpPr/>
            <p:nvPr/>
          </p:nvSpPr>
          <p:spPr>
            <a:xfrm>
              <a:off x="4539614" y="2042492"/>
              <a:ext cx="146010" cy="169863"/>
            </a:xfrm>
            <a:prstGeom prst="rightArrow">
              <a:avLst>
                <a:gd name="adj1" fmla="val 50000"/>
                <a:gd name="adj2" fmla="val 15946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solidFill>
                <a:latin typeface="+mn-ea"/>
              </a:endParaRPr>
            </a:p>
          </p:txBody>
        </p:sp>
        <p:grpSp>
          <p:nvGrpSpPr>
            <p:cNvPr id="1087" name="그룹 1086"/>
            <p:cNvGrpSpPr/>
            <p:nvPr/>
          </p:nvGrpSpPr>
          <p:grpSpPr>
            <a:xfrm>
              <a:off x="4763326" y="2213959"/>
              <a:ext cx="1942878" cy="344468"/>
              <a:chOff x="4779914" y="4907368"/>
              <a:chExt cx="1898748" cy="515687"/>
            </a:xfrm>
            <a:solidFill>
              <a:srgbClr val="D6DCE5"/>
            </a:solidFill>
          </p:grpSpPr>
          <p:grpSp>
            <p:nvGrpSpPr>
              <p:cNvPr id="1086" name="그룹 1085"/>
              <p:cNvGrpSpPr/>
              <p:nvPr/>
            </p:nvGrpSpPr>
            <p:grpSpPr>
              <a:xfrm>
                <a:off x="4779914" y="4907369"/>
                <a:ext cx="949374" cy="515686"/>
                <a:chOff x="5060067" y="4930970"/>
                <a:chExt cx="629076" cy="280988"/>
              </a:xfrm>
              <a:grpFill/>
            </p:grpSpPr>
            <p:sp>
              <p:nvSpPr>
                <p:cNvPr id="1085" name="순서도: 문서 1084"/>
                <p:cNvSpPr/>
                <p:nvPr/>
              </p:nvSpPr>
              <p:spPr>
                <a:xfrm rot="10800000">
                  <a:off x="5060067" y="4930970"/>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43" name="순서도: 문서 242"/>
                <p:cNvSpPr/>
                <p:nvPr/>
              </p:nvSpPr>
              <p:spPr>
                <a:xfrm rot="10800000" flipH="1">
                  <a:off x="5269759" y="4930971"/>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grpSp>
            <p:nvGrpSpPr>
              <p:cNvPr id="245" name="그룹 244"/>
              <p:cNvGrpSpPr/>
              <p:nvPr/>
            </p:nvGrpSpPr>
            <p:grpSpPr>
              <a:xfrm>
                <a:off x="5729288" y="4907368"/>
                <a:ext cx="949374" cy="515686"/>
                <a:chOff x="5060067" y="4930970"/>
                <a:chExt cx="629076" cy="280988"/>
              </a:xfrm>
              <a:grpFill/>
            </p:grpSpPr>
            <p:sp>
              <p:nvSpPr>
                <p:cNvPr id="246" name="순서도: 문서 245"/>
                <p:cNvSpPr/>
                <p:nvPr/>
              </p:nvSpPr>
              <p:spPr>
                <a:xfrm rot="10800000">
                  <a:off x="5060067" y="4930970"/>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47" name="순서도: 문서 246"/>
                <p:cNvSpPr/>
                <p:nvPr/>
              </p:nvSpPr>
              <p:spPr>
                <a:xfrm rot="10800000" flipH="1">
                  <a:off x="5269759" y="4930971"/>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grpSp>
        <p:grpSp>
          <p:nvGrpSpPr>
            <p:cNvPr id="249" name="그룹 248"/>
            <p:cNvGrpSpPr/>
            <p:nvPr/>
          </p:nvGrpSpPr>
          <p:grpSpPr>
            <a:xfrm rot="10800000">
              <a:off x="4758636" y="3090961"/>
              <a:ext cx="1942878" cy="344468"/>
              <a:chOff x="4779914" y="4907368"/>
              <a:chExt cx="1898748" cy="515687"/>
            </a:xfrm>
            <a:solidFill>
              <a:srgbClr val="D6DCE5"/>
            </a:solidFill>
          </p:grpSpPr>
          <p:grpSp>
            <p:nvGrpSpPr>
              <p:cNvPr id="250" name="그룹 249"/>
              <p:cNvGrpSpPr/>
              <p:nvPr/>
            </p:nvGrpSpPr>
            <p:grpSpPr>
              <a:xfrm>
                <a:off x="4779914" y="4907369"/>
                <a:ext cx="949374" cy="515686"/>
                <a:chOff x="5060067" y="4930970"/>
                <a:chExt cx="629076" cy="280988"/>
              </a:xfrm>
              <a:grpFill/>
            </p:grpSpPr>
            <p:sp>
              <p:nvSpPr>
                <p:cNvPr id="254" name="순서도: 문서 253"/>
                <p:cNvSpPr/>
                <p:nvPr/>
              </p:nvSpPr>
              <p:spPr>
                <a:xfrm rot="10800000">
                  <a:off x="5060067" y="4930970"/>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55" name="순서도: 문서 254"/>
                <p:cNvSpPr/>
                <p:nvPr/>
              </p:nvSpPr>
              <p:spPr>
                <a:xfrm rot="10800000" flipH="1">
                  <a:off x="5269759" y="4930971"/>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grpSp>
            <p:nvGrpSpPr>
              <p:cNvPr id="251" name="그룹 250"/>
              <p:cNvGrpSpPr/>
              <p:nvPr/>
            </p:nvGrpSpPr>
            <p:grpSpPr>
              <a:xfrm>
                <a:off x="5729288" y="4907368"/>
                <a:ext cx="949374" cy="515686"/>
                <a:chOff x="5060067" y="4930970"/>
                <a:chExt cx="629076" cy="280988"/>
              </a:xfrm>
              <a:grpFill/>
            </p:grpSpPr>
            <p:sp>
              <p:nvSpPr>
                <p:cNvPr id="252" name="순서도: 문서 251"/>
                <p:cNvSpPr/>
                <p:nvPr/>
              </p:nvSpPr>
              <p:spPr>
                <a:xfrm rot="10800000">
                  <a:off x="5060067" y="4930970"/>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53" name="순서도: 문서 252"/>
                <p:cNvSpPr/>
                <p:nvPr/>
              </p:nvSpPr>
              <p:spPr>
                <a:xfrm rot="10800000" flipH="1">
                  <a:off x="5269759" y="4930971"/>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grpSp>
        <p:sp>
          <p:nvSpPr>
            <p:cNvPr id="128" name="폭발 1 127"/>
            <p:cNvSpPr/>
            <p:nvPr/>
          </p:nvSpPr>
          <p:spPr>
            <a:xfrm>
              <a:off x="5924417" y="3143881"/>
              <a:ext cx="104068" cy="104068"/>
            </a:xfrm>
            <a:prstGeom prst="irregularSeal1">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71" name="폭발 1 270"/>
            <p:cNvSpPr/>
            <p:nvPr/>
          </p:nvSpPr>
          <p:spPr>
            <a:xfrm>
              <a:off x="5924417" y="3262612"/>
              <a:ext cx="104068" cy="104068"/>
            </a:xfrm>
            <a:prstGeom prst="irregularSeal1">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75" name="순서도: 처리 274"/>
            <p:cNvSpPr/>
            <p:nvPr/>
          </p:nvSpPr>
          <p:spPr>
            <a:xfrm>
              <a:off x="6305817" y="2947556"/>
              <a:ext cx="90609" cy="58759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235" name="그림 234"/>
            <p:cNvPicPr>
              <a:picLocks noChangeAspect="1"/>
            </p:cNvPicPr>
            <p:nvPr/>
          </p:nvPicPr>
          <p:blipFill rotWithShape="1">
            <a:blip r:embed="rId3"/>
            <a:srcRect l="57043" r="25537"/>
            <a:stretch/>
          </p:blipFill>
          <p:spPr>
            <a:xfrm>
              <a:off x="4721676" y="2198530"/>
              <a:ext cx="2070946" cy="1066717"/>
            </a:xfrm>
            <a:prstGeom prst="rect">
              <a:avLst/>
            </a:prstGeom>
          </p:spPr>
        </p:pic>
        <p:sp>
          <p:nvSpPr>
            <p:cNvPr id="288" name="직사각형 287"/>
            <p:cNvSpPr/>
            <p:nvPr/>
          </p:nvSpPr>
          <p:spPr>
            <a:xfrm>
              <a:off x="5157426" y="1998706"/>
              <a:ext cx="1111202" cy="253916"/>
            </a:xfrm>
            <a:prstGeom prst="rect">
              <a:avLst/>
            </a:prstGeom>
          </p:spPr>
          <p:txBody>
            <a:bodyPr wrap="none">
              <a:spAutoFit/>
            </a:bodyPr>
            <a:lstStyle/>
            <a:p>
              <a:r>
                <a:rPr lang="en-US" altLang="ko-KR" sz="1050" b="1" dirty="0">
                  <a:latin typeface="+mn-ea"/>
                  <a:cs typeface="Arial" panose="020B0604020202020204" pitchFamily="34" charset="0"/>
                </a:rPr>
                <a:t>Read mapping</a:t>
              </a:r>
              <a:endParaRPr lang="ko-KR" altLang="en-US" sz="1050" b="1" dirty="0">
                <a:latin typeface="+mn-ea"/>
              </a:endParaRPr>
            </a:p>
          </p:txBody>
        </p:sp>
      </p:grpSp>
      <p:grpSp>
        <p:nvGrpSpPr>
          <p:cNvPr id="29" name="그룹 28"/>
          <p:cNvGrpSpPr/>
          <p:nvPr/>
        </p:nvGrpSpPr>
        <p:grpSpPr>
          <a:xfrm>
            <a:off x="2259995" y="1905838"/>
            <a:ext cx="4960051" cy="4248018"/>
            <a:chOff x="2259995" y="2006863"/>
            <a:chExt cx="4960051" cy="4248018"/>
          </a:xfrm>
        </p:grpSpPr>
        <p:cxnSp>
          <p:nvCxnSpPr>
            <p:cNvPr id="111" name="직선 화살표 연결선 110"/>
            <p:cNvCxnSpPr>
              <a:stCxn id="84" idx="3"/>
              <a:endCxn id="55" idx="1"/>
            </p:cNvCxnSpPr>
            <p:nvPr/>
          </p:nvCxnSpPr>
          <p:spPr>
            <a:xfrm flipV="1">
              <a:off x="4297924" y="5508695"/>
              <a:ext cx="250475" cy="482"/>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 name="그룹 26"/>
            <p:cNvGrpSpPr/>
            <p:nvPr/>
          </p:nvGrpSpPr>
          <p:grpSpPr>
            <a:xfrm>
              <a:off x="2259995" y="2006863"/>
              <a:ext cx="4960051" cy="4248018"/>
              <a:chOff x="2259995" y="2006863"/>
              <a:chExt cx="4960051" cy="4248018"/>
            </a:xfrm>
          </p:grpSpPr>
          <p:sp>
            <p:nvSpPr>
              <p:cNvPr id="224" name="모서리가 둥근 직사각형 223"/>
              <p:cNvSpPr/>
              <p:nvPr/>
            </p:nvSpPr>
            <p:spPr>
              <a:xfrm>
                <a:off x="4493667" y="5199880"/>
                <a:ext cx="2697799" cy="1055001"/>
              </a:xfrm>
              <a:prstGeom prst="roundRect">
                <a:avLst>
                  <a:gd name="adj" fmla="val 7680"/>
                </a:avLst>
              </a:prstGeom>
              <a:solidFill>
                <a:srgbClr val="5D9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55" name="순서도: 처리 54"/>
              <p:cNvSpPr/>
              <p:nvPr/>
            </p:nvSpPr>
            <p:spPr>
              <a:xfrm>
                <a:off x="4548399" y="5253368"/>
                <a:ext cx="1683496" cy="510654"/>
              </a:xfrm>
              <a:prstGeom prst="flowChartProcess">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a:solidFill>
                      <a:schemeClr val="tx1"/>
                    </a:solidFill>
                    <a:latin typeface="+mn-ea"/>
                    <a:cs typeface="Arial" panose="020B0604020202020204" pitchFamily="34" charset="0"/>
                  </a:rPr>
                  <a:t>Annotation projection </a:t>
                </a:r>
                <a:br>
                  <a:rPr lang="en-US" altLang="ko-KR" sz="1100" b="1" dirty="0">
                    <a:solidFill>
                      <a:schemeClr val="tx1"/>
                    </a:solidFill>
                    <a:latin typeface="+mn-ea"/>
                    <a:cs typeface="Arial" panose="020B0604020202020204" pitchFamily="34" charset="0"/>
                  </a:rPr>
                </a:br>
                <a:r>
                  <a:rPr lang="en-US" altLang="ko-KR" sz="1100" b="1" dirty="0">
                    <a:solidFill>
                      <a:schemeClr val="tx1"/>
                    </a:solidFill>
                    <a:latin typeface="+mn-ea"/>
                    <a:cs typeface="Arial" panose="020B0604020202020204" pitchFamily="34" charset="0"/>
                  </a:rPr>
                  <a:t>(CAT)</a:t>
                </a:r>
                <a:endParaRPr lang="ko-KR" altLang="en-US" sz="1100" b="1" dirty="0">
                  <a:solidFill>
                    <a:schemeClr val="tx1"/>
                  </a:solidFill>
                  <a:latin typeface="+mn-ea"/>
                  <a:cs typeface="Arial" panose="020B0604020202020204" pitchFamily="34" charset="0"/>
                </a:endParaRPr>
              </a:p>
            </p:txBody>
          </p:sp>
          <p:cxnSp>
            <p:nvCxnSpPr>
              <p:cNvPr id="112" name="직선 화살표 연결선 111"/>
              <p:cNvCxnSpPr>
                <a:stCxn id="55" idx="3"/>
                <a:endCxn id="133" idx="1"/>
              </p:cNvCxnSpPr>
              <p:nvPr/>
            </p:nvCxnSpPr>
            <p:spPr>
              <a:xfrm flipV="1">
                <a:off x="6231895" y="5507646"/>
                <a:ext cx="90147" cy="1049"/>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꺾인 연결선 120"/>
              <p:cNvCxnSpPr/>
              <p:nvPr/>
            </p:nvCxnSpPr>
            <p:spPr>
              <a:xfrm>
                <a:off x="4336977" y="4270102"/>
                <a:ext cx="211422" cy="1175009"/>
              </a:xfrm>
              <a:prstGeom prst="bentConnector3">
                <a:avLst>
                  <a:gd name="adj1" fmla="val 50000"/>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 name="순서도: 문서 132"/>
              <p:cNvSpPr/>
              <p:nvPr/>
            </p:nvSpPr>
            <p:spPr>
              <a:xfrm>
                <a:off x="6322042" y="5228475"/>
                <a:ext cx="793969" cy="558342"/>
              </a:xfrm>
              <a:prstGeom prst="flowChartDocumen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mn-ea"/>
                    <a:cs typeface="Arial" panose="020B0604020202020204" pitchFamily="34" charset="0"/>
                  </a:rPr>
                  <a:t>Projected</a:t>
                </a:r>
              </a:p>
              <a:p>
                <a:pPr algn="ctr"/>
                <a:r>
                  <a:rPr lang="en-US" altLang="ko-KR" sz="800" b="1" dirty="0">
                    <a:solidFill>
                      <a:schemeClr val="tx1"/>
                    </a:solidFill>
                    <a:latin typeface="+mn-ea"/>
                    <a:cs typeface="Arial" panose="020B0604020202020204" pitchFamily="34" charset="0"/>
                  </a:rPr>
                  <a:t>Annotation</a:t>
                </a:r>
                <a:endParaRPr lang="ko-KR" altLang="en-US" sz="800" b="1" dirty="0">
                  <a:solidFill>
                    <a:schemeClr val="tx1"/>
                  </a:solidFill>
                  <a:latin typeface="+mn-ea"/>
                  <a:cs typeface="Arial" panose="020B0604020202020204" pitchFamily="34" charset="0"/>
                </a:endParaRPr>
              </a:p>
            </p:txBody>
          </p:sp>
          <p:cxnSp>
            <p:nvCxnSpPr>
              <p:cNvPr id="181" name="꺾인 연결선 180"/>
              <p:cNvCxnSpPr>
                <a:stCxn id="84" idx="3"/>
                <a:endCxn id="219" idx="1"/>
              </p:cNvCxnSpPr>
              <p:nvPr/>
            </p:nvCxnSpPr>
            <p:spPr>
              <a:xfrm>
                <a:off x="4297924" y="5509177"/>
                <a:ext cx="456674" cy="494136"/>
              </a:xfrm>
              <a:prstGeom prst="bentConnector3">
                <a:avLst>
                  <a:gd name="adj1" fmla="val 50000"/>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9" name="순서도: 처리 218"/>
              <p:cNvSpPr/>
              <p:nvPr/>
            </p:nvSpPr>
            <p:spPr>
              <a:xfrm>
                <a:off x="4754598" y="5832057"/>
                <a:ext cx="1225983" cy="342512"/>
              </a:xfrm>
              <a:prstGeom prst="flowChartProcess">
                <a:avLst/>
              </a:prstGeom>
              <a:solidFill>
                <a:schemeClr val="bg1"/>
              </a:solidFill>
              <a:ln w="19050">
                <a:solidFill>
                  <a:srgbClr val="5469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latin typeface="+mn-ea"/>
                    <a:cs typeface="Arial" panose="020B0604020202020204" pitchFamily="34" charset="0"/>
                  </a:rPr>
                  <a:t>Variation graph (hal2vg)</a:t>
                </a:r>
                <a:endParaRPr lang="ko-KR" altLang="en-US" sz="1000" b="1" dirty="0">
                  <a:solidFill>
                    <a:schemeClr val="tx1"/>
                  </a:solidFill>
                  <a:latin typeface="+mn-ea"/>
                  <a:cs typeface="Arial" panose="020B0604020202020204" pitchFamily="34" charset="0"/>
                </a:endParaRPr>
              </a:p>
            </p:txBody>
          </p:sp>
          <p:sp>
            <p:nvSpPr>
              <p:cNvPr id="232" name="직사각형 231"/>
              <p:cNvSpPr/>
              <p:nvPr/>
            </p:nvSpPr>
            <p:spPr>
              <a:xfrm>
                <a:off x="6322043" y="5717242"/>
                <a:ext cx="898003" cy="415498"/>
              </a:xfrm>
              <a:prstGeom prst="rect">
                <a:avLst/>
              </a:prstGeom>
            </p:spPr>
            <p:txBody>
              <a:bodyPr wrap="none">
                <a:spAutoFit/>
              </a:bodyPr>
              <a:lstStyle/>
              <a:p>
                <a:pPr algn="r"/>
                <a:r>
                  <a:rPr lang="en-US" altLang="ko-KR" sz="1050" dirty="0">
                    <a:solidFill>
                      <a:schemeClr val="bg1"/>
                    </a:solidFill>
                    <a:latin typeface="+mn-ea"/>
                    <a:cs typeface="Arial" panose="020B0604020202020204" pitchFamily="34" charset="0"/>
                  </a:rPr>
                  <a:t>Annotation</a:t>
                </a:r>
                <a:br>
                  <a:rPr lang="en-US" altLang="ko-KR" sz="1050" dirty="0">
                    <a:solidFill>
                      <a:schemeClr val="bg1"/>
                    </a:solidFill>
                    <a:latin typeface="+mn-ea"/>
                    <a:cs typeface="Arial" panose="020B0604020202020204" pitchFamily="34" charset="0"/>
                  </a:rPr>
                </a:br>
                <a:r>
                  <a:rPr lang="en-US" altLang="ko-KR" sz="1050" dirty="0">
                    <a:solidFill>
                      <a:schemeClr val="bg1"/>
                    </a:solidFill>
                    <a:latin typeface="+mn-ea"/>
                    <a:cs typeface="Arial" panose="020B0604020202020204" pitchFamily="34" charset="0"/>
                  </a:rPr>
                  <a:t>Projection</a:t>
                </a:r>
                <a:endParaRPr lang="ko-KR" altLang="en-US" sz="1050" dirty="0">
                  <a:solidFill>
                    <a:schemeClr val="bg1"/>
                  </a:solidFill>
                  <a:latin typeface="+mn-ea"/>
                </a:endParaRPr>
              </a:p>
            </p:txBody>
          </p:sp>
          <p:pic>
            <p:nvPicPr>
              <p:cNvPr id="70" name="그림 69"/>
              <p:cNvPicPr>
                <a:picLocks noChangeAspect="1"/>
              </p:cNvPicPr>
              <p:nvPr/>
            </p:nvPicPr>
            <p:blipFill rotWithShape="1">
              <a:blip r:embed="rId3"/>
              <a:srcRect l="57043" r="25537"/>
              <a:stretch/>
            </p:blipFill>
            <p:spPr>
              <a:xfrm>
                <a:off x="2417656" y="2199548"/>
                <a:ext cx="2070947" cy="1066717"/>
              </a:xfrm>
              <a:prstGeom prst="rect">
                <a:avLst/>
              </a:prstGeom>
            </p:spPr>
          </p:pic>
          <p:sp>
            <p:nvSpPr>
              <p:cNvPr id="287" name="직사각형 286"/>
              <p:cNvSpPr/>
              <p:nvPr/>
            </p:nvSpPr>
            <p:spPr>
              <a:xfrm>
                <a:off x="2715354" y="2006863"/>
                <a:ext cx="1649811" cy="253916"/>
              </a:xfrm>
              <a:prstGeom prst="rect">
                <a:avLst/>
              </a:prstGeom>
            </p:spPr>
            <p:txBody>
              <a:bodyPr wrap="none">
                <a:spAutoFit/>
              </a:bodyPr>
              <a:lstStyle/>
              <a:p>
                <a:r>
                  <a:rPr lang="en-US" altLang="ko-KR" sz="1050" b="1" dirty="0">
                    <a:latin typeface="+mn-ea"/>
                    <a:cs typeface="Arial" panose="020B0604020202020204" pitchFamily="34" charset="0"/>
                  </a:rPr>
                  <a:t>Annotation projection</a:t>
                </a:r>
                <a:endParaRPr lang="ko-KR" altLang="en-US" sz="1050" b="1" dirty="0">
                  <a:latin typeface="+mn-ea"/>
                </a:endParaRPr>
              </a:p>
            </p:txBody>
          </p:sp>
          <p:sp>
            <p:nvSpPr>
              <p:cNvPr id="337" name="오른쪽 화살표 336"/>
              <p:cNvSpPr/>
              <p:nvPr/>
            </p:nvSpPr>
            <p:spPr>
              <a:xfrm>
                <a:off x="2259995" y="2054550"/>
                <a:ext cx="146010" cy="169863"/>
              </a:xfrm>
              <a:prstGeom prst="rightArrow">
                <a:avLst>
                  <a:gd name="adj1" fmla="val 50000"/>
                  <a:gd name="adj2" fmla="val 15946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solidFill>
                  <a:latin typeface="+mn-ea"/>
                </a:endParaRPr>
              </a:p>
            </p:txBody>
          </p:sp>
        </p:grpSp>
      </p:grpSp>
      <p:grpSp>
        <p:nvGrpSpPr>
          <p:cNvPr id="30" name="그룹 29"/>
          <p:cNvGrpSpPr/>
          <p:nvPr/>
        </p:nvGrpSpPr>
        <p:grpSpPr>
          <a:xfrm>
            <a:off x="3879284" y="1903127"/>
            <a:ext cx="5066439" cy="4250729"/>
            <a:chOff x="3879284" y="2004152"/>
            <a:chExt cx="5066439" cy="4250729"/>
          </a:xfrm>
        </p:grpSpPr>
        <p:grpSp>
          <p:nvGrpSpPr>
            <p:cNvPr id="23" name="그룹 22"/>
            <p:cNvGrpSpPr/>
            <p:nvPr/>
          </p:nvGrpSpPr>
          <p:grpSpPr>
            <a:xfrm>
              <a:off x="3879284" y="2004152"/>
              <a:ext cx="5065020" cy="4250729"/>
              <a:chOff x="3879284" y="2004152"/>
              <a:chExt cx="5065020" cy="4250729"/>
            </a:xfrm>
          </p:grpSpPr>
          <p:sp>
            <p:nvSpPr>
              <p:cNvPr id="233" name="모서리가 둥근 직사각형 232"/>
              <p:cNvSpPr/>
              <p:nvPr/>
            </p:nvSpPr>
            <p:spPr>
              <a:xfrm>
                <a:off x="7240608" y="5199880"/>
                <a:ext cx="1689777" cy="1055001"/>
              </a:xfrm>
              <a:prstGeom prst="roundRect">
                <a:avLst>
                  <a:gd name="adj" fmla="val 5637"/>
                </a:avLst>
              </a:prstGeom>
              <a:solidFill>
                <a:srgbClr val="F8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cxnSp>
            <p:nvCxnSpPr>
              <p:cNvPr id="41" name="꺾인 연결선 40"/>
              <p:cNvCxnSpPr>
                <a:cxnSpLocks/>
                <a:stCxn id="153" idx="3"/>
              </p:cNvCxnSpPr>
              <p:nvPr/>
            </p:nvCxnSpPr>
            <p:spPr>
              <a:xfrm>
                <a:off x="7221783" y="4072830"/>
                <a:ext cx="1027160" cy="1179709"/>
              </a:xfrm>
              <a:prstGeom prst="bentConnector2">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순서도: 처리 124"/>
              <p:cNvSpPr/>
              <p:nvPr/>
            </p:nvSpPr>
            <p:spPr>
              <a:xfrm>
                <a:off x="7275481" y="5253368"/>
                <a:ext cx="1600489" cy="510654"/>
              </a:xfrm>
              <a:prstGeom prst="flowChartProcess">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a:solidFill>
                      <a:schemeClr val="tx1"/>
                    </a:solidFill>
                    <a:latin typeface="+mn-ea"/>
                    <a:cs typeface="Arial" panose="020B0604020202020204" pitchFamily="34" charset="0"/>
                  </a:rPr>
                  <a:t>FalseGeneLoss.py</a:t>
                </a:r>
                <a:endParaRPr lang="ko-KR" altLang="en-US" sz="1050" b="1" dirty="0">
                  <a:solidFill>
                    <a:schemeClr val="tx1"/>
                  </a:solidFill>
                  <a:latin typeface="+mn-ea"/>
                  <a:cs typeface="Arial" panose="020B0604020202020204" pitchFamily="34" charset="0"/>
                </a:endParaRPr>
              </a:p>
            </p:txBody>
          </p:sp>
          <p:cxnSp>
            <p:nvCxnSpPr>
              <p:cNvPr id="140" name="직선 화살표 연결선 139"/>
              <p:cNvCxnSpPr>
                <a:stCxn id="133" idx="3"/>
                <a:endCxn id="125" idx="1"/>
              </p:cNvCxnSpPr>
              <p:nvPr/>
            </p:nvCxnSpPr>
            <p:spPr>
              <a:xfrm>
                <a:off x="7116011" y="5507646"/>
                <a:ext cx="159470" cy="1049"/>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꺾인 연결선 169"/>
              <p:cNvCxnSpPr>
                <a:stCxn id="154" idx="3"/>
                <a:endCxn id="125" idx="0"/>
              </p:cNvCxnSpPr>
              <p:nvPr/>
            </p:nvCxnSpPr>
            <p:spPr>
              <a:xfrm>
                <a:off x="7221782" y="4746615"/>
                <a:ext cx="853944" cy="506753"/>
              </a:xfrm>
              <a:prstGeom prst="bentConnector2">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꺾인 연결선 183"/>
              <p:cNvCxnSpPr>
                <a:cxnSpLocks/>
                <a:endCxn id="125" idx="2"/>
              </p:cNvCxnSpPr>
              <p:nvPr/>
            </p:nvCxnSpPr>
            <p:spPr>
              <a:xfrm flipV="1">
                <a:off x="5980581" y="5764022"/>
                <a:ext cx="2095145" cy="353812"/>
              </a:xfrm>
              <a:prstGeom prst="bentConnector2">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꺾인 연결선 189"/>
              <p:cNvCxnSpPr/>
              <p:nvPr/>
            </p:nvCxnSpPr>
            <p:spPr>
              <a:xfrm rot="16200000" flipH="1">
                <a:off x="5330666" y="2603133"/>
                <a:ext cx="1198853" cy="4101617"/>
              </a:xfrm>
              <a:prstGeom prst="bentConnector3">
                <a:avLst>
                  <a:gd name="adj1" fmla="val -38666"/>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꺾인 연결선 310"/>
              <p:cNvCxnSpPr>
                <a:stCxn id="152" idx="2"/>
                <a:endCxn id="125" idx="0"/>
              </p:cNvCxnSpPr>
              <p:nvPr/>
            </p:nvCxnSpPr>
            <p:spPr>
              <a:xfrm rot="16200000" flipH="1">
                <a:off x="6853145" y="4030786"/>
                <a:ext cx="262067" cy="2183095"/>
              </a:xfrm>
              <a:prstGeom prst="bentConnector3">
                <a:avLst>
                  <a:gd name="adj1" fmla="val 50000"/>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꺾인 연결선 321"/>
              <p:cNvCxnSpPr>
                <a:stCxn id="151" idx="2"/>
                <a:endCxn id="125" idx="0"/>
              </p:cNvCxnSpPr>
              <p:nvPr/>
            </p:nvCxnSpPr>
            <p:spPr>
              <a:xfrm rot="16200000" flipH="1">
                <a:off x="6519719" y="3697361"/>
                <a:ext cx="935852" cy="2176162"/>
              </a:xfrm>
              <a:prstGeom prst="bentConnector3">
                <a:avLst>
                  <a:gd name="adj1" fmla="val 8067"/>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6" name="오른쪽 화살표 235"/>
              <p:cNvSpPr/>
              <p:nvPr/>
            </p:nvSpPr>
            <p:spPr>
              <a:xfrm>
                <a:off x="6816813" y="2054550"/>
                <a:ext cx="146010" cy="169863"/>
              </a:xfrm>
              <a:prstGeom prst="rightArrow">
                <a:avLst>
                  <a:gd name="adj1" fmla="val 50000"/>
                  <a:gd name="adj2" fmla="val 15946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chemeClr val="tx1"/>
                  </a:solidFill>
                  <a:latin typeface="+mn-ea"/>
                </a:endParaRPr>
              </a:p>
            </p:txBody>
          </p:sp>
          <p:grpSp>
            <p:nvGrpSpPr>
              <p:cNvPr id="256" name="그룹 255"/>
              <p:cNvGrpSpPr/>
              <p:nvPr/>
            </p:nvGrpSpPr>
            <p:grpSpPr>
              <a:xfrm>
                <a:off x="7001426" y="2213959"/>
                <a:ext cx="1942878" cy="344468"/>
                <a:chOff x="4779914" y="4907368"/>
                <a:chExt cx="1898748" cy="515687"/>
              </a:xfrm>
              <a:solidFill>
                <a:srgbClr val="D6DCE5"/>
              </a:solidFill>
            </p:grpSpPr>
            <p:grpSp>
              <p:nvGrpSpPr>
                <p:cNvPr id="257" name="그룹 256"/>
                <p:cNvGrpSpPr/>
                <p:nvPr/>
              </p:nvGrpSpPr>
              <p:grpSpPr>
                <a:xfrm>
                  <a:off x="4779914" y="4907369"/>
                  <a:ext cx="949374" cy="515686"/>
                  <a:chOff x="5060067" y="4930970"/>
                  <a:chExt cx="629076" cy="280988"/>
                </a:xfrm>
                <a:grpFill/>
              </p:grpSpPr>
              <p:sp>
                <p:nvSpPr>
                  <p:cNvPr id="261" name="순서도: 문서 260"/>
                  <p:cNvSpPr/>
                  <p:nvPr/>
                </p:nvSpPr>
                <p:spPr>
                  <a:xfrm rot="10800000">
                    <a:off x="5060067" y="4930970"/>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62" name="순서도: 문서 261"/>
                  <p:cNvSpPr/>
                  <p:nvPr/>
                </p:nvSpPr>
                <p:spPr>
                  <a:xfrm rot="10800000" flipH="1">
                    <a:off x="5269759" y="4930971"/>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grpSp>
              <p:nvGrpSpPr>
                <p:cNvPr id="258" name="그룹 257"/>
                <p:cNvGrpSpPr/>
                <p:nvPr/>
              </p:nvGrpSpPr>
              <p:grpSpPr>
                <a:xfrm>
                  <a:off x="5729288" y="4907368"/>
                  <a:ext cx="949374" cy="515686"/>
                  <a:chOff x="5060067" y="4930970"/>
                  <a:chExt cx="629076" cy="280988"/>
                </a:xfrm>
                <a:grpFill/>
              </p:grpSpPr>
              <p:sp>
                <p:nvSpPr>
                  <p:cNvPr id="259" name="순서도: 문서 258"/>
                  <p:cNvSpPr/>
                  <p:nvPr/>
                </p:nvSpPr>
                <p:spPr>
                  <a:xfrm rot="10800000">
                    <a:off x="5060067" y="4930970"/>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60" name="순서도: 문서 259"/>
                  <p:cNvSpPr/>
                  <p:nvPr/>
                </p:nvSpPr>
                <p:spPr>
                  <a:xfrm rot="10800000" flipH="1">
                    <a:off x="5269759" y="4930971"/>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grpSp>
          <p:grpSp>
            <p:nvGrpSpPr>
              <p:cNvPr id="263" name="그룹 262"/>
              <p:cNvGrpSpPr/>
              <p:nvPr/>
            </p:nvGrpSpPr>
            <p:grpSpPr>
              <a:xfrm rot="10800000">
                <a:off x="6996736" y="3090961"/>
                <a:ext cx="1942878" cy="344468"/>
                <a:chOff x="4779914" y="4907368"/>
                <a:chExt cx="1898748" cy="515687"/>
              </a:xfrm>
              <a:solidFill>
                <a:srgbClr val="D6DCE5"/>
              </a:solidFill>
            </p:grpSpPr>
            <p:grpSp>
              <p:nvGrpSpPr>
                <p:cNvPr id="264" name="그룹 263"/>
                <p:cNvGrpSpPr/>
                <p:nvPr/>
              </p:nvGrpSpPr>
              <p:grpSpPr>
                <a:xfrm>
                  <a:off x="4779914" y="4907369"/>
                  <a:ext cx="949374" cy="515686"/>
                  <a:chOff x="5060067" y="4930970"/>
                  <a:chExt cx="629076" cy="280988"/>
                </a:xfrm>
                <a:grpFill/>
              </p:grpSpPr>
              <p:sp>
                <p:nvSpPr>
                  <p:cNvPr id="268" name="순서도: 문서 267"/>
                  <p:cNvSpPr/>
                  <p:nvPr/>
                </p:nvSpPr>
                <p:spPr>
                  <a:xfrm rot="10800000">
                    <a:off x="5060067" y="4930970"/>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69" name="순서도: 문서 268"/>
                  <p:cNvSpPr/>
                  <p:nvPr/>
                </p:nvSpPr>
                <p:spPr>
                  <a:xfrm rot="10800000" flipH="1">
                    <a:off x="5269759" y="4930971"/>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grpSp>
              <p:nvGrpSpPr>
                <p:cNvPr id="265" name="그룹 264"/>
                <p:cNvGrpSpPr/>
                <p:nvPr/>
              </p:nvGrpSpPr>
              <p:grpSpPr>
                <a:xfrm>
                  <a:off x="5729288" y="4907368"/>
                  <a:ext cx="949374" cy="515686"/>
                  <a:chOff x="5060067" y="4930970"/>
                  <a:chExt cx="629076" cy="280988"/>
                </a:xfrm>
                <a:grpFill/>
              </p:grpSpPr>
              <p:sp>
                <p:nvSpPr>
                  <p:cNvPr id="266" name="순서도: 문서 265"/>
                  <p:cNvSpPr/>
                  <p:nvPr/>
                </p:nvSpPr>
                <p:spPr>
                  <a:xfrm rot="10800000">
                    <a:off x="5060067" y="4930970"/>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67" name="순서도: 문서 266"/>
                  <p:cNvSpPr/>
                  <p:nvPr/>
                </p:nvSpPr>
                <p:spPr>
                  <a:xfrm rot="10800000" flipH="1">
                    <a:off x="5269759" y="4930971"/>
                    <a:ext cx="419384" cy="280987"/>
                  </a:xfrm>
                  <a:prstGeom prst="flowChartDocumen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grpSp>
          <p:sp>
            <p:nvSpPr>
              <p:cNvPr id="276" name="순서도: 처리 275"/>
              <p:cNvSpPr/>
              <p:nvPr/>
            </p:nvSpPr>
            <p:spPr>
              <a:xfrm>
                <a:off x="7296383" y="3004539"/>
                <a:ext cx="595754" cy="55070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77" name="순서도: 처리 276"/>
              <p:cNvSpPr/>
              <p:nvPr/>
            </p:nvSpPr>
            <p:spPr>
              <a:xfrm>
                <a:off x="8532487" y="2954051"/>
                <a:ext cx="90609" cy="58759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71" name="그림 70"/>
              <p:cNvPicPr>
                <a:picLocks noChangeAspect="1"/>
              </p:cNvPicPr>
              <p:nvPr/>
            </p:nvPicPr>
            <p:blipFill rotWithShape="1">
              <a:blip r:embed="rId3"/>
              <a:srcRect l="83381"/>
              <a:stretch/>
            </p:blipFill>
            <p:spPr>
              <a:xfrm>
                <a:off x="6968610" y="2195895"/>
                <a:ext cx="1975694" cy="1066717"/>
              </a:xfrm>
              <a:prstGeom prst="rect">
                <a:avLst/>
              </a:prstGeom>
            </p:spPr>
          </p:pic>
          <p:sp>
            <p:nvSpPr>
              <p:cNvPr id="278" name="폭발 1 277"/>
              <p:cNvSpPr/>
              <p:nvPr/>
            </p:nvSpPr>
            <p:spPr>
              <a:xfrm>
                <a:off x="8146263" y="3145614"/>
                <a:ext cx="104068" cy="104068"/>
              </a:xfrm>
              <a:prstGeom prst="irregularSeal1">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79" name="폭발 1 278"/>
              <p:cNvSpPr/>
              <p:nvPr/>
            </p:nvSpPr>
            <p:spPr>
              <a:xfrm>
                <a:off x="8146263" y="3264345"/>
                <a:ext cx="104068" cy="104068"/>
              </a:xfrm>
              <a:prstGeom prst="irregularSeal1">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83" name="오각형 282"/>
              <p:cNvSpPr/>
              <p:nvPr/>
            </p:nvSpPr>
            <p:spPr>
              <a:xfrm>
                <a:off x="8108592" y="3031576"/>
                <a:ext cx="223838" cy="105443"/>
              </a:xfrm>
              <a:prstGeom prst="homePlate">
                <a:avLst/>
              </a:prstGeom>
              <a:solidFill>
                <a:schemeClr val="bg1"/>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84" name="오각형 283"/>
              <p:cNvSpPr/>
              <p:nvPr/>
            </p:nvSpPr>
            <p:spPr>
              <a:xfrm>
                <a:off x="8099735" y="3028811"/>
                <a:ext cx="244897" cy="105443"/>
              </a:xfrm>
              <a:prstGeom prst="homePlate">
                <a:avLst/>
              </a:prstGeom>
              <a:solidFill>
                <a:schemeClr val="bg1"/>
              </a:solid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89" name="직사각형 288"/>
              <p:cNvSpPr/>
              <p:nvPr/>
            </p:nvSpPr>
            <p:spPr>
              <a:xfrm>
                <a:off x="7445530" y="2004152"/>
                <a:ext cx="1191352" cy="253916"/>
              </a:xfrm>
              <a:prstGeom prst="rect">
                <a:avLst/>
              </a:prstGeom>
            </p:spPr>
            <p:txBody>
              <a:bodyPr wrap="none">
                <a:spAutoFit/>
              </a:bodyPr>
              <a:lstStyle/>
              <a:p>
                <a:r>
                  <a:rPr lang="en-US" altLang="ko-KR" sz="1050" b="1" dirty="0">
                    <a:latin typeface="+mn-ea"/>
                    <a:cs typeface="Arial" panose="020B0604020202020204" pitchFamily="34" charset="0"/>
                  </a:rPr>
                  <a:t>Error detection</a:t>
                </a:r>
                <a:endParaRPr lang="ko-KR" altLang="en-US" sz="1050" b="1" dirty="0">
                  <a:latin typeface="+mn-ea"/>
                </a:endParaRPr>
              </a:p>
            </p:txBody>
          </p:sp>
          <p:sp>
            <p:nvSpPr>
              <p:cNvPr id="197" name="이등변 삼각형 196"/>
              <p:cNvSpPr/>
              <p:nvPr/>
            </p:nvSpPr>
            <p:spPr>
              <a:xfrm rot="10800000">
                <a:off x="8168585" y="2928867"/>
                <a:ext cx="100538" cy="7567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sp>
          <p:nvSpPr>
            <p:cNvPr id="168" name="직사각형 167"/>
            <p:cNvSpPr/>
            <p:nvPr/>
          </p:nvSpPr>
          <p:spPr>
            <a:xfrm>
              <a:off x="8094080" y="5735493"/>
              <a:ext cx="851643" cy="461665"/>
            </a:xfrm>
            <a:prstGeom prst="rect">
              <a:avLst/>
            </a:prstGeom>
          </p:spPr>
          <p:txBody>
            <a:bodyPr wrap="none">
              <a:spAutoFit/>
            </a:bodyPr>
            <a:lstStyle/>
            <a:p>
              <a:pPr algn="r"/>
              <a:r>
                <a:rPr lang="en-US" altLang="ko-KR" sz="1200" dirty="0">
                  <a:solidFill>
                    <a:srgbClr val="FF0000"/>
                  </a:solidFill>
                  <a:latin typeface="+mn-ea"/>
                  <a:cs typeface="Arial" panose="020B0604020202020204" pitchFamily="34" charset="0"/>
                </a:rPr>
                <a:t>Error</a:t>
              </a:r>
            </a:p>
            <a:p>
              <a:pPr algn="r"/>
              <a:r>
                <a:rPr lang="en-US" altLang="ko-KR" sz="1200" dirty="0">
                  <a:solidFill>
                    <a:srgbClr val="FF0000"/>
                  </a:solidFill>
                  <a:latin typeface="+mn-ea"/>
                  <a:cs typeface="Arial" panose="020B0604020202020204" pitchFamily="34" charset="0"/>
                </a:rPr>
                <a:t>detection</a:t>
              </a:r>
              <a:endParaRPr lang="ko-KR" altLang="en-US" sz="1200" dirty="0">
                <a:solidFill>
                  <a:srgbClr val="FF0000"/>
                </a:solidFill>
                <a:latin typeface="+mn-ea"/>
              </a:endParaRPr>
            </a:p>
          </p:txBody>
        </p:sp>
      </p:grpSp>
      <p:grpSp>
        <p:nvGrpSpPr>
          <p:cNvPr id="135" name="그룹 134">
            <a:extLst>
              <a:ext uri="{FF2B5EF4-FFF2-40B4-BE49-F238E27FC236}">
                <a16:creationId xmlns:a16="http://schemas.microsoft.com/office/drawing/2014/main" id="{3562CC36-5BD1-449F-BFCC-C97F47C2C53B}"/>
              </a:ext>
            </a:extLst>
          </p:cNvPr>
          <p:cNvGrpSpPr/>
          <p:nvPr/>
        </p:nvGrpSpPr>
        <p:grpSpPr>
          <a:xfrm>
            <a:off x="0" y="0"/>
            <a:ext cx="9144000" cy="521065"/>
            <a:chOff x="0" y="0"/>
            <a:chExt cx="9144000" cy="499930"/>
          </a:xfrm>
        </p:grpSpPr>
        <p:sp>
          <p:nvSpPr>
            <p:cNvPr id="136" name="직사각형 135">
              <a:extLst>
                <a:ext uri="{FF2B5EF4-FFF2-40B4-BE49-F238E27FC236}">
                  <a16:creationId xmlns:a16="http://schemas.microsoft.com/office/drawing/2014/main" id="{3FF8E208-C769-4D16-9AB0-EEC1D30F8BB0}"/>
                </a:ext>
              </a:extLst>
            </p:cNvPr>
            <p:cNvSpPr/>
            <p:nvPr/>
          </p:nvSpPr>
          <p:spPr>
            <a:xfrm>
              <a:off x="0" y="0"/>
              <a:ext cx="9144000" cy="493486"/>
            </a:xfrm>
            <a:prstGeom prst="rect">
              <a:avLst/>
            </a:prstGeom>
            <a:solidFill>
              <a:srgbClr val="007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sp>
          <p:nvSpPr>
            <p:cNvPr id="137" name="한쪽 모서리가 둥근 사각형 32">
              <a:extLst>
                <a:ext uri="{FF2B5EF4-FFF2-40B4-BE49-F238E27FC236}">
                  <a16:creationId xmlns:a16="http://schemas.microsoft.com/office/drawing/2014/main" id="{BC2FD565-F463-4ECB-91F9-4577C4E439B0}"/>
                </a:ext>
              </a:extLst>
            </p:cNvPr>
            <p:cNvSpPr/>
            <p:nvPr/>
          </p:nvSpPr>
          <p:spPr>
            <a:xfrm flipH="1">
              <a:off x="6633028" y="1"/>
              <a:ext cx="2510969" cy="493486"/>
            </a:xfrm>
            <a:prstGeom prst="round1Rect">
              <a:avLst>
                <a:gd name="adj" fmla="val 50000"/>
              </a:avLst>
            </a:prstGeom>
            <a:solidFill>
              <a:srgbClr val="00B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39" name="한쪽 모서리가 둥근 사각형 33">
              <a:extLst>
                <a:ext uri="{FF2B5EF4-FFF2-40B4-BE49-F238E27FC236}">
                  <a16:creationId xmlns:a16="http://schemas.microsoft.com/office/drawing/2014/main" id="{536D0764-937B-45CF-9341-25D568230EC5}"/>
                </a:ext>
              </a:extLst>
            </p:cNvPr>
            <p:cNvSpPr/>
            <p:nvPr/>
          </p:nvSpPr>
          <p:spPr>
            <a:xfrm flipH="1" flipV="1">
              <a:off x="5659120" y="6443"/>
              <a:ext cx="3484875" cy="493487"/>
            </a:xfrm>
            <a:prstGeom prst="round1Rect">
              <a:avLst>
                <a:gd name="adj" fmla="val 50000"/>
              </a:avLst>
            </a:prstGeom>
            <a:solidFill>
              <a:srgbClr val="92D05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endParaRPr>
            </a:p>
          </p:txBody>
        </p:sp>
      </p:grpSp>
      <p:sp>
        <p:nvSpPr>
          <p:cNvPr id="141" name="직사각형 140">
            <a:extLst>
              <a:ext uri="{FF2B5EF4-FFF2-40B4-BE49-F238E27FC236}">
                <a16:creationId xmlns:a16="http://schemas.microsoft.com/office/drawing/2014/main" id="{DB557A1C-CDDF-447F-899B-B938B4C59729}"/>
              </a:ext>
            </a:extLst>
          </p:cNvPr>
          <p:cNvSpPr/>
          <p:nvPr/>
        </p:nvSpPr>
        <p:spPr>
          <a:xfrm>
            <a:off x="200974" y="5381"/>
            <a:ext cx="4374916" cy="461665"/>
          </a:xfrm>
          <a:prstGeom prst="rect">
            <a:avLst/>
          </a:prstGeom>
        </p:spPr>
        <p:txBody>
          <a:bodyPr wrap="none">
            <a:spAutoFit/>
          </a:bodyPr>
          <a:lstStyle/>
          <a:p>
            <a:r>
              <a:rPr lang="en-US" altLang="ko-KR" sz="2400" b="1" spc="-150" dirty="0">
                <a:solidFill>
                  <a:schemeClr val="bg1">
                    <a:lumMod val="95000"/>
                  </a:schemeClr>
                </a:solidFill>
                <a:latin typeface="+mn-ea"/>
              </a:rPr>
              <a:t>02. </a:t>
            </a:r>
            <a:r>
              <a:rPr lang="ko-KR" altLang="en-US" sz="2400" b="1" spc="-150" dirty="0">
                <a:solidFill>
                  <a:schemeClr val="bg1">
                    <a:lumMod val="95000"/>
                  </a:schemeClr>
                </a:solidFill>
                <a:latin typeface="+mn-ea"/>
              </a:rPr>
              <a:t>현재 진행 중인 연구 내용 소개</a:t>
            </a:r>
            <a:endParaRPr lang="en-US" altLang="ko-KR" sz="2400" b="1" spc="-150" dirty="0">
              <a:solidFill>
                <a:schemeClr val="bg1">
                  <a:lumMod val="95000"/>
                </a:schemeClr>
              </a:solidFill>
              <a:latin typeface="+mn-ea"/>
            </a:endParaRPr>
          </a:p>
        </p:txBody>
      </p:sp>
      <p:sp>
        <p:nvSpPr>
          <p:cNvPr id="142" name="TextBox 141">
            <a:extLst>
              <a:ext uri="{FF2B5EF4-FFF2-40B4-BE49-F238E27FC236}">
                <a16:creationId xmlns:a16="http://schemas.microsoft.com/office/drawing/2014/main" id="{E97AA6C6-9FC0-466A-812A-EFD5111A9180}"/>
              </a:ext>
            </a:extLst>
          </p:cNvPr>
          <p:cNvSpPr txBox="1"/>
          <p:nvPr/>
        </p:nvSpPr>
        <p:spPr>
          <a:xfrm>
            <a:off x="188715" y="521067"/>
            <a:ext cx="6043180" cy="338554"/>
          </a:xfrm>
          <a:prstGeom prst="rect">
            <a:avLst/>
          </a:prstGeom>
          <a:noFill/>
        </p:spPr>
        <p:txBody>
          <a:bodyPr wrap="square" rtlCol="0">
            <a:spAutoFit/>
          </a:bodyPr>
          <a:lstStyle/>
          <a:p>
            <a:r>
              <a:rPr lang="ko-KR" altLang="en-US" sz="1600" b="1" dirty="0">
                <a:solidFill>
                  <a:srgbClr val="0079BC"/>
                </a:solidFill>
                <a:latin typeface="+mn-ea"/>
                <a:cs typeface="Arial" panose="020B0604020202020204" pitchFamily="34" charset="0"/>
              </a:rPr>
              <a:t>연구 파이프라인 구축 </a:t>
            </a:r>
            <a:r>
              <a:rPr lang="en-US" altLang="ko-KR" sz="1600" b="1" dirty="0">
                <a:solidFill>
                  <a:srgbClr val="0079BC"/>
                </a:solidFill>
                <a:latin typeface="+mn-ea"/>
                <a:cs typeface="Arial" panose="020B0604020202020204" pitchFamily="34" charset="0"/>
              </a:rPr>
              <a:t>(1/3)</a:t>
            </a:r>
            <a:r>
              <a:rPr lang="ko-KR" altLang="en-US" sz="1600" b="1" dirty="0">
                <a:solidFill>
                  <a:srgbClr val="0079BC"/>
                </a:solidFill>
                <a:latin typeface="+mn-ea"/>
                <a:cs typeface="Arial" panose="020B0604020202020204" pitchFamily="34" charset="0"/>
              </a:rPr>
              <a:t> </a:t>
            </a:r>
            <a:r>
              <a:rPr lang="en-US" altLang="ko-KR" sz="1600" b="1" dirty="0">
                <a:solidFill>
                  <a:srgbClr val="0079BC"/>
                </a:solidFill>
                <a:latin typeface="+mn-ea"/>
                <a:cs typeface="Arial" panose="020B0604020202020204" pitchFamily="34" charset="0"/>
              </a:rPr>
              <a:t>| </a:t>
            </a:r>
            <a:r>
              <a:rPr lang="ko-KR" altLang="en-US" sz="1600" b="1" dirty="0">
                <a:latin typeface="+mn-ea"/>
                <a:cs typeface="Arial" panose="020B0604020202020204" pitchFamily="34" charset="0"/>
              </a:rPr>
              <a:t>유전체 정렬 및 유전자 주석 전사</a:t>
            </a:r>
            <a:endParaRPr lang="en-US" altLang="ko-KR" sz="1600" b="1" dirty="0">
              <a:latin typeface="+mn-ea"/>
              <a:cs typeface="Arial" panose="020B0604020202020204" pitchFamily="34" charset="0"/>
            </a:endParaRPr>
          </a:p>
        </p:txBody>
      </p:sp>
      <p:sp>
        <p:nvSpPr>
          <p:cNvPr id="143" name="모서리가 둥근 직사각형 80">
            <a:extLst>
              <a:ext uri="{FF2B5EF4-FFF2-40B4-BE49-F238E27FC236}">
                <a16:creationId xmlns:a16="http://schemas.microsoft.com/office/drawing/2014/main" id="{98541EF7-3070-40AE-99AC-400C73EA68CE}"/>
              </a:ext>
            </a:extLst>
          </p:cNvPr>
          <p:cNvSpPr/>
          <p:nvPr/>
        </p:nvSpPr>
        <p:spPr>
          <a:xfrm>
            <a:off x="71662" y="867914"/>
            <a:ext cx="8973281" cy="696011"/>
          </a:xfrm>
          <a:prstGeom prst="roundRect">
            <a:avLst>
              <a:gd name="adj" fmla="val 22835"/>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mn-ea"/>
              <a:cs typeface="Arial" panose="020B0604020202020204" pitchFamily="34" charset="0"/>
            </a:endParaRPr>
          </a:p>
        </p:txBody>
      </p:sp>
      <p:sp>
        <p:nvSpPr>
          <p:cNvPr id="144" name="직사각형 143">
            <a:extLst>
              <a:ext uri="{FF2B5EF4-FFF2-40B4-BE49-F238E27FC236}">
                <a16:creationId xmlns:a16="http://schemas.microsoft.com/office/drawing/2014/main" id="{A03885B8-C4CE-429E-8766-0C057AA262E3}"/>
              </a:ext>
            </a:extLst>
          </p:cNvPr>
          <p:cNvSpPr/>
          <p:nvPr/>
        </p:nvSpPr>
        <p:spPr>
          <a:xfrm>
            <a:off x="99057" y="830292"/>
            <a:ext cx="8245575" cy="738664"/>
          </a:xfrm>
          <a:prstGeom prst="rect">
            <a:avLst/>
          </a:prstGeom>
        </p:spPr>
        <p:txBody>
          <a:bodyPr wrap="square">
            <a:spAutoFit/>
          </a:bodyPr>
          <a:lstStyle/>
          <a:p>
            <a:pPr marL="285744" indent="-285744">
              <a:buFont typeface="Wingdings" panose="05000000000000000000" pitchFamily="2" charset="2"/>
              <a:buChar char="§"/>
            </a:pPr>
            <a:r>
              <a:rPr lang="en-US" altLang="ko-KR" sz="1400" b="1" dirty="0">
                <a:latin typeface="+mn-ea"/>
                <a:cs typeface="Arial" panose="020B0604020202020204" pitchFamily="34" charset="0"/>
              </a:rPr>
              <a:t>4</a:t>
            </a:r>
            <a:r>
              <a:rPr lang="ko-KR" altLang="en-US" sz="1400" b="1" dirty="0">
                <a:latin typeface="+mn-ea"/>
                <a:cs typeface="Arial" panose="020B0604020202020204" pitchFamily="34" charset="0"/>
              </a:rPr>
              <a:t>단계의 파이프라인</a:t>
            </a:r>
            <a:r>
              <a:rPr lang="en-US" altLang="ko-KR" sz="1400" b="1" dirty="0">
                <a:latin typeface="+mn-ea"/>
                <a:cs typeface="Arial" panose="020B0604020202020204" pitchFamily="34" charset="0"/>
              </a:rPr>
              <a:t>: </a:t>
            </a:r>
            <a:r>
              <a:rPr lang="ko-KR" altLang="en-US" sz="1400" dirty="0">
                <a:latin typeface="+mn-ea"/>
                <a:cs typeface="Arial" panose="020B0604020202020204" pitchFamily="34" charset="0"/>
              </a:rPr>
              <a:t>유전체 정렬</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유전자 주석 전사</a:t>
            </a:r>
            <a:r>
              <a:rPr lang="en-US" altLang="ko-KR" sz="1400" dirty="0">
                <a:latin typeface="+mn-ea"/>
                <a:cs typeface="Arial" panose="020B0604020202020204" pitchFamily="34" charset="0"/>
              </a:rPr>
              <a:t>, Read mapping</a:t>
            </a:r>
            <a:r>
              <a:rPr lang="ko-KR" altLang="en-US" sz="1400" dirty="0">
                <a:latin typeface="+mn-ea"/>
                <a:cs typeface="Arial" panose="020B0604020202020204" pitchFamily="34" charset="0"/>
              </a:rPr>
              <a:t>을 통한 확인</a:t>
            </a:r>
            <a:r>
              <a:rPr lang="en-US" altLang="ko-KR" sz="1400" dirty="0">
                <a:latin typeface="+mn-ea"/>
                <a:cs typeface="Arial" panose="020B0604020202020204" pitchFamily="34" charset="0"/>
              </a:rPr>
              <a:t>, </a:t>
            </a:r>
            <a:r>
              <a:rPr lang="ko-KR" altLang="en-US" sz="1400" dirty="0">
                <a:latin typeface="+mn-ea"/>
                <a:cs typeface="Arial" panose="020B0604020202020204" pitchFamily="34" charset="0"/>
              </a:rPr>
              <a:t>오류 탐지 프로그램 </a:t>
            </a:r>
            <a:endParaRPr lang="en-US" altLang="ko-KR" sz="1400" dirty="0">
              <a:latin typeface="+mn-ea"/>
              <a:cs typeface="Arial" panose="020B0604020202020204" pitchFamily="34" charset="0"/>
            </a:endParaRPr>
          </a:p>
          <a:p>
            <a:pPr marL="285744" indent="-285744">
              <a:buFont typeface="Wingdings" panose="05000000000000000000" pitchFamily="2" charset="2"/>
              <a:buChar char="§"/>
            </a:pPr>
            <a:r>
              <a:rPr lang="ko-KR" altLang="en-US" sz="1400" b="1" dirty="0">
                <a:latin typeface="+mn-ea"/>
                <a:cs typeface="Arial" panose="020B0604020202020204" pitchFamily="34" charset="0"/>
              </a:rPr>
              <a:t>유전체 정렬</a:t>
            </a:r>
            <a:r>
              <a:rPr lang="en-US" altLang="ko-KR" sz="1400" b="1" dirty="0">
                <a:latin typeface="+mn-ea"/>
                <a:cs typeface="Arial" panose="020B0604020202020204" pitchFamily="34" charset="0"/>
              </a:rPr>
              <a:t> </a:t>
            </a:r>
            <a:r>
              <a:rPr lang="ko-KR" altLang="en-US" sz="1400" b="1" dirty="0">
                <a:latin typeface="+mn-ea"/>
                <a:cs typeface="Arial" panose="020B0604020202020204" pitchFamily="34" charset="0"/>
              </a:rPr>
              <a:t>프로그램</a:t>
            </a:r>
            <a:r>
              <a:rPr lang="en-US" altLang="ko-KR" sz="1400" b="1" dirty="0">
                <a:latin typeface="+mn-ea"/>
                <a:cs typeface="Arial" panose="020B0604020202020204" pitchFamily="34" charset="0"/>
              </a:rPr>
              <a:t>: </a:t>
            </a:r>
            <a:r>
              <a:rPr lang="en-US" altLang="ko-KR" sz="1400" dirty="0">
                <a:latin typeface="+mn-ea"/>
                <a:cs typeface="Arial" panose="020B0604020202020204" pitchFamily="34" charset="0"/>
              </a:rPr>
              <a:t>Cactus (</a:t>
            </a:r>
            <a:r>
              <a:rPr lang="en-US" altLang="ko-KR" sz="1400" b="1" dirty="0">
                <a:solidFill>
                  <a:srgbClr val="002060"/>
                </a:solidFill>
                <a:latin typeface="+mn-ea"/>
                <a:cs typeface="Arial" panose="020B0604020202020204" pitchFamily="34" charset="0"/>
              </a:rPr>
              <a:t>Reference-free </a:t>
            </a:r>
            <a:r>
              <a:rPr lang="en-US" altLang="ko-KR" sz="1400" b="1" dirty="0" smtClean="0">
                <a:solidFill>
                  <a:srgbClr val="002060"/>
                </a:solidFill>
                <a:latin typeface="+mn-ea"/>
                <a:cs typeface="Arial" panose="020B0604020202020204" pitchFamily="34" charset="0"/>
              </a:rPr>
              <a:t>genome </a:t>
            </a:r>
            <a:r>
              <a:rPr lang="en-US" altLang="ko-KR" sz="1400" b="1" dirty="0">
                <a:solidFill>
                  <a:srgbClr val="002060"/>
                </a:solidFill>
                <a:latin typeface="+mn-ea"/>
                <a:cs typeface="Arial" panose="020B0604020202020204" pitchFamily="34" charset="0"/>
              </a:rPr>
              <a:t>alignment)</a:t>
            </a:r>
          </a:p>
          <a:p>
            <a:pPr marL="285744" indent="-285744">
              <a:buFont typeface="Wingdings" panose="05000000000000000000" pitchFamily="2" charset="2"/>
              <a:buChar char="§"/>
            </a:pPr>
            <a:r>
              <a:rPr lang="ko-KR" altLang="en-US" sz="1400" b="1" dirty="0">
                <a:latin typeface="+mn-ea"/>
                <a:cs typeface="Arial" panose="020B0604020202020204" pitchFamily="34" charset="0"/>
              </a:rPr>
              <a:t>유전자 주석 전사 프로그램</a:t>
            </a:r>
            <a:r>
              <a:rPr lang="en-US" altLang="ko-KR" sz="1400" b="1" dirty="0">
                <a:latin typeface="+mn-ea"/>
                <a:cs typeface="Arial" panose="020B0604020202020204" pitchFamily="34" charset="0"/>
              </a:rPr>
              <a:t>: </a:t>
            </a:r>
            <a:r>
              <a:rPr lang="en-US" altLang="ko-KR" sz="1400" dirty="0">
                <a:latin typeface="+mn-ea"/>
                <a:cs typeface="Arial" panose="020B0604020202020204" pitchFamily="34" charset="0"/>
              </a:rPr>
              <a:t>CAT (</a:t>
            </a:r>
            <a:r>
              <a:rPr lang="en-US" altLang="ko-KR" sz="1400" b="1" dirty="0">
                <a:solidFill>
                  <a:srgbClr val="0070C0"/>
                </a:solidFill>
                <a:latin typeface="+mn-ea"/>
                <a:cs typeface="Arial" panose="020B0604020202020204" pitchFamily="34" charset="0"/>
              </a:rPr>
              <a:t>Annotation projection </a:t>
            </a:r>
            <a:r>
              <a:rPr lang="en-US" altLang="ko-KR" sz="1400" dirty="0">
                <a:latin typeface="+mn-ea"/>
                <a:cs typeface="Arial" panose="020B0604020202020204" pitchFamily="34" charset="0"/>
              </a:rPr>
              <a:t>from a reference </a:t>
            </a:r>
            <a:r>
              <a:rPr lang="en-US" altLang="ko-KR" sz="1400" dirty="0" smtClean="0">
                <a:latin typeface="+mn-ea"/>
                <a:cs typeface="Arial" panose="020B0604020202020204" pitchFamily="34" charset="0"/>
              </a:rPr>
              <a:t>to </a:t>
            </a:r>
            <a:r>
              <a:rPr lang="en-US" altLang="ko-KR" sz="1400" dirty="0">
                <a:latin typeface="+mn-ea"/>
                <a:cs typeface="Arial" panose="020B0604020202020204" pitchFamily="34" charset="0"/>
              </a:rPr>
              <a:t>target </a:t>
            </a:r>
            <a:r>
              <a:rPr lang="en-US" altLang="ko-KR" sz="1400" dirty="0" smtClean="0">
                <a:latin typeface="+mn-ea"/>
                <a:cs typeface="Arial" panose="020B0604020202020204" pitchFamily="34" charset="0"/>
              </a:rPr>
              <a:t>assemblies)</a:t>
            </a:r>
            <a:endParaRPr lang="en-US" altLang="ko-KR" sz="1400" dirty="0">
              <a:latin typeface="+mn-ea"/>
              <a:cs typeface="Arial" panose="020B0604020202020204" pitchFamily="34" charset="0"/>
            </a:endParaRPr>
          </a:p>
        </p:txBody>
      </p:sp>
      <p:sp>
        <p:nvSpPr>
          <p:cNvPr id="145" name="직사각형 144">
            <a:extLst>
              <a:ext uri="{FF2B5EF4-FFF2-40B4-BE49-F238E27FC236}">
                <a16:creationId xmlns:a16="http://schemas.microsoft.com/office/drawing/2014/main" id="{85D9AC81-0C00-46EA-963B-7754C858DC96}"/>
              </a:ext>
            </a:extLst>
          </p:cNvPr>
          <p:cNvSpPr/>
          <p:nvPr/>
        </p:nvSpPr>
        <p:spPr>
          <a:xfrm>
            <a:off x="0" y="6566077"/>
            <a:ext cx="9144000" cy="316780"/>
          </a:xfrm>
          <a:prstGeom prst="rect">
            <a:avLst/>
          </a:prstGeom>
          <a:gradFill flip="none" rotWithShape="1">
            <a:gsLst>
              <a:gs pos="100000">
                <a:schemeClr val="bg1">
                  <a:lumMod val="85000"/>
                </a:schemeClr>
              </a:gs>
              <a:gs pos="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2" name="슬라이드 번호 개체 틀 11">
            <a:extLst>
              <a:ext uri="{FF2B5EF4-FFF2-40B4-BE49-F238E27FC236}">
                <a16:creationId xmlns:a16="http://schemas.microsoft.com/office/drawing/2014/main" id="{8913A2BE-08D3-4609-8343-09C34D5C7886}"/>
              </a:ext>
            </a:extLst>
          </p:cNvPr>
          <p:cNvSpPr>
            <a:spLocks noGrp="1"/>
          </p:cNvSpPr>
          <p:nvPr>
            <p:ph type="sldNum" sz="quarter" idx="12"/>
          </p:nvPr>
        </p:nvSpPr>
        <p:spPr/>
        <p:txBody>
          <a:bodyPr/>
          <a:lstStyle/>
          <a:p>
            <a:fld id="{CF44F4BD-9264-458E-B7DB-27B4DAB2BFAE}" type="slidenum">
              <a:rPr lang="ko-KR" altLang="en-US" smtClean="0"/>
              <a:t>9</a:t>
            </a:fld>
            <a:endParaRPr lang="ko-KR" altLang="en-US"/>
          </a:p>
        </p:txBody>
      </p:sp>
    </p:spTree>
    <p:extLst>
      <p:ext uri="{BB962C8B-B14F-4D97-AF65-F5344CB8AC3E}">
        <p14:creationId xmlns:p14="http://schemas.microsoft.com/office/powerpoint/2010/main" val="267727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46">
      <a:majorFont>
        <a:latin typeface="Arial"/>
        <a:ea typeface="리디바탕"/>
        <a:cs typeface=""/>
      </a:majorFont>
      <a:minorFont>
        <a:latin typeface="Arial"/>
        <a:ea typeface="리디바탕"/>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4565</TotalTime>
  <Words>3611</Words>
  <Application>Microsoft Office PowerPoint</Application>
  <PresentationFormat>화면 슬라이드 쇼(4:3)</PresentationFormat>
  <Paragraphs>640</Paragraphs>
  <Slides>25</Slides>
  <Notes>2</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25</vt:i4>
      </vt:variant>
    </vt:vector>
  </HeadingPairs>
  <TitlesOfParts>
    <vt:vector size="30" baseType="lpstr">
      <vt:lpstr>리디바탕</vt:lpstr>
      <vt:lpstr>맑은 고딕</vt:lpstr>
      <vt:lpstr>Arial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juwan</dc:creator>
  <cp:lastModifiedBy>juwan</cp:lastModifiedBy>
  <cp:revision>827</cp:revision>
  <cp:lastPrinted>2021-04-22T04:56:52Z</cp:lastPrinted>
  <dcterms:created xsi:type="dcterms:W3CDTF">2021-04-17T02:20:12Z</dcterms:created>
  <dcterms:modified xsi:type="dcterms:W3CDTF">2021-04-22T05:45:30Z</dcterms:modified>
</cp:coreProperties>
</file>